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123.xml" ContentType="application/vnd.openxmlformats-officedocument.presentationml.slideMaster+xml"/>
  <Override PartName="/ppt/slideMasters/slideMaster124.xml" ContentType="application/vnd.openxmlformats-officedocument.presentationml.slideMaster+xml"/>
  <Override PartName="/ppt/slideMasters/slideMaster125.xml" ContentType="application/vnd.openxmlformats-officedocument.presentationml.slideMaster+xml"/>
  <Override PartName="/ppt/slideMasters/slideMaster126.xml" ContentType="application/vnd.openxmlformats-officedocument.presentationml.slideMaster+xml"/>
  <Override PartName="/ppt/slideMasters/slideMaster127.xml" ContentType="application/vnd.openxmlformats-officedocument.presentationml.slideMaster+xml"/>
  <Override PartName="/ppt/slideMasters/slideMaster128.xml" ContentType="application/vnd.openxmlformats-officedocument.presentationml.slideMaster+xml"/>
  <Override PartName="/ppt/slideMasters/slideMaster129.xml" ContentType="application/vnd.openxmlformats-officedocument.presentationml.slideMaster+xml"/>
  <Override PartName="/ppt/slideMasters/slideMaster130.xml" ContentType="application/vnd.openxmlformats-officedocument.presentationml.slideMaster+xml"/>
  <Override PartName="/ppt/slideMasters/slideMaster131.xml" ContentType="application/vnd.openxmlformats-officedocument.presentationml.slideMaster+xml"/>
  <Override PartName="/ppt/slideMasters/slideMaster132.xml" ContentType="application/vnd.openxmlformats-officedocument.presentationml.slideMaster+xml"/>
  <Override PartName="/ppt/slideMasters/slideMaster133.xml" ContentType="application/vnd.openxmlformats-officedocument.presentationml.slideMaster+xml"/>
  <Override PartName="/ppt/slideMasters/slideMaster134.xml" ContentType="application/vnd.openxmlformats-officedocument.presentationml.slideMaster+xml"/>
  <Override PartName="/ppt/slideMasters/slideMaster135.xml" ContentType="application/vnd.openxmlformats-officedocument.presentationml.slideMaster+xml"/>
  <Override PartName="/ppt/slideMasters/slideMaster136.xml" ContentType="application/vnd.openxmlformats-officedocument.presentationml.slideMaster+xml"/>
  <Override PartName="/ppt/slideMasters/slideMaster137.xml" ContentType="application/vnd.openxmlformats-officedocument.presentationml.slideMaster+xml"/>
  <Override PartName="/ppt/slideMasters/slideMaster138.xml" ContentType="application/vnd.openxmlformats-officedocument.presentationml.slideMaster+xml"/>
  <Override PartName="/ppt/slideMasters/slideMaster139.xml" ContentType="application/vnd.openxmlformats-officedocument.presentationml.slideMaster+xml"/>
  <Override PartName="/ppt/slideMasters/slideMaster140.xml" ContentType="application/vnd.openxmlformats-officedocument.presentationml.slideMaster+xml"/>
  <Override PartName="/ppt/slideMasters/slideMaster141.xml" ContentType="application/vnd.openxmlformats-officedocument.presentationml.slideMaster+xml"/>
  <Override PartName="/ppt/slideMasters/slideMaster142.xml" ContentType="application/vnd.openxmlformats-officedocument.presentationml.slideMaster+xml"/>
  <Override PartName="/ppt/slideMasters/slideMaster143.xml" ContentType="application/vnd.openxmlformats-officedocument.presentationml.slideMaster+xml"/>
  <Override PartName="/ppt/slideMasters/slideMaster144.xml" ContentType="application/vnd.openxmlformats-officedocument.presentationml.slideMaster+xml"/>
  <Override PartName="/ppt/slideMasters/slideMaster145.xml" ContentType="application/vnd.openxmlformats-officedocument.presentationml.slideMaster+xml"/>
  <Override PartName="/ppt/slideMasters/slideMaster146.xml" ContentType="application/vnd.openxmlformats-officedocument.presentationml.slideMaster+xml"/>
  <Override PartName="/ppt/slideMasters/slideMaster147.xml" ContentType="application/vnd.openxmlformats-officedocument.presentationml.slideMaster+xml"/>
  <Override PartName="/ppt/slideMasters/slideMaster148.xml" ContentType="application/vnd.openxmlformats-officedocument.presentationml.slideMaster+xml"/>
  <Override PartName="/ppt/slideMasters/slideMaster149.xml" ContentType="application/vnd.openxmlformats-officedocument.presentationml.slideMaster+xml"/>
  <Override PartName="/ppt/slideMasters/slideMaster150.xml" ContentType="application/vnd.openxmlformats-officedocument.presentationml.slideMaster+xml"/>
  <Override PartName="/ppt/slideMasters/slideMaster151.xml" ContentType="application/vnd.openxmlformats-officedocument.presentationml.slideMaster+xml"/>
  <Override PartName="/ppt/slideMasters/slideMaster152.xml" ContentType="application/vnd.openxmlformats-officedocument.presentationml.slideMaster+xml"/>
  <Override PartName="/ppt/slideMasters/slideMaster153.xml" ContentType="application/vnd.openxmlformats-officedocument.presentationml.slideMaster+xml"/>
  <Override PartName="/ppt/slideMasters/slideMaster154.xml" ContentType="application/vnd.openxmlformats-officedocument.presentationml.slideMaster+xml"/>
  <Override PartName="/ppt/slideMasters/slideMaster155.xml" ContentType="application/vnd.openxmlformats-officedocument.presentationml.slideMaster+xml"/>
  <Override PartName="/ppt/slideMasters/slideMaster156.xml" ContentType="application/vnd.openxmlformats-officedocument.presentationml.slideMaster+xml"/>
  <Override PartName="/ppt/slideMasters/slideMaster157.xml" ContentType="application/vnd.openxmlformats-officedocument.presentationml.slideMaster+xml"/>
  <Override PartName="/ppt/slideMasters/slideMaster158.xml" ContentType="application/vnd.openxmlformats-officedocument.presentationml.slideMaster+xml"/>
  <Override PartName="/ppt/slideMasters/slideMaster159.xml" ContentType="application/vnd.openxmlformats-officedocument.presentationml.slideMaster+xml"/>
  <Override PartName="/ppt/slideMasters/slideMaster160.xml" ContentType="application/vnd.openxmlformats-officedocument.presentationml.slideMaster+xml"/>
  <Override PartName="/ppt/slideMasters/slideMaster161.xml" ContentType="application/vnd.openxmlformats-officedocument.presentationml.slideMaster+xml"/>
  <Override PartName="/ppt/slideMasters/slideMaster162.xml" ContentType="application/vnd.openxmlformats-officedocument.presentationml.slideMaster+xml"/>
  <Override PartName="/ppt/slideMasters/slideMaster163.xml" ContentType="application/vnd.openxmlformats-officedocument.presentationml.slideMaster+xml"/>
  <Override PartName="/ppt/slideMasters/slideMaster164.xml" ContentType="application/vnd.openxmlformats-officedocument.presentationml.slideMaster+xml"/>
  <Override PartName="/ppt/slideMasters/slideMaster165.xml" ContentType="application/vnd.openxmlformats-officedocument.presentationml.slideMaster+xml"/>
  <Override PartName="/ppt/slideMasters/slideMaster166.xml" ContentType="application/vnd.openxmlformats-officedocument.presentationml.slideMaster+xml"/>
  <Override PartName="/ppt/slideMasters/slideMaster167.xml" ContentType="application/vnd.openxmlformats-officedocument.presentationml.slideMaster+xml"/>
  <Override PartName="/ppt/slideMasters/slideMaster168.xml" ContentType="application/vnd.openxmlformats-officedocument.presentationml.slideMaster+xml"/>
  <Override PartName="/ppt/slideMasters/slideMaster169.xml" ContentType="application/vnd.openxmlformats-officedocument.presentationml.slideMaster+xml"/>
  <Override PartName="/ppt/slideMasters/slideMaster170.xml" ContentType="application/vnd.openxmlformats-officedocument.presentationml.slideMaster+xml"/>
  <Override PartName="/ppt/slideMasters/slideMaster171.xml" ContentType="application/vnd.openxmlformats-officedocument.presentationml.slideMaster+xml"/>
  <Override PartName="/ppt/slideMasters/slideMaster172.xml" ContentType="application/vnd.openxmlformats-officedocument.presentationml.slideMaster+xml"/>
  <Override PartName="/ppt/slideMasters/slideMaster173.xml" ContentType="application/vnd.openxmlformats-officedocument.presentationml.slideMaster+xml"/>
  <Override PartName="/ppt/slideMasters/slideMaster174.xml" ContentType="application/vnd.openxmlformats-officedocument.presentationml.slideMaster+xml"/>
  <Override PartName="/ppt/slideMasters/slideMaster175.xml" ContentType="application/vnd.openxmlformats-officedocument.presentationml.slideMaster+xml"/>
  <Override PartName="/ppt/slideMasters/slideMaster176.xml" ContentType="application/vnd.openxmlformats-officedocument.presentationml.slideMaster+xml"/>
  <Override PartName="/ppt/slideMasters/slideMaster177.xml" ContentType="application/vnd.openxmlformats-officedocument.presentationml.slideMaster+xml"/>
  <Override PartName="/ppt/slideMasters/slideMaster178.xml" ContentType="application/vnd.openxmlformats-officedocument.presentationml.slideMaster+xml"/>
  <Override PartName="/ppt/slideMasters/slideMaster179.xml" ContentType="application/vnd.openxmlformats-officedocument.presentationml.slideMaster+xml"/>
  <Override PartName="/ppt/slideMasters/slideMaster180.xml" ContentType="application/vnd.openxmlformats-officedocument.presentationml.slideMaster+xml"/>
  <Override PartName="/ppt/slideMasters/slideMaster181.xml" ContentType="application/vnd.openxmlformats-officedocument.presentationml.slideMaster+xml"/>
  <Override PartName="/ppt/slideMasters/slideMaster182.xml" ContentType="application/vnd.openxmlformats-officedocument.presentationml.slideMaster+xml"/>
  <Override PartName="/ppt/slideMasters/slideMaster183.xml" ContentType="application/vnd.openxmlformats-officedocument.presentationml.slideMaster+xml"/>
  <Override PartName="/ppt/slideMasters/slideMaster184.xml" ContentType="application/vnd.openxmlformats-officedocument.presentationml.slideMaster+xml"/>
  <Override PartName="/ppt/slideMasters/slideMaster18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theme/theme103.xml" ContentType="application/vnd.openxmlformats-officedocument.theme+xml"/>
  <Override PartName="/ppt/theme/theme104.xml" ContentType="application/vnd.openxmlformats-officedocument.theme+xml"/>
  <Override PartName="/ppt/theme/theme105.xml" ContentType="application/vnd.openxmlformats-officedocument.theme+xml"/>
  <Override PartName="/ppt/theme/theme106.xml" ContentType="application/vnd.openxmlformats-officedocument.theme+xml"/>
  <Override PartName="/ppt/theme/theme107.xml" ContentType="application/vnd.openxmlformats-officedocument.theme+xml"/>
  <Override PartName="/ppt/theme/theme108.xml" ContentType="application/vnd.openxmlformats-officedocument.theme+xml"/>
  <Override PartName="/ppt/theme/theme109.xml" ContentType="application/vnd.openxmlformats-officedocument.theme+xml"/>
  <Override PartName="/ppt/theme/theme110.xml" ContentType="application/vnd.openxmlformats-officedocument.theme+xml"/>
  <Override PartName="/ppt/theme/theme111.xml" ContentType="application/vnd.openxmlformats-officedocument.theme+xml"/>
  <Override PartName="/ppt/theme/theme112.xml" ContentType="application/vnd.openxmlformats-officedocument.theme+xml"/>
  <Override PartName="/ppt/theme/theme113.xml" ContentType="application/vnd.openxmlformats-officedocument.theme+xml"/>
  <Override PartName="/ppt/theme/theme114.xml" ContentType="application/vnd.openxmlformats-officedocument.theme+xml"/>
  <Override PartName="/ppt/theme/theme115.xml" ContentType="application/vnd.openxmlformats-officedocument.theme+xml"/>
  <Override PartName="/ppt/theme/theme116.xml" ContentType="application/vnd.openxmlformats-officedocument.theme+xml"/>
  <Override PartName="/ppt/theme/theme117.xml" ContentType="application/vnd.openxmlformats-officedocument.theme+xml"/>
  <Override PartName="/ppt/theme/theme118.xml" ContentType="application/vnd.openxmlformats-officedocument.theme+xml"/>
  <Override PartName="/ppt/theme/theme119.xml" ContentType="application/vnd.openxmlformats-officedocument.theme+xml"/>
  <Override PartName="/ppt/theme/theme120.xml" ContentType="application/vnd.openxmlformats-officedocument.theme+xml"/>
  <Override PartName="/ppt/theme/theme121.xml" ContentType="application/vnd.openxmlformats-officedocument.theme+xml"/>
  <Override PartName="/ppt/theme/theme122.xml" ContentType="application/vnd.openxmlformats-officedocument.theme+xml"/>
  <Override PartName="/ppt/slideLayouts/slideLayout7.xml" ContentType="application/vnd.openxmlformats-officedocument.presentationml.slideLayout+xml"/>
  <Override PartName="/ppt/theme/theme123.xml" ContentType="application/vnd.openxmlformats-officedocument.theme+xml"/>
  <Override PartName="/ppt/theme/theme124.xml" ContentType="application/vnd.openxmlformats-officedocument.theme+xml"/>
  <Override PartName="/ppt/theme/theme125.xml" ContentType="application/vnd.openxmlformats-officedocument.theme+xml"/>
  <Override PartName="/ppt/theme/theme126.xml" ContentType="application/vnd.openxmlformats-officedocument.theme+xml"/>
  <Override PartName="/ppt/theme/theme127.xml" ContentType="application/vnd.openxmlformats-officedocument.theme+xml"/>
  <Override PartName="/ppt/theme/theme128.xml" ContentType="application/vnd.openxmlformats-officedocument.theme+xml"/>
  <Override PartName="/ppt/theme/theme129.xml" ContentType="application/vnd.openxmlformats-officedocument.theme+xml"/>
  <Override PartName="/ppt/theme/theme130.xml" ContentType="application/vnd.openxmlformats-officedocument.theme+xml"/>
  <Override PartName="/ppt/slideLayouts/slideLayout8.xml" ContentType="application/vnd.openxmlformats-officedocument.presentationml.slideLayout+xml"/>
  <Override PartName="/ppt/theme/theme131.xml" ContentType="application/vnd.openxmlformats-officedocument.theme+xml"/>
  <Override PartName="/ppt/slideLayouts/slideLayout9.xml" ContentType="application/vnd.openxmlformats-officedocument.presentationml.slideLayout+xml"/>
  <Override PartName="/ppt/theme/theme132.xml" ContentType="application/vnd.openxmlformats-officedocument.theme+xml"/>
  <Override PartName="/ppt/theme/theme133.xml" ContentType="application/vnd.openxmlformats-officedocument.theme+xml"/>
  <Override PartName="/ppt/theme/theme134.xml" ContentType="application/vnd.openxmlformats-officedocument.theme+xml"/>
  <Override PartName="/ppt/theme/theme135.xml" ContentType="application/vnd.openxmlformats-officedocument.theme+xml"/>
  <Override PartName="/ppt/theme/theme136.xml" ContentType="application/vnd.openxmlformats-officedocument.theme+xml"/>
  <Override PartName="/ppt/theme/theme137.xml" ContentType="application/vnd.openxmlformats-officedocument.theme+xml"/>
  <Override PartName="/ppt/slideLayouts/slideLayout10.xml" ContentType="application/vnd.openxmlformats-officedocument.presentationml.slideLayout+xml"/>
  <Override PartName="/ppt/theme/theme138.xml" ContentType="application/vnd.openxmlformats-officedocument.theme+xml"/>
  <Override PartName="/ppt/slideLayouts/slideLayout11.xml" ContentType="application/vnd.openxmlformats-officedocument.presentationml.slideLayout+xml"/>
  <Override PartName="/ppt/theme/theme139.xml" ContentType="application/vnd.openxmlformats-officedocument.theme+xml"/>
  <Override PartName="/ppt/slideLayouts/slideLayout12.xml" ContentType="application/vnd.openxmlformats-officedocument.presentationml.slideLayout+xml"/>
  <Override PartName="/ppt/theme/theme140.xml" ContentType="application/vnd.openxmlformats-officedocument.theme+xml"/>
  <Override PartName="/ppt/slideLayouts/slideLayout13.xml" ContentType="application/vnd.openxmlformats-officedocument.presentationml.slideLayout+xml"/>
  <Override PartName="/ppt/theme/theme141.xml" ContentType="application/vnd.openxmlformats-officedocument.theme+xml"/>
  <Override PartName="/ppt/slideLayouts/slideLayout14.xml" ContentType="application/vnd.openxmlformats-officedocument.presentationml.slideLayout+xml"/>
  <Override PartName="/ppt/theme/theme142.xml" ContentType="application/vnd.openxmlformats-officedocument.theme+xml"/>
  <Override PartName="/ppt/slideLayouts/slideLayout15.xml" ContentType="application/vnd.openxmlformats-officedocument.presentationml.slideLayout+xml"/>
  <Override PartName="/ppt/theme/theme143.xml" ContentType="application/vnd.openxmlformats-officedocument.theme+xml"/>
  <Override PartName="/ppt/slideLayouts/slideLayout16.xml" ContentType="application/vnd.openxmlformats-officedocument.presentationml.slideLayout+xml"/>
  <Override PartName="/ppt/theme/theme144.xml" ContentType="application/vnd.openxmlformats-officedocument.theme+xml"/>
  <Override PartName="/ppt/slideLayouts/slideLayout17.xml" ContentType="application/vnd.openxmlformats-officedocument.presentationml.slideLayout+xml"/>
  <Override PartName="/ppt/theme/theme145.xml" ContentType="application/vnd.openxmlformats-officedocument.theme+xml"/>
  <Override PartName="/ppt/slideLayouts/slideLayout18.xml" ContentType="application/vnd.openxmlformats-officedocument.presentationml.slideLayout+xml"/>
  <Override PartName="/ppt/theme/theme146.xml" ContentType="application/vnd.openxmlformats-officedocument.theme+xml"/>
  <Override PartName="/ppt/slideLayouts/slideLayout19.xml" ContentType="application/vnd.openxmlformats-officedocument.presentationml.slideLayout+xml"/>
  <Override PartName="/ppt/theme/theme147.xml" ContentType="application/vnd.openxmlformats-officedocument.theme+xml"/>
  <Override PartName="/ppt/slideLayouts/slideLayout20.xml" ContentType="application/vnd.openxmlformats-officedocument.presentationml.slideLayout+xml"/>
  <Override PartName="/ppt/theme/theme148.xml" ContentType="application/vnd.openxmlformats-officedocument.theme+xml"/>
  <Override PartName="/ppt/slideLayouts/slideLayout21.xml" ContentType="application/vnd.openxmlformats-officedocument.presentationml.slideLayout+xml"/>
  <Override PartName="/ppt/theme/theme149.xml" ContentType="application/vnd.openxmlformats-officedocument.theme+xml"/>
  <Override PartName="/ppt/theme/theme150.xml" ContentType="application/vnd.openxmlformats-officedocument.theme+xml"/>
  <Override PartName="/ppt/theme/theme151.xml" ContentType="application/vnd.openxmlformats-officedocument.theme+xml"/>
  <Override PartName="/ppt/theme/theme152.xml" ContentType="application/vnd.openxmlformats-officedocument.theme+xml"/>
  <Override PartName="/ppt/theme/theme153.xml" ContentType="application/vnd.openxmlformats-officedocument.theme+xml"/>
  <Override PartName="/ppt/theme/theme154.xml" ContentType="application/vnd.openxmlformats-officedocument.theme+xml"/>
  <Override PartName="/ppt/theme/theme155.xml" ContentType="application/vnd.openxmlformats-officedocument.theme+xml"/>
  <Override PartName="/ppt/theme/theme156.xml" ContentType="application/vnd.openxmlformats-officedocument.theme+xml"/>
  <Override PartName="/ppt/theme/theme157.xml" ContentType="application/vnd.openxmlformats-officedocument.theme+xml"/>
  <Override PartName="/ppt/theme/theme158.xml" ContentType="application/vnd.openxmlformats-officedocument.theme+xml"/>
  <Override PartName="/ppt/theme/theme159.xml" ContentType="application/vnd.openxmlformats-officedocument.theme+xml"/>
  <Override PartName="/ppt/theme/theme160.xml" ContentType="application/vnd.openxmlformats-officedocument.theme+xml"/>
  <Override PartName="/ppt/theme/theme161.xml" ContentType="application/vnd.openxmlformats-officedocument.theme+xml"/>
  <Override PartName="/ppt/slideLayouts/slideLayout22.xml" ContentType="application/vnd.openxmlformats-officedocument.presentationml.slideLayout+xml"/>
  <Override PartName="/ppt/theme/theme162.xml" ContentType="application/vnd.openxmlformats-officedocument.theme+xml"/>
  <Override PartName="/ppt/slideLayouts/slideLayout23.xml" ContentType="application/vnd.openxmlformats-officedocument.presentationml.slideLayout+xml"/>
  <Override PartName="/ppt/theme/theme163.xml" ContentType="application/vnd.openxmlformats-officedocument.theme+xml"/>
  <Override PartName="/ppt/slideLayouts/slideLayout24.xml" ContentType="application/vnd.openxmlformats-officedocument.presentationml.slideLayout+xml"/>
  <Override PartName="/ppt/theme/theme164.xml" ContentType="application/vnd.openxmlformats-officedocument.theme+xml"/>
  <Override PartName="/ppt/slideLayouts/slideLayout25.xml" ContentType="application/vnd.openxmlformats-officedocument.presentationml.slideLayout+xml"/>
  <Override PartName="/ppt/theme/theme165.xml" ContentType="application/vnd.openxmlformats-officedocument.theme+xml"/>
  <Override PartName="/ppt/slideLayouts/slideLayout26.xml" ContentType="application/vnd.openxmlformats-officedocument.presentationml.slideLayout+xml"/>
  <Override PartName="/ppt/theme/theme166.xml" ContentType="application/vnd.openxmlformats-officedocument.theme+xml"/>
  <Override PartName="/ppt/slideLayouts/slideLayout27.xml" ContentType="application/vnd.openxmlformats-officedocument.presentationml.slideLayout+xml"/>
  <Override PartName="/ppt/theme/theme167.xml" ContentType="application/vnd.openxmlformats-officedocument.theme+xml"/>
  <Override PartName="/ppt/slideLayouts/slideLayout28.xml" ContentType="application/vnd.openxmlformats-officedocument.presentationml.slideLayout+xml"/>
  <Override PartName="/ppt/theme/theme168.xml" ContentType="application/vnd.openxmlformats-officedocument.theme+xml"/>
  <Override PartName="/ppt/theme/theme169.xml" ContentType="application/vnd.openxmlformats-officedocument.theme+xml"/>
  <Override PartName="/ppt/theme/theme170.xml" ContentType="application/vnd.openxmlformats-officedocument.theme+xml"/>
  <Override PartName="/ppt/theme/theme171.xml" ContentType="application/vnd.openxmlformats-officedocument.theme+xml"/>
  <Override PartName="/ppt/slideLayouts/slideLayout29.xml" ContentType="application/vnd.openxmlformats-officedocument.presentationml.slideLayout+xml"/>
  <Override PartName="/ppt/theme/theme172.xml" ContentType="application/vnd.openxmlformats-officedocument.theme+xml"/>
  <Override PartName="/ppt/theme/theme173.xml" ContentType="application/vnd.openxmlformats-officedocument.theme+xml"/>
  <Override PartName="/ppt/slideLayouts/slideLayout30.xml" ContentType="application/vnd.openxmlformats-officedocument.presentationml.slideLayout+xml"/>
  <Override PartName="/ppt/theme/theme174.xml" ContentType="application/vnd.openxmlformats-officedocument.theme+xml"/>
  <Override PartName="/ppt/theme/theme175.xml" ContentType="application/vnd.openxmlformats-officedocument.theme+xml"/>
  <Override PartName="/ppt/theme/theme176.xml" ContentType="application/vnd.openxmlformats-officedocument.theme+xml"/>
  <Override PartName="/ppt/slideLayouts/slideLayout31.xml" ContentType="application/vnd.openxmlformats-officedocument.presentationml.slideLayout+xml"/>
  <Override PartName="/ppt/theme/theme177.xml" ContentType="application/vnd.openxmlformats-officedocument.theme+xml"/>
  <Override PartName="/ppt/theme/theme178.xml" ContentType="application/vnd.openxmlformats-officedocument.theme+xml"/>
  <Override PartName="/ppt/theme/theme179.xml" ContentType="application/vnd.openxmlformats-officedocument.theme+xml"/>
  <Override PartName="/ppt/theme/theme180.xml" ContentType="application/vnd.openxmlformats-officedocument.theme+xml"/>
  <Override PartName="/ppt/slideLayouts/slideLayout32.xml" ContentType="application/vnd.openxmlformats-officedocument.presentationml.slideLayout+xml"/>
  <Override PartName="/ppt/theme/theme181.xml" ContentType="application/vnd.openxmlformats-officedocument.theme+xml"/>
  <Override PartName="/ppt/theme/theme182.xml" ContentType="application/vnd.openxmlformats-officedocument.theme+xml"/>
  <Override PartName="/ppt/theme/theme183.xml" ContentType="application/vnd.openxmlformats-officedocument.theme+xml"/>
  <Override PartName="/ppt/theme/theme184.xml" ContentType="application/vnd.openxmlformats-officedocument.theme+xml"/>
  <Override PartName="/ppt/theme/theme185.xml" ContentType="application/vnd.openxmlformats-officedocument.theme+xml"/>
  <Override PartName="/ppt/theme/theme186.xml" ContentType="application/vnd.openxmlformats-officedocument.theme+xml"/>
  <Override PartName="/ppt/theme/theme187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80" r:id="rId1"/>
    <p:sldMasterId id="2147483787" r:id="rId2"/>
    <p:sldMasterId id="2147483789" r:id="rId3"/>
    <p:sldMasterId id="2147483791" r:id="rId4"/>
    <p:sldMasterId id="2147483793" r:id="rId5"/>
    <p:sldMasterId id="2147483795" r:id="rId6"/>
    <p:sldMasterId id="2147483797" r:id="rId7"/>
    <p:sldMasterId id="2147483799" r:id="rId8"/>
    <p:sldMasterId id="2147483801" r:id="rId9"/>
    <p:sldMasterId id="2147483803" r:id="rId10"/>
    <p:sldMasterId id="2147483805" r:id="rId11"/>
    <p:sldMasterId id="2147483807" r:id="rId12"/>
    <p:sldMasterId id="2147483809" r:id="rId13"/>
    <p:sldMasterId id="2147483811" r:id="rId14"/>
    <p:sldMasterId id="2147483813" r:id="rId15"/>
    <p:sldMasterId id="2147483815" r:id="rId16"/>
    <p:sldMasterId id="2147483817" r:id="rId17"/>
    <p:sldMasterId id="2147483819" r:id="rId18"/>
    <p:sldMasterId id="2147483821" r:id="rId19"/>
    <p:sldMasterId id="2147483823" r:id="rId20"/>
    <p:sldMasterId id="2147483825" r:id="rId21"/>
    <p:sldMasterId id="2147483827" r:id="rId22"/>
    <p:sldMasterId id="2147483829" r:id="rId23"/>
    <p:sldMasterId id="2147483831" r:id="rId24"/>
    <p:sldMasterId id="2147483833" r:id="rId25"/>
    <p:sldMasterId id="2147483835" r:id="rId26"/>
    <p:sldMasterId id="2147483837" r:id="rId27"/>
    <p:sldMasterId id="2147483839" r:id="rId28"/>
    <p:sldMasterId id="2147483841" r:id="rId29"/>
    <p:sldMasterId id="2147483843" r:id="rId30"/>
    <p:sldMasterId id="2147483845" r:id="rId31"/>
    <p:sldMasterId id="2147483847" r:id="rId32"/>
    <p:sldMasterId id="2147483849" r:id="rId33"/>
    <p:sldMasterId id="2147483851" r:id="rId34"/>
    <p:sldMasterId id="2147483853" r:id="rId35"/>
    <p:sldMasterId id="2147483855" r:id="rId36"/>
    <p:sldMasterId id="2147483857" r:id="rId37"/>
    <p:sldMasterId id="2147483859" r:id="rId38"/>
    <p:sldMasterId id="2147483861" r:id="rId39"/>
    <p:sldMasterId id="2147483863" r:id="rId40"/>
    <p:sldMasterId id="2147483865" r:id="rId41"/>
    <p:sldMasterId id="2147483867" r:id="rId42"/>
    <p:sldMasterId id="2147483869" r:id="rId43"/>
    <p:sldMasterId id="2147483871" r:id="rId44"/>
    <p:sldMasterId id="2147483873" r:id="rId45"/>
    <p:sldMasterId id="2147483875" r:id="rId46"/>
    <p:sldMasterId id="2147483877" r:id="rId47"/>
    <p:sldMasterId id="2147483879" r:id="rId48"/>
    <p:sldMasterId id="2147483881" r:id="rId49"/>
    <p:sldMasterId id="2147483883" r:id="rId50"/>
    <p:sldMasterId id="2147483885" r:id="rId51"/>
    <p:sldMasterId id="2147483887" r:id="rId52"/>
    <p:sldMasterId id="2147483889" r:id="rId53"/>
    <p:sldMasterId id="2147483891" r:id="rId54"/>
    <p:sldMasterId id="2147483893" r:id="rId55"/>
    <p:sldMasterId id="2147483895" r:id="rId56"/>
    <p:sldMasterId id="2147483897" r:id="rId57"/>
    <p:sldMasterId id="2147483899" r:id="rId58"/>
    <p:sldMasterId id="2147483901" r:id="rId59"/>
    <p:sldMasterId id="2147483903" r:id="rId60"/>
    <p:sldMasterId id="2147483905" r:id="rId61"/>
    <p:sldMasterId id="2147483907" r:id="rId62"/>
    <p:sldMasterId id="2147483909" r:id="rId63"/>
    <p:sldMasterId id="2147483911" r:id="rId64"/>
    <p:sldMasterId id="2147483913" r:id="rId65"/>
    <p:sldMasterId id="2147483915" r:id="rId66"/>
    <p:sldMasterId id="2147483917" r:id="rId67"/>
    <p:sldMasterId id="2147483919" r:id="rId68"/>
    <p:sldMasterId id="2147483921" r:id="rId69"/>
    <p:sldMasterId id="2147483923" r:id="rId70"/>
    <p:sldMasterId id="2147483925" r:id="rId71"/>
    <p:sldMasterId id="2147483927" r:id="rId72"/>
    <p:sldMasterId id="2147483929" r:id="rId73"/>
    <p:sldMasterId id="2147483931" r:id="rId74"/>
    <p:sldMasterId id="2147483933" r:id="rId75"/>
    <p:sldMasterId id="2147483935" r:id="rId76"/>
    <p:sldMasterId id="2147483937" r:id="rId77"/>
    <p:sldMasterId id="2147483939" r:id="rId78"/>
    <p:sldMasterId id="2147483941" r:id="rId79"/>
    <p:sldMasterId id="2147483943" r:id="rId80"/>
    <p:sldMasterId id="2147483945" r:id="rId81"/>
    <p:sldMasterId id="2147483947" r:id="rId82"/>
    <p:sldMasterId id="2147483949" r:id="rId83"/>
    <p:sldMasterId id="2147483951" r:id="rId84"/>
    <p:sldMasterId id="2147483953" r:id="rId85"/>
    <p:sldMasterId id="2147483955" r:id="rId86"/>
    <p:sldMasterId id="2147483957" r:id="rId87"/>
    <p:sldMasterId id="2147483959" r:id="rId88"/>
    <p:sldMasterId id="2147483961" r:id="rId89"/>
    <p:sldMasterId id="2147483963" r:id="rId90"/>
    <p:sldMasterId id="2147483964" r:id="rId91"/>
    <p:sldMasterId id="2147483966" r:id="rId92"/>
    <p:sldMasterId id="2147483968" r:id="rId93"/>
    <p:sldMasterId id="2147483970" r:id="rId94"/>
    <p:sldMasterId id="2147483972" r:id="rId95"/>
    <p:sldMasterId id="2147483974" r:id="rId96"/>
    <p:sldMasterId id="2147483976" r:id="rId97"/>
    <p:sldMasterId id="2147483978" r:id="rId98"/>
    <p:sldMasterId id="2147483980" r:id="rId99"/>
    <p:sldMasterId id="2147483982" r:id="rId100"/>
    <p:sldMasterId id="2147483984" r:id="rId101"/>
    <p:sldMasterId id="2147483986" r:id="rId102"/>
    <p:sldMasterId id="2147483988" r:id="rId103"/>
    <p:sldMasterId id="2147483990" r:id="rId104"/>
    <p:sldMasterId id="2147483992" r:id="rId105"/>
    <p:sldMasterId id="2147483994" r:id="rId106"/>
    <p:sldMasterId id="2147483996" r:id="rId107"/>
    <p:sldMasterId id="2147483998" r:id="rId108"/>
    <p:sldMasterId id="2147484000" r:id="rId109"/>
    <p:sldMasterId id="2147484001" r:id="rId110"/>
    <p:sldMasterId id="2147484003" r:id="rId111"/>
    <p:sldMasterId id="2147484005" r:id="rId112"/>
    <p:sldMasterId id="2147484007" r:id="rId113"/>
    <p:sldMasterId id="2147484008" r:id="rId114"/>
    <p:sldMasterId id="2147484010" r:id="rId115"/>
    <p:sldMasterId id="2147484012" r:id="rId116"/>
    <p:sldMasterId id="2147484014" r:id="rId117"/>
    <p:sldMasterId id="2147484016" r:id="rId118"/>
    <p:sldMasterId id="2147484018" r:id="rId119"/>
    <p:sldMasterId id="2147484020" r:id="rId120"/>
    <p:sldMasterId id="2147484022" r:id="rId121"/>
    <p:sldMasterId id="2147484023" r:id="rId122"/>
    <p:sldMasterId id="2147484025" r:id="rId123"/>
    <p:sldMasterId id="2147484027" r:id="rId124"/>
    <p:sldMasterId id="2147484029" r:id="rId125"/>
    <p:sldMasterId id="2147484031" r:id="rId126"/>
    <p:sldMasterId id="2147484033" r:id="rId127"/>
    <p:sldMasterId id="2147484035" r:id="rId128"/>
    <p:sldMasterId id="2147484037" r:id="rId129"/>
    <p:sldMasterId id="2147484039" r:id="rId130"/>
    <p:sldMasterId id="2147484041" r:id="rId131"/>
    <p:sldMasterId id="2147484043" r:id="rId132"/>
    <p:sldMasterId id="2147484045" r:id="rId133"/>
    <p:sldMasterId id="2147484047" r:id="rId134"/>
    <p:sldMasterId id="2147484049" r:id="rId135"/>
    <p:sldMasterId id="2147484051" r:id="rId136"/>
    <p:sldMasterId id="2147484053" r:id="rId137"/>
    <p:sldMasterId id="2147484055" r:id="rId138"/>
    <p:sldMasterId id="2147484057" r:id="rId139"/>
    <p:sldMasterId id="2147484059" r:id="rId140"/>
    <p:sldMasterId id="2147484061" r:id="rId141"/>
    <p:sldMasterId id="2147484063" r:id="rId142"/>
    <p:sldMasterId id="2147484065" r:id="rId143"/>
    <p:sldMasterId id="2147484067" r:id="rId144"/>
    <p:sldMasterId id="2147484069" r:id="rId145"/>
    <p:sldMasterId id="2147484071" r:id="rId146"/>
    <p:sldMasterId id="2147484073" r:id="rId147"/>
    <p:sldMasterId id="2147484075" r:id="rId148"/>
    <p:sldMasterId id="2147484077" r:id="rId149"/>
    <p:sldMasterId id="2147484079" r:id="rId150"/>
    <p:sldMasterId id="2147484081" r:id="rId151"/>
    <p:sldMasterId id="2147484083" r:id="rId152"/>
    <p:sldMasterId id="2147484085" r:id="rId153"/>
    <p:sldMasterId id="2147484087" r:id="rId154"/>
    <p:sldMasterId id="2147484089" r:id="rId155"/>
    <p:sldMasterId id="2147484091" r:id="rId156"/>
    <p:sldMasterId id="2147484093" r:id="rId157"/>
    <p:sldMasterId id="2147484095" r:id="rId158"/>
    <p:sldMasterId id="2147484097" r:id="rId159"/>
    <p:sldMasterId id="2147484099" r:id="rId160"/>
    <p:sldMasterId id="2147484101" r:id="rId161"/>
    <p:sldMasterId id="2147484103" r:id="rId162"/>
    <p:sldMasterId id="2147484105" r:id="rId163"/>
    <p:sldMasterId id="2147484107" r:id="rId164"/>
    <p:sldMasterId id="2147484109" r:id="rId165"/>
    <p:sldMasterId id="2147484111" r:id="rId166"/>
    <p:sldMasterId id="2147484113" r:id="rId167"/>
    <p:sldMasterId id="2147484115" r:id="rId168"/>
    <p:sldMasterId id="2147484117" r:id="rId169"/>
    <p:sldMasterId id="2147484119" r:id="rId170"/>
    <p:sldMasterId id="2147484121" r:id="rId171"/>
    <p:sldMasterId id="2147484123" r:id="rId172"/>
    <p:sldMasterId id="2147484125" r:id="rId173"/>
    <p:sldMasterId id="2147484127" r:id="rId174"/>
    <p:sldMasterId id="2147484129" r:id="rId175"/>
    <p:sldMasterId id="2147484131" r:id="rId176"/>
    <p:sldMasterId id="2147484133" r:id="rId177"/>
    <p:sldMasterId id="2147484135" r:id="rId178"/>
    <p:sldMasterId id="2147484137" r:id="rId179"/>
    <p:sldMasterId id="2147484139" r:id="rId180"/>
    <p:sldMasterId id="2147484141" r:id="rId181"/>
    <p:sldMasterId id="2147484143" r:id="rId182"/>
    <p:sldMasterId id="2147484145" r:id="rId183"/>
    <p:sldMasterId id="2147484147" r:id="rId184"/>
    <p:sldMasterId id="2147484149" r:id="rId185"/>
  </p:sldMasterIdLst>
  <p:notesMasterIdLst>
    <p:notesMasterId r:id="rId241"/>
  </p:notesMasterIdLst>
  <p:handoutMasterIdLst>
    <p:handoutMasterId r:id="rId242"/>
  </p:handoutMasterIdLst>
  <p:sldIdLst>
    <p:sldId id="256" r:id="rId186"/>
    <p:sldId id="257" r:id="rId187"/>
    <p:sldId id="259" r:id="rId188"/>
    <p:sldId id="336" r:id="rId189"/>
    <p:sldId id="261" r:id="rId190"/>
    <p:sldId id="262" r:id="rId191"/>
    <p:sldId id="264" r:id="rId192"/>
    <p:sldId id="265" r:id="rId193"/>
    <p:sldId id="344" r:id="rId194"/>
    <p:sldId id="269" r:id="rId195"/>
    <p:sldId id="270" r:id="rId196"/>
    <p:sldId id="271" r:id="rId197"/>
    <p:sldId id="272" r:id="rId198"/>
    <p:sldId id="345" r:id="rId199"/>
    <p:sldId id="351" r:id="rId200"/>
    <p:sldId id="352" r:id="rId201"/>
    <p:sldId id="353" r:id="rId202"/>
    <p:sldId id="354" r:id="rId203"/>
    <p:sldId id="355" r:id="rId204"/>
    <p:sldId id="356" r:id="rId205"/>
    <p:sldId id="277" r:id="rId206"/>
    <p:sldId id="278" r:id="rId207"/>
    <p:sldId id="279" r:id="rId208"/>
    <p:sldId id="357" r:id="rId209"/>
    <p:sldId id="358" r:id="rId210"/>
    <p:sldId id="359" r:id="rId211"/>
    <p:sldId id="281" r:id="rId212"/>
    <p:sldId id="360" r:id="rId213"/>
    <p:sldId id="361" r:id="rId214"/>
    <p:sldId id="362" r:id="rId215"/>
    <p:sldId id="283" r:id="rId216"/>
    <p:sldId id="287" r:id="rId217"/>
    <p:sldId id="375" r:id="rId218"/>
    <p:sldId id="289" r:id="rId219"/>
    <p:sldId id="376" r:id="rId220"/>
    <p:sldId id="291" r:id="rId221"/>
    <p:sldId id="292" r:id="rId222"/>
    <p:sldId id="377" r:id="rId223"/>
    <p:sldId id="294" r:id="rId224"/>
    <p:sldId id="378" r:id="rId225"/>
    <p:sldId id="296" r:id="rId226"/>
    <p:sldId id="379" r:id="rId227"/>
    <p:sldId id="380" r:id="rId228"/>
    <p:sldId id="381" r:id="rId229"/>
    <p:sldId id="298" r:id="rId230"/>
    <p:sldId id="299" r:id="rId231"/>
    <p:sldId id="300" r:id="rId232"/>
    <p:sldId id="385" r:id="rId233"/>
    <p:sldId id="302" r:id="rId234"/>
    <p:sldId id="387" r:id="rId235"/>
    <p:sldId id="304" r:id="rId236"/>
    <p:sldId id="305" r:id="rId237"/>
    <p:sldId id="390" r:id="rId238"/>
    <p:sldId id="307" r:id="rId239"/>
    <p:sldId id="394" r:id="rId240"/>
  </p:sldIdLst>
  <p:sldSz cx="9144000" cy="6858000" type="screen4x3"/>
  <p:notesSz cx="6858000" cy="9144000"/>
  <p:custDataLst>
    <p:tags r:id="rId2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8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/>
  <p:cmAuthor id="2" name="Kathleen Fitzpatrick" initials="" lastIdx="1" clrIdx="1"/>
  <p:cmAuthor id="3" name="Sylvia Rebert" initials="SR" lastIdx="1" clrIdx="2"/>
  <p:cmAuthor id="4" name="manjubharkavi" initials="m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209"/>
    <a:srgbClr val="990066"/>
    <a:srgbClr val="0051A2"/>
    <a:srgbClr val="9D0016"/>
    <a:srgbClr val="F9E33B"/>
    <a:srgbClr val="ABA49A"/>
    <a:srgbClr val="F6C932"/>
    <a:srgbClr val="474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120" autoAdjust="0"/>
    <p:restoredTop sz="92230" autoAdjust="0"/>
  </p:normalViewPr>
  <p:slideViewPr>
    <p:cSldViewPr snapToGrid="0" showGuides="1">
      <p:cViewPr varScale="1">
        <p:scale>
          <a:sx n="85" d="100"/>
          <a:sy n="85" d="100"/>
        </p:scale>
        <p:origin x="1530" y="84"/>
      </p:cViewPr>
      <p:guideLst>
        <p:guide orient="horz" pos="2158"/>
        <p:guide pos="2880"/>
      </p:guideLst>
    </p:cSldViewPr>
  </p:slideViewPr>
  <p:outlineViewPr>
    <p:cViewPr>
      <p:scale>
        <a:sx n="33" d="100"/>
        <a:sy n="33" d="100"/>
      </p:scale>
      <p:origin x="0" y="61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5502"/>
    </p:cViewPr>
  </p:sorterViewPr>
  <p:notesViewPr>
    <p:cSldViewPr snapToGrid="0" showGuides="1">
      <p:cViewPr varScale="1">
        <p:scale>
          <a:sx n="70" d="100"/>
          <a:sy n="70" d="100"/>
        </p:scale>
        <p:origin x="-324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Master" Target="slideMasters/slideMaster117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63" Type="http://schemas.openxmlformats.org/officeDocument/2006/relationships/slideMaster" Target="slideMasters/slideMaster63.xml"/><Relationship Id="rId84" Type="http://schemas.openxmlformats.org/officeDocument/2006/relationships/slideMaster" Target="slideMasters/slideMaster84.xml"/><Relationship Id="rId138" Type="http://schemas.openxmlformats.org/officeDocument/2006/relationships/slideMaster" Target="slideMasters/slideMaster138.xml"/><Relationship Id="rId159" Type="http://schemas.openxmlformats.org/officeDocument/2006/relationships/slideMaster" Target="slideMasters/slideMaster159.xml"/><Relationship Id="rId170" Type="http://schemas.openxmlformats.org/officeDocument/2006/relationships/slideMaster" Target="slideMasters/slideMaster170.xml"/><Relationship Id="rId191" Type="http://schemas.openxmlformats.org/officeDocument/2006/relationships/slide" Target="slides/slide6.xml"/><Relationship Id="rId205" Type="http://schemas.openxmlformats.org/officeDocument/2006/relationships/slide" Target="slides/slide20.xml"/><Relationship Id="rId226" Type="http://schemas.openxmlformats.org/officeDocument/2006/relationships/slide" Target="slides/slide41.xml"/><Relationship Id="rId247" Type="http://schemas.openxmlformats.org/officeDocument/2006/relationships/theme" Target="theme/theme1.xml"/><Relationship Id="rId107" Type="http://schemas.openxmlformats.org/officeDocument/2006/relationships/slideMaster" Target="slideMasters/slideMaster107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53" Type="http://schemas.openxmlformats.org/officeDocument/2006/relationships/slideMaster" Target="slideMasters/slideMaster53.xml"/><Relationship Id="rId74" Type="http://schemas.openxmlformats.org/officeDocument/2006/relationships/slideMaster" Target="slideMasters/slideMaster74.xml"/><Relationship Id="rId128" Type="http://schemas.openxmlformats.org/officeDocument/2006/relationships/slideMaster" Target="slideMasters/slideMaster128.xml"/><Relationship Id="rId149" Type="http://schemas.openxmlformats.org/officeDocument/2006/relationships/slideMaster" Target="slideMasters/slideMaster149.xml"/><Relationship Id="rId5" Type="http://schemas.openxmlformats.org/officeDocument/2006/relationships/slideMaster" Target="slideMasters/slideMaster5.xml"/><Relationship Id="rId95" Type="http://schemas.openxmlformats.org/officeDocument/2006/relationships/slideMaster" Target="slideMasters/slideMaster95.xml"/><Relationship Id="rId160" Type="http://schemas.openxmlformats.org/officeDocument/2006/relationships/slideMaster" Target="slideMasters/slideMaster160.xml"/><Relationship Id="rId181" Type="http://schemas.openxmlformats.org/officeDocument/2006/relationships/slideMaster" Target="slideMasters/slideMaster181.xml"/><Relationship Id="rId216" Type="http://schemas.openxmlformats.org/officeDocument/2006/relationships/slide" Target="slides/slide31.xml"/><Relationship Id="rId237" Type="http://schemas.openxmlformats.org/officeDocument/2006/relationships/slide" Target="slides/slide52.xml"/><Relationship Id="rId22" Type="http://schemas.openxmlformats.org/officeDocument/2006/relationships/slideMaster" Target="slideMasters/slideMaster22.xml"/><Relationship Id="rId43" Type="http://schemas.openxmlformats.org/officeDocument/2006/relationships/slideMaster" Target="slideMasters/slideMaster43.xml"/><Relationship Id="rId64" Type="http://schemas.openxmlformats.org/officeDocument/2006/relationships/slideMaster" Target="slideMasters/slideMaster64.xml"/><Relationship Id="rId118" Type="http://schemas.openxmlformats.org/officeDocument/2006/relationships/slideMaster" Target="slideMasters/slideMaster118.xml"/><Relationship Id="rId139" Type="http://schemas.openxmlformats.org/officeDocument/2006/relationships/slideMaster" Target="slideMasters/slideMaster139.xml"/><Relationship Id="rId85" Type="http://schemas.openxmlformats.org/officeDocument/2006/relationships/slideMaster" Target="slideMasters/slideMaster85.xml"/><Relationship Id="rId150" Type="http://schemas.openxmlformats.org/officeDocument/2006/relationships/slideMaster" Target="slideMasters/slideMaster150.xml"/><Relationship Id="rId171" Type="http://schemas.openxmlformats.org/officeDocument/2006/relationships/slideMaster" Target="slideMasters/slideMaster171.xml"/><Relationship Id="rId192" Type="http://schemas.openxmlformats.org/officeDocument/2006/relationships/slide" Target="slides/slide7.xml"/><Relationship Id="rId206" Type="http://schemas.openxmlformats.org/officeDocument/2006/relationships/slide" Target="slides/slide21.xml"/><Relationship Id="rId227" Type="http://schemas.openxmlformats.org/officeDocument/2006/relationships/slide" Target="slides/slide42.xml"/><Relationship Id="rId248" Type="http://schemas.openxmlformats.org/officeDocument/2006/relationships/tableStyles" Target="tableStyles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Master" Target="slideMasters/slideMaster59.xml"/><Relationship Id="rId103" Type="http://schemas.openxmlformats.org/officeDocument/2006/relationships/slideMaster" Target="slideMasters/slideMaster103.xml"/><Relationship Id="rId108" Type="http://schemas.openxmlformats.org/officeDocument/2006/relationships/slideMaster" Target="slideMasters/slideMaster108.xml"/><Relationship Id="rId124" Type="http://schemas.openxmlformats.org/officeDocument/2006/relationships/slideMaster" Target="slideMasters/slideMaster124.xml"/><Relationship Id="rId129" Type="http://schemas.openxmlformats.org/officeDocument/2006/relationships/slideMaster" Target="slideMasters/slideMaster129.xml"/><Relationship Id="rId54" Type="http://schemas.openxmlformats.org/officeDocument/2006/relationships/slideMaster" Target="slideMasters/slideMaster54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91" Type="http://schemas.openxmlformats.org/officeDocument/2006/relationships/slideMaster" Target="slideMasters/slideMaster91.xml"/><Relationship Id="rId96" Type="http://schemas.openxmlformats.org/officeDocument/2006/relationships/slideMaster" Target="slideMasters/slideMaster96.xml"/><Relationship Id="rId140" Type="http://schemas.openxmlformats.org/officeDocument/2006/relationships/slideMaster" Target="slideMasters/slideMaster140.xml"/><Relationship Id="rId145" Type="http://schemas.openxmlformats.org/officeDocument/2006/relationships/slideMaster" Target="slideMasters/slideMaster145.xml"/><Relationship Id="rId161" Type="http://schemas.openxmlformats.org/officeDocument/2006/relationships/slideMaster" Target="slideMasters/slideMaster161.xml"/><Relationship Id="rId166" Type="http://schemas.openxmlformats.org/officeDocument/2006/relationships/slideMaster" Target="slideMasters/slideMaster166.xml"/><Relationship Id="rId182" Type="http://schemas.openxmlformats.org/officeDocument/2006/relationships/slideMaster" Target="slideMasters/slideMaster182.xml"/><Relationship Id="rId187" Type="http://schemas.openxmlformats.org/officeDocument/2006/relationships/slide" Target="slides/slide2.xml"/><Relationship Id="rId217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12" Type="http://schemas.openxmlformats.org/officeDocument/2006/relationships/slide" Target="slides/slide27.xml"/><Relationship Id="rId233" Type="http://schemas.openxmlformats.org/officeDocument/2006/relationships/slide" Target="slides/slide48.xml"/><Relationship Id="rId238" Type="http://schemas.openxmlformats.org/officeDocument/2006/relationships/slide" Target="slides/slide53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49" Type="http://schemas.openxmlformats.org/officeDocument/2006/relationships/slideMaster" Target="slideMasters/slideMaster49.xml"/><Relationship Id="rId114" Type="http://schemas.openxmlformats.org/officeDocument/2006/relationships/slideMaster" Target="slideMasters/slideMaster114.xml"/><Relationship Id="rId119" Type="http://schemas.openxmlformats.org/officeDocument/2006/relationships/slideMaster" Target="slideMasters/slideMaster119.xml"/><Relationship Id="rId44" Type="http://schemas.openxmlformats.org/officeDocument/2006/relationships/slideMaster" Target="slideMasters/slideMaster44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81" Type="http://schemas.openxmlformats.org/officeDocument/2006/relationships/slideMaster" Target="slideMasters/slideMaster81.xml"/><Relationship Id="rId86" Type="http://schemas.openxmlformats.org/officeDocument/2006/relationships/slideMaster" Target="slideMasters/slideMaster86.xml"/><Relationship Id="rId130" Type="http://schemas.openxmlformats.org/officeDocument/2006/relationships/slideMaster" Target="slideMasters/slideMaster130.xml"/><Relationship Id="rId135" Type="http://schemas.openxmlformats.org/officeDocument/2006/relationships/slideMaster" Target="slideMasters/slideMaster135.xml"/><Relationship Id="rId151" Type="http://schemas.openxmlformats.org/officeDocument/2006/relationships/slideMaster" Target="slideMasters/slideMaster151.xml"/><Relationship Id="rId156" Type="http://schemas.openxmlformats.org/officeDocument/2006/relationships/slideMaster" Target="slideMasters/slideMaster156.xml"/><Relationship Id="rId177" Type="http://schemas.openxmlformats.org/officeDocument/2006/relationships/slideMaster" Target="slideMasters/slideMaster177.xml"/><Relationship Id="rId198" Type="http://schemas.openxmlformats.org/officeDocument/2006/relationships/slide" Target="slides/slide13.xml"/><Relationship Id="rId172" Type="http://schemas.openxmlformats.org/officeDocument/2006/relationships/slideMaster" Target="slideMasters/slideMaster172.xml"/><Relationship Id="rId193" Type="http://schemas.openxmlformats.org/officeDocument/2006/relationships/slide" Target="slides/slide8.xml"/><Relationship Id="rId202" Type="http://schemas.openxmlformats.org/officeDocument/2006/relationships/slide" Target="slides/slide17.xml"/><Relationship Id="rId207" Type="http://schemas.openxmlformats.org/officeDocument/2006/relationships/slide" Target="slides/slide22.xml"/><Relationship Id="rId223" Type="http://schemas.openxmlformats.org/officeDocument/2006/relationships/slide" Target="slides/slide38.xml"/><Relationship Id="rId228" Type="http://schemas.openxmlformats.org/officeDocument/2006/relationships/slide" Target="slides/slide43.xml"/><Relationship Id="rId244" Type="http://schemas.openxmlformats.org/officeDocument/2006/relationships/commentAuthors" Target="commentAuthors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Master" Target="slideMasters/slideMaster10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Master" Target="slideMasters/slideMaster97.xml"/><Relationship Id="rId104" Type="http://schemas.openxmlformats.org/officeDocument/2006/relationships/slideMaster" Target="slideMasters/slideMaster104.xml"/><Relationship Id="rId120" Type="http://schemas.openxmlformats.org/officeDocument/2006/relationships/slideMaster" Target="slideMasters/slideMaster120.xml"/><Relationship Id="rId125" Type="http://schemas.openxmlformats.org/officeDocument/2006/relationships/slideMaster" Target="slideMasters/slideMaster125.xml"/><Relationship Id="rId141" Type="http://schemas.openxmlformats.org/officeDocument/2006/relationships/slideMaster" Target="slideMasters/slideMaster141.xml"/><Relationship Id="rId146" Type="http://schemas.openxmlformats.org/officeDocument/2006/relationships/slideMaster" Target="slideMasters/slideMaster146.xml"/><Relationship Id="rId167" Type="http://schemas.openxmlformats.org/officeDocument/2006/relationships/slideMaster" Target="slideMasters/slideMaster167.xml"/><Relationship Id="rId188" Type="http://schemas.openxmlformats.org/officeDocument/2006/relationships/slide" Target="slides/slide3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Master" Target="slideMasters/slideMaster92.xml"/><Relationship Id="rId162" Type="http://schemas.openxmlformats.org/officeDocument/2006/relationships/slideMaster" Target="slideMasters/slideMaster162.xml"/><Relationship Id="rId183" Type="http://schemas.openxmlformats.org/officeDocument/2006/relationships/slideMaster" Target="slideMasters/slideMaster183.xml"/><Relationship Id="rId213" Type="http://schemas.openxmlformats.org/officeDocument/2006/relationships/slide" Target="slides/slide28.xml"/><Relationship Id="rId218" Type="http://schemas.openxmlformats.org/officeDocument/2006/relationships/slide" Target="slides/slide33.xml"/><Relationship Id="rId234" Type="http://schemas.openxmlformats.org/officeDocument/2006/relationships/slide" Target="slides/slide49.xml"/><Relationship Id="rId239" Type="http://schemas.openxmlformats.org/officeDocument/2006/relationships/slide" Target="slides/slide54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Master" Target="slideMasters/slideMaster87.xml"/><Relationship Id="rId110" Type="http://schemas.openxmlformats.org/officeDocument/2006/relationships/slideMaster" Target="slideMasters/slideMaster110.xml"/><Relationship Id="rId115" Type="http://schemas.openxmlformats.org/officeDocument/2006/relationships/slideMaster" Target="slideMasters/slideMaster115.xml"/><Relationship Id="rId131" Type="http://schemas.openxmlformats.org/officeDocument/2006/relationships/slideMaster" Target="slideMasters/slideMaster131.xml"/><Relationship Id="rId136" Type="http://schemas.openxmlformats.org/officeDocument/2006/relationships/slideMaster" Target="slideMasters/slideMaster136.xml"/><Relationship Id="rId157" Type="http://schemas.openxmlformats.org/officeDocument/2006/relationships/slideMaster" Target="slideMasters/slideMaster157.xml"/><Relationship Id="rId178" Type="http://schemas.openxmlformats.org/officeDocument/2006/relationships/slideMaster" Target="slideMasters/slideMaster178.xml"/><Relationship Id="rId61" Type="http://schemas.openxmlformats.org/officeDocument/2006/relationships/slideMaster" Target="slideMasters/slideMaster61.xml"/><Relationship Id="rId82" Type="http://schemas.openxmlformats.org/officeDocument/2006/relationships/slideMaster" Target="slideMasters/slideMaster82.xml"/><Relationship Id="rId152" Type="http://schemas.openxmlformats.org/officeDocument/2006/relationships/slideMaster" Target="slideMasters/slideMaster152.xml"/><Relationship Id="rId173" Type="http://schemas.openxmlformats.org/officeDocument/2006/relationships/slideMaster" Target="slideMasters/slideMaster173.xml"/><Relationship Id="rId194" Type="http://schemas.openxmlformats.org/officeDocument/2006/relationships/slide" Target="slides/slide9.xml"/><Relationship Id="rId199" Type="http://schemas.openxmlformats.org/officeDocument/2006/relationships/slide" Target="slides/slide14.xml"/><Relationship Id="rId203" Type="http://schemas.openxmlformats.org/officeDocument/2006/relationships/slide" Target="slides/slide18.xml"/><Relationship Id="rId208" Type="http://schemas.openxmlformats.org/officeDocument/2006/relationships/slide" Target="slides/slide23.xml"/><Relationship Id="rId229" Type="http://schemas.openxmlformats.org/officeDocument/2006/relationships/slide" Target="slides/slide44.xml"/><Relationship Id="rId19" Type="http://schemas.openxmlformats.org/officeDocument/2006/relationships/slideMaster" Target="slideMasters/slideMaster19.xml"/><Relationship Id="rId224" Type="http://schemas.openxmlformats.org/officeDocument/2006/relationships/slide" Target="slides/slide39.xml"/><Relationship Id="rId240" Type="http://schemas.openxmlformats.org/officeDocument/2006/relationships/slide" Target="slides/slide55.xml"/><Relationship Id="rId245" Type="http://schemas.openxmlformats.org/officeDocument/2006/relationships/presProps" Target="presProps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Master" Target="slideMasters/slideMaster77.xml"/><Relationship Id="rId100" Type="http://schemas.openxmlformats.org/officeDocument/2006/relationships/slideMaster" Target="slideMasters/slideMaster100.xml"/><Relationship Id="rId105" Type="http://schemas.openxmlformats.org/officeDocument/2006/relationships/slideMaster" Target="slideMasters/slideMaster105.xml"/><Relationship Id="rId126" Type="http://schemas.openxmlformats.org/officeDocument/2006/relationships/slideMaster" Target="slideMasters/slideMaster126.xml"/><Relationship Id="rId147" Type="http://schemas.openxmlformats.org/officeDocument/2006/relationships/slideMaster" Target="slideMasters/slideMaster147.xml"/><Relationship Id="rId168" Type="http://schemas.openxmlformats.org/officeDocument/2006/relationships/slideMaster" Target="slideMasters/slideMaster168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93" Type="http://schemas.openxmlformats.org/officeDocument/2006/relationships/slideMaster" Target="slideMasters/slideMaster93.xml"/><Relationship Id="rId98" Type="http://schemas.openxmlformats.org/officeDocument/2006/relationships/slideMaster" Target="slideMasters/slideMaster98.xml"/><Relationship Id="rId121" Type="http://schemas.openxmlformats.org/officeDocument/2006/relationships/slideMaster" Target="slideMasters/slideMaster121.xml"/><Relationship Id="rId142" Type="http://schemas.openxmlformats.org/officeDocument/2006/relationships/slideMaster" Target="slideMasters/slideMaster142.xml"/><Relationship Id="rId163" Type="http://schemas.openxmlformats.org/officeDocument/2006/relationships/slideMaster" Target="slideMasters/slideMaster163.xml"/><Relationship Id="rId184" Type="http://schemas.openxmlformats.org/officeDocument/2006/relationships/slideMaster" Target="slideMasters/slideMaster184.xml"/><Relationship Id="rId189" Type="http://schemas.openxmlformats.org/officeDocument/2006/relationships/slide" Target="slides/slide4.xml"/><Relationship Id="rId21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29.xml"/><Relationship Id="rId230" Type="http://schemas.openxmlformats.org/officeDocument/2006/relationships/slide" Target="slides/slide45.xml"/><Relationship Id="rId235" Type="http://schemas.openxmlformats.org/officeDocument/2006/relationships/slide" Target="slides/slide50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Master" Target="slideMasters/slideMaster67.xml"/><Relationship Id="rId116" Type="http://schemas.openxmlformats.org/officeDocument/2006/relationships/slideMaster" Target="slideMasters/slideMaster116.xml"/><Relationship Id="rId137" Type="http://schemas.openxmlformats.org/officeDocument/2006/relationships/slideMaster" Target="slideMasters/slideMaster137.xml"/><Relationship Id="rId158" Type="http://schemas.openxmlformats.org/officeDocument/2006/relationships/slideMaster" Target="slideMasters/slideMaster158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Master" Target="slideMasters/slideMaster62.xml"/><Relationship Id="rId83" Type="http://schemas.openxmlformats.org/officeDocument/2006/relationships/slideMaster" Target="slideMasters/slideMaster83.xml"/><Relationship Id="rId88" Type="http://schemas.openxmlformats.org/officeDocument/2006/relationships/slideMaster" Target="slideMasters/slideMaster88.xml"/><Relationship Id="rId111" Type="http://schemas.openxmlformats.org/officeDocument/2006/relationships/slideMaster" Target="slideMasters/slideMaster111.xml"/><Relationship Id="rId132" Type="http://schemas.openxmlformats.org/officeDocument/2006/relationships/slideMaster" Target="slideMasters/slideMaster132.xml"/><Relationship Id="rId153" Type="http://schemas.openxmlformats.org/officeDocument/2006/relationships/slideMaster" Target="slideMasters/slideMaster153.xml"/><Relationship Id="rId174" Type="http://schemas.openxmlformats.org/officeDocument/2006/relationships/slideMaster" Target="slideMasters/slideMaster174.xml"/><Relationship Id="rId179" Type="http://schemas.openxmlformats.org/officeDocument/2006/relationships/slideMaster" Target="slideMasters/slideMaster179.xml"/><Relationship Id="rId195" Type="http://schemas.openxmlformats.org/officeDocument/2006/relationships/slide" Target="slides/slide10.xml"/><Relationship Id="rId209" Type="http://schemas.openxmlformats.org/officeDocument/2006/relationships/slide" Target="slides/slide24.xml"/><Relationship Id="rId190" Type="http://schemas.openxmlformats.org/officeDocument/2006/relationships/slide" Target="slides/slide5.xml"/><Relationship Id="rId204" Type="http://schemas.openxmlformats.org/officeDocument/2006/relationships/slide" Target="slides/slide19.xml"/><Relationship Id="rId220" Type="http://schemas.openxmlformats.org/officeDocument/2006/relationships/slide" Target="slides/slide35.xml"/><Relationship Id="rId225" Type="http://schemas.openxmlformats.org/officeDocument/2006/relationships/slide" Target="slides/slide40.xml"/><Relationship Id="rId241" Type="http://schemas.openxmlformats.org/officeDocument/2006/relationships/notesMaster" Target="notesMasters/notesMaster1.xml"/><Relationship Id="rId246" Type="http://schemas.openxmlformats.org/officeDocument/2006/relationships/viewProps" Target="viewProps.xml"/><Relationship Id="rId15" Type="http://schemas.openxmlformats.org/officeDocument/2006/relationships/slideMaster" Target="slideMasters/slideMaster15.xml"/><Relationship Id="rId36" Type="http://schemas.openxmlformats.org/officeDocument/2006/relationships/slideMaster" Target="slideMasters/slideMaster36.xml"/><Relationship Id="rId57" Type="http://schemas.openxmlformats.org/officeDocument/2006/relationships/slideMaster" Target="slideMasters/slideMaster57.xml"/><Relationship Id="rId106" Type="http://schemas.openxmlformats.org/officeDocument/2006/relationships/slideMaster" Target="slideMasters/slideMaster106.xml"/><Relationship Id="rId127" Type="http://schemas.openxmlformats.org/officeDocument/2006/relationships/slideMaster" Target="slideMasters/slideMaster12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Master" Target="slideMasters/slideMaster52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94" Type="http://schemas.openxmlformats.org/officeDocument/2006/relationships/slideMaster" Target="slideMasters/slideMaster94.xml"/><Relationship Id="rId99" Type="http://schemas.openxmlformats.org/officeDocument/2006/relationships/slideMaster" Target="slideMasters/slideMaster99.xml"/><Relationship Id="rId101" Type="http://schemas.openxmlformats.org/officeDocument/2006/relationships/slideMaster" Target="slideMasters/slideMaster101.xml"/><Relationship Id="rId122" Type="http://schemas.openxmlformats.org/officeDocument/2006/relationships/slideMaster" Target="slideMasters/slideMaster122.xml"/><Relationship Id="rId143" Type="http://schemas.openxmlformats.org/officeDocument/2006/relationships/slideMaster" Target="slideMasters/slideMaster143.xml"/><Relationship Id="rId148" Type="http://schemas.openxmlformats.org/officeDocument/2006/relationships/slideMaster" Target="slideMasters/slideMaster148.xml"/><Relationship Id="rId164" Type="http://schemas.openxmlformats.org/officeDocument/2006/relationships/slideMaster" Target="slideMasters/slideMaster164.xml"/><Relationship Id="rId169" Type="http://schemas.openxmlformats.org/officeDocument/2006/relationships/slideMaster" Target="slideMasters/slideMaster169.xml"/><Relationship Id="rId185" Type="http://schemas.openxmlformats.org/officeDocument/2006/relationships/slideMaster" Target="slideMasters/slideMaster18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80" Type="http://schemas.openxmlformats.org/officeDocument/2006/relationships/slideMaster" Target="slideMasters/slideMaster180.xml"/><Relationship Id="rId210" Type="http://schemas.openxmlformats.org/officeDocument/2006/relationships/slide" Target="slides/slide25.xml"/><Relationship Id="rId215" Type="http://schemas.openxmlformats.org/officeDocument/2006/relationships/slide" Target="slides/slide30.xml"/><Relationship Id="rId236" Type="http://schemas.openxmlformats.org/officeDocument/2006/relationships/slide" Target="slides/slide51.xml"/><Relationship Id="rId26" Type="http://schemas.openxmlformats.org/officeDocument/2006/relationships/slideMaster" Target="slideMasters/slideMaster26.xml"/><Relationship Id="rId231" Type="http://schemas.openxmlformats.org/officeDocument/2006/relationships/slide" Target="slides/slide46.xml"/><Relationship Id="rId47" Type="http://schemas.openxmlformats.org/officeDocument/2006/relationships/slideMaster" Target="slideMasters/slideMaster47.xml"/><Relationship Id="rId68" Type="http://schemas.openxmlformats.org/officeDocument/2006/relationships/slideMaster" Target="slideMasters/slideMaster68.xml"/><Relationship Id="rId89" Type="http://schemas.openxmlformats.org/officeDocument/2006/relationships/slideMaster" Target="slideMasters/slideMaster89.xml"/><Relationship Id="rId112" Type="http://schemas.openxmlformats.org/officeDocument/2006/relationships/slideMaster" Target="slideMasters/slideMaster112.xml"/><Relationship Id="rId133" Type="http://schemas.openxmlformats.org/officeDocument/2006/relationships/slideMaster" Target="slideMasters/slideMaster133.xml"/><Relationship Id="rId154" Type="http://schemas.openxmlformats.org/officeDocument/2006/relationships/slideMaster" Target="slideMasters/slideMaster154.xml"/><Relationship Id="rId175" Type="http://schemas.openxmlformats.org/officeDocument/2006/relationships/slideMaster" Target="slideMasters/slideMaster175.xml"/><Relationship Id="rId196" Type="http://schemas.openxmlformats.org/officeDocument/2006/relationships/slide" Target="slides/slide11.xml"/><Relationship Id="rId200" Type="http://schemas.openxmlformats.org/officeDocument/2006/relationships/slide" Target="slides/slide15.xml"/><Relationship Id="rId16" Type="http://schemas.openxmlformats.org/officeDocument/2006/relationships/slideMaster" Target="slideMasters/slideMaster16.xml"/><Relationship Id="rId221" Type="http://schemas.openxmlformats.org/officeDocument/2006/relationships/slide" Target="slides/slide36.xml"/><Relationship Id="rId242" Type="http://schemas.openxmlformats.org/officeDocument/2006/relationships/handoutMaster" Target="handoutMasters/handoutMaster1.xml"/><Relationship Id="rId37" Type="http://schemas.openxmlformats.org/officeDocument/2006/relationships/slideMaster" Target="slideMasters/slideMaster37.xml"/><Relationship Id="rId58" Type="http://schemas.openxmlformats.org/officeDocument/2006/relationships/slideMaster" Target="slideMasters/slideMaster58.xml"/><Relationship Id="rId79" Type="http://schemas.openxmlformats.org/officeDocument/2006/relationships/slideMaster" Target="slideMasters/slideMaster79.xml"/><Relationship Id="rId102" Type="http://schemas.openxmlformats.org/officeDocument/2006/relationships/slideMaster" Target="slideMasters/slideMaster102.xml"/><Relationship Id="rId123" Type="http://schemas.openxmlformats.org/officeDocument/2006/relationships/slideMaster" Target="slideMasters/slideMaster123.xml"/><Relationship Id="rId144" Type="http://schemas.openxmlformats.org/officeDocument/2006/relationships/slideMaster" Target="slideMasters/slideMaster144.xml"/><Relationship Id="rId90" Type="http://schemas.openxmlformats.org/officeDocument/2006/relationships/slideMaster" Target="slideMasters/slideMaster90.xml"/><Relationship Id="rId165" Type="http://schemas.openxmlformats.org/officeDocument/2006/relationships/slideMaster" Target="slideMasters/slideMaster165.xml"/><Relationship Id="rId186" Type="http://schemas.openxmlformats.org/officeDocument/2006/relationships/slide" Target="slides/slide1.xml"/><Relationship Id="rId211" Type="http://schemas.openxmlformats.org/officeDocument/2006/relationships/slide" Target="slides/slide26.xml"/><Relationship Id="rId232" Type="http://schemas.openxmlformats.org/officeDocument/2006/relationships/slide" Target="slides/slide47.xml"/><Relationship Id="rId27" Type="http://schemas.openxmlformats.org/officeDocument/2006/relationships/slideMaster" Target="slideMasters/slideMaster27.xml"/><Relationship Id="rId48" Type="http://schemas.openxmlformats.org/officeDocument/2006/relationships/slideMaster" Target="slideMasters/slideMaster48.xml"/><Relationship Id="rId69" Type="http://schemas.openxmlformats.org/officeDocument/2006/relationships/slideMaster" Target="slideMasters/slideMaster69.xml"/><Relationship Id="rId113" Type="http://schemas.openxmlformats.org/officeDocument/2006/relationships/slideMaster" Target="slideMasters/slideMaster113.xml"/><Relationship Id="rId134" Type="http://schemas.openxmlformats.org/officeDocument/2006/relationships/slideMaster" Target="slideMasters/slideMaster134.xml"/><Relationship Id="rId80" Type="http://schemas.openxmlformats.org/officeDocument/2006/relationships/slideMaster" Target="slideMasters/slideMaster80.xml"/><Relationship Id="rId155" Type="http://schemas.openxmlformats.org/officeDocument/2006/relationships/slideMaster" Target="slideMasters/slideMaster155.xml"/><Relationship Id="rId176" Type="http://schemas.openxmlformats.org/officeDocument/2006/relationships/slideMaster" Target="slideMasters/slideMaster176.xml"/><Relationship Id="rId197" Type="http://schemas.openxmlformats.org/officeDocument/2006/relationships/slide" Target="slides/slide12.xml"/><Relationship Id="rId201" Type="http://schemas.openxmlformats.org/officeDocument/2006/relationships/slide" Target="slides/slide16.xml"/><Relationship Id="rId222" Type="http://schemas.openxmlformats.org/officeDocument/2006/relationships/slide" Target="slides/slide37.xml"/><Relationship Id="rId243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6B27680A-1385-42FB-B94C-D6E1298EFA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694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8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smtClean="0"/>
              <a:t>Click to edit Master text styles</a:t>
            </a:r>
          </a:p>
          <a:p>
            <a:pPr lvl="1"/>
            <a:r>
              <a:rPr lang="en-US" altLang="en-US" noProof="0" dirty="0" smtClean="0"/>
              <a:t>Second level</a:t>
            </a:r>
          </a:p>
          <a:p>
            <a:pPr lvl="2"/>
            <a:r>
              <a:rPr lang="en-US" altLang="en-US" noProof="0" dirty="0" smtClean="0"/>
              <a:t>Third level</a:t>
            </a:r>
          </a:p>
          <a:p>
            <a:pPr lvl="3"/>
            <a:r>
              <a:rPr lang="en-US" altLang="en-US" noProof="0" dirty="0" smtClean="0"/>
              <a:t>Fourth level</a:t>
            </a:r>
          </a:p>
          <a:p>
            <a:pPr lvl="4"/>
            <a:r>
              <a:rPr lang="en-US" altLang="en-US" noProof="0" dirty="0" smtClean="0"/>
              <a:t>Fifth level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8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3910639B-1C0C-4ED5-866F-6F6178310B3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FC291-21D2-4848-A8DA-D9C70FDA709D}" type="datetimeFigureOut">
              <a:rPr lang="en-IN" smtClean="0"/>
              <a:t>31-10-2017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2047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1BCE579-F35E-4B91-84C5-C9CDC40A6FE1}" type="slidenum">
              <a:rPr lang="en-US" sz="1200">
                <a:latin typeface="Times New Roman" pitchFamily="18" charset="0"/>
              </a:rPr>
              <a:pPr/>
              <a:t>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6204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80332A73-99A3-4A34-90C1-617377A3A120}" type="slidenum">
              <a:rPr lang="en-US" sz="1200">
                <a:ea typeface="ヒラギノ角ゴ Pro W3" charset="-128"/>
              </a:rPr>
              <a:pPr algn="r"/>
              <a:t>10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30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CC6273B4-1AE6-4806-B29F-2F672CDE9FA6}" type="slidenum">
              <a:rPr lang="en-US" sz="1200">
                <a:ea typeface="ヒラギノ角ゴ Pro W3" charset="-128"/>
              </a:rPr>
              <a:pPr algn="r"/>
              <a:t>11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5769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0333E987-9AA9-47E8-BB5A-309BEE34741E}" type="slidenum">
              <a:rPr lang="en-US" sz="1200">
                <a:ea typeface="ヒラギノ角ゴ Pro W3" charset="-128"/>
              </a:rPr>
              <a:pPr algn="r"/>
              <a:t>12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525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B5528751-7204-45E3-B79D-518B69C9E1B2}" type="slidenum">
              <a:rPr lang="en-US" sz="1200">
                <a:ea typeface="ヒラギノ角ゴ Pro W3" charset="-128"/>
              </a:rPr>
              <a:pPr algn="r"/>
              <a:t>13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8252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84" charset="0"/>
                <a:ea typeface="ＭＳ Ｐゴシック" charset="0"/>
                <a:cs typeface="ＭＳ Ｐゴシック" charset="0"/>
              </a:rPr>
              <a:t>Figure 9.6 The cell cycle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227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84" charset="0"/>
                <a:ea typeface="ＭＳ Ｐゴシック" charset="0"/>
                <a:cs typeface="ＭＳ Ｐゴシック" charset="0"/>
              </a:rPr>
              <a:t>Figure 9.7-6 Exploring mitosis in an animal cell (part 6: G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Arial" pitchFamily="84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84" charset="0"/>
                <a:ea typeface="ＭＳ Ｐゴシック" charset="0"/>
                <a:cs typeface="ＭＳ Ｐゴシック" charset="0"/>
              </a:rPr>
              <a:t> of interphase micrograph)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619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84" charset="0"/>
                <a:ea typeface="ＭＳ Ｐゴシック" charset="0"/>
                <a:cs typeface="ＭＳ Ｐゴシック" charset="0"/>
              </a:rPr>
              <a:t>Figure 9.7-7 Exploring mitosis in an animal cell (part 7: prophase micrograph)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19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84" charset="0"/>
                <a:ea typeface="ＭＳ Ｐゴシック" charset="0"/>
                <a:cs typeface="ＭＳ Ｐゴシック" charset="0"/>
              </a:rPr>
              <a:t>Figure 9.7-8 Exploring mitosis in an animal cell (part 8: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84" charset="0"/>
                <a:ea typeface="ＭＳ Ｐゴシック" charset="0"/>
                <a:cs typeface="ＭＳ Ｐゴシック" charset="0"/>
              </a:rPr>
              <a:t>prometaphase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84" charset="0"/>
                <a:ea typeface="ＭＳ Ｐゴシック" charset="0"/>
                <a:cs typeface="ＭＳ Ｐゴシック" charset="0"/>
              </a:rPr>
              <a:t> micrograph)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4614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84" charset="0"/>
                <a:ea typeface="ＭＳ Ｐゴシック" charset="0"/>
                <a:cs typeface="ＭＳ Ｐゴシック" charset="0"/>
              </a:rPr>
              <a:t>Figure 9.7-9 Exploring mitosis in an animal cell (part 9: metaphase micrograph)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34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84" charset="0"/>
                <a:ea typeface="ＭＳ Ｐゴシック" charset="0"/>
                <a:cs typeface="ＭＳ Ｐゴシック" charset="0"/>
              </a:rPr>
              <a:t>Figure 9.7-10 Exploring mitosis in an animal cell (part 10: anaphase micrograph)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630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38FC9D85-DB86-4BC1-BD19-FBC5943FE783}" type="slidenum">
              <a:rPr lang="en-US" sz="1200">
                <a:ea typeface="ヒラギノ角ゴ Pro W3" charset="-128"/>
              </a:rPr>
              <a:pPr algn="r"/>
              <a:t>2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67374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84" charset="0"/>
                <a:ea typeface="ＭＳ Ｐゴシック" charset="0"/>
                <a:cs typeface="ＭＳ Ｐゴシック" charset="0"/>
              </a:rPr>
              <a:t>Figure 9.7-11 Exploring mitosis in an animal cell (part 11: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84" charset="0"/>
                <a:ea typeface="ＭＳ Ｐゴシック" charset="0"/>
                <a:cs typeface="ＭＳ Ｐゴシック" charset="0"/>
              </a:rPr>
              <a:t>telophase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84" charset="0"/>
                <a:ea typeface="ＭＳ Ｐゴシック" charset="0"/>
                <a:cs typeface="ＭＳ Ｐゴシック" charset="0"/>
              </a:rPr>
              <a:t> and cytokinesis micrograph)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2339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AAEFCF35-C57C-46C3-9402-AFA8756E1310}" type="slidenum">
              <a:rPr lang="en-US" sz="1200">
                <a:ea typeface="ヒラギノ角ゴ Pro W3" charset="-128"/>
              </a:rPr>
              <a:pPr algn="r"/>
              <a:t>21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21268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6EB628EB-2C49-4D6F-B7DF-B3F1868A6511}" type="slidenum">
              <a:rPr lang="en-US" sz="1200">
                <a:ea typeface="ヒラギノ角ゴ Pro W3" charset="-128"/>
              </a:rPr>
              <a:pPr algn="r"/>
              <a:t>22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8524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FCBA9FF6-63D0-4221-8919-D37DEE65374C}" type="slidenum">
              <a:rPr lang="en-US" sz="1200">
                <a:ea typeface="ヒラギノ角ゴ Pro W3" charset="-128"/>
              </a:rPr>
              <a:pPr algn="r"/>
              <a:t>23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43642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84" charset="0"/>
                <a:ea typeface="ＭＳ Ｐゴシック" charset="0"/>
                <a:cs typeface="ＭＳ Ｐゴシック" charset="0"/>
              </a:rPr>
              <a:t>Figure 9.8 The mitotic spindle at metaphase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2660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84" charset="0"/>
                <a:ea typeface="ＭＳ Ｐゴシック" charset="0"/>
                <a:cs typeface="ＭＳ Ｐゴシック" charset="0"/>
              </a:rPr>
              <a:t>Figure 9.8-1 The mitotic spindle at metaphase (part 1: TEM)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9350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84" charset="0"/>
                <a:ea typeface="ＭＳ Ｐゴシック" charset="0"/>
                <a:cs typeface="ＭＳ Ｐゴシック" charset="0"/>
              </a:rPr>
              <a:t>Figure 9.8-2 The mitotic spindle at metaphase (part 2: kinetochore TEM)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451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197818AB-E148-48E0-8DF3-278DC9794C5E}" type="slidenum">
              <a:rPr lang="en-US" sz="1200">
                <a:ea typeface="ヒラギノ角ゴ Pro W3" charset="-128"/>
              </a:rPr>
              <a:pPr algn="r"/>
              <a:t>27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13782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84" charset="0"/>
                <a:ea typeface="ＭＳ Ｐゴシック" charset="0"/>
                <a:cs typeface="ＭＳ Ｐゴシック" charset="0"/>
              </a:rPr>
              <a:t>Figure 9.9 Inquiry: At which end do kinetochore microtubules shorten during anaphase?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3209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84" charset="0"/>
                <a:ea typeface="ＭＳ Ｐゴシック" charset="0"/>
                <a:cs typeface="ＭＳ Ｐゴシック" charset="0"/>
              </a:rPr>
              <a:t>Figure 9.9-1 Inquiry: At which end do kinetochore microtubules shorten during anaphase? (part 1: experiment)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482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42EE9E1B-938B-4F3F-8D39-0D0BFF696782}" type="slidenum">
              <a:rPr lang="en-US" sz="1200">
                <a:ea typeface="ヒラギノ角ゴ Pro W3" charset="-128"/>
              </a:rPr>
              <a:pPr algn="r"/>
              <a:t>3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35886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84" charset="0"/>
                <a:ea typeface="ＭＳ Ｐゴシック" charset="0"/>
                <a:cs typeface="ＭＳ Ｐゴシック" charset="0"/>
              </a:rPr>
              <a:t>Figure 9.9-2 Inquiry: At which end do kinetochore microtubules shorten during anaphase? (part 2: results and conclusion)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4627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2565B983-1B42-41CB-9589-ACCD823AA95D}" type="slidenum">
              <a:rPr lang="en-US" sz="1200">
                <a:ea typeface="ヒラギノ角ゴ Pro W3" charset="-128"/>
              </a:rPr>
              <a:pPr algn="r"/>
              <a:t>31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15542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AAF1770F-EA88-448A-8058-BBE809EA3C6A}" type="slidenum">
              <a:rPr lang="en-US" sz="1200">
                <a:ea typeface="ヒラギノ角ゴ Pro W3" charset="-128"/>
              </a:rPr>
              <a:pPr algn="r"/>
              <a:t>32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25621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84" charset="0"/>
                <a:ea typeface="ＭＳ Ｐゴシック" charset="0"/>
                <a:cs typeface="ＭＳ Ｐゴシック" charset="0"/>
              </a:rPr>
              <a:t>Figure 9.12-s4 Bacterial cell division by binary fission (step 4)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8157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E9225FE4-BE0B-4490-94FC-B3901881CAB6}" type="slidenum">
              <a:rPr lang="en-US" sz="1200">
                <a:ea typeface="ヒラギノ角ゴ Pro W3" charset="-128"/>
              </a:rPr>
              <a:pPr algn="r"/>
              <a:t>34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39818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84" charset="0"/>
                <a:ea typeface="ＭＳ Ｐゴシック" charset="0"/>
                <a:cs typeface="ＭＳ Ｐゴシック" charset="0"/>
              </a:rPr>
              <a:t>Figure 9.13 Mechanisms of cell division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528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F7101504-D5B0-4619-B242-E9BB150E57C3}" type="slidenum">
              <a:rPr lang="en-US" sz="1200">
                <a:ea typeface="ヒラギノ角ゴ Pro W3" charset="-128"/>
              </a:rPr>
              <a:pPr algn="r"/>
              <a:t>36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15240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EA8183FA-EBF9-4CAC-BBA4-992672B8909E}" type="slidenum">
              <a:rPr lang="en-US" sz="1200">
                <a:ea typeface="ヒラギノ角ゴ Pro W3" charset="-128"/>
              </a:rPr>
              <a:pPr algn="r"/>
              <a:t>37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7502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84" charset="0"/>
                <a:ea typeface="ＭＳ Ｐゴシック" charset="0"/>
                <a:cs typeface="ＭＳ Ｐゴシック" charset="0"/>
              </a:rPr>
              <a:t>Figure 9.14 Inquiry: Do molecular signals in the cytoplasm regulate the cell cycle?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527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8D0DBAAA-180F-4CAC-B526-8FA62D2BC744}" type="slidenum">
              <a:rPr lang="en-US" sz="1200">
                <a:ea typeface="ヒラギノ角ゴ Pro W3" charset="-128"/>
              </a:rPr>
              <a:pPr algn="r"/>
              <a:t>39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7439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9.2 The functions of cell division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5864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84" charset="0"/>
                <a:ea typeface="ＭＳ Ｐゴシック" charset="0"/>
                <a:cs typeface="ＭＳ Ｐゴシック" charset="0"/>
              </a:rPr>
              <a:t>Figure 9.15 Mechanical analogy for the cell cycle control 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961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88FD1139-0D36-4019-A6D2-DBECFAEB2229}" type="slidenum">
              <a:rPr lang="en-US" sz="1200">
                <a:ea typeface="ヒラギノ角ゴ Pro W3" charset="-128"/>
              </a:rPr>
              <a:pPr algn="r"/>
              <a:t>41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01613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84" charset="0"/>
                <a:ea typeface="ＭＳ Ｐゴシック" charset="0"/>
                <a:cs typeface="ＭＳ Ｐゴシック" charset="0"/>
              </a:rPr>
              <a:t>Figure 9.16 Two important checkpoints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9270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84" charset="0"/>
                <a:ea typeface="ＭＳ Ｐゴシック" charset="0"/>
                <a:cs typeface="ＭＳ Ｐゴシック" charset="0"/>
              </a:rPr>
              <a:t>Figure 9.16-1 Two important checkpoints (part 1: G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Arial" pitchFamily="84" charset="0"/>
                <a:ea typeface="ＭＳ Ｐゴシック" charset="0"/>
                <a:cs typeface="ＭＳ Ｐゴシック" charset="0"/>
              </a:rPr>
              <a:t>1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84" charset="0"/>
                <a:ea typeface="ＭＳ Ｐゴシック" charset="0"/>
                <a:cs typeface="ＭＳ Ｐゴシック" charset="0"/>
              </a:rPr>
              <a:t>checkpoint)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227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84" charset="0"/>
                <a:ea typeface="ＭＳ Ｐゴシック" charset="0"/>
                <a:cs typeface="ＭＳ Ｐゴシック" charset="0"/>
              </a:rPr>
              <a:t>Figure 9.16-2 Two important checkpoints (part 2: M checkpoint)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8110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AC9BC8DB-B39C-4EDA-8C6F-FEC7A0FBDCE9}" type="slidenum">
              <a:rPr lang="en-US" sz="1200">
                <a:ea typeface="ヒラギノ角ゴ Pro W3" charset="-128"/>
              </a:rPr>
              <a:pPr algn="r"/>
              <a:t>45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218624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103A1CEB-8E29-49B9-8232-059673224196}" type="slidenum">
              <a:rPr lang="en-US" sz="1200">
                <a:ea typeface="ヒラギノ角ゴ Pro W3" charset="-128"/>
              </a:rPr>
              <a:pPr algn="r"/>
              <a:t>46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99168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91C8E2F6-967D-4503-AD76-D4BF1C989AA8}" type="slidenum">
              <a:rPr lang="en-US" sz="1200">
                <a:ea typeface="ヒラギノ角ゴ Pro W3" charset="-128"/>
              </a:rPr>
              <a:pPr algn="r"/>
              <a:t>47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60814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84" charset="0"/>
                <a:ea typeface="ＭＳ Ｐゴシック" charset="0"/>
                <a:cs typeface="ＭＳ Ｐゴシック" charset="0"/>
              </a:rPr>
              <a:t>Figure 9.17-s4 The effect of platelet-derived growth factor (PDGF) on cell division (step 4)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3358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7016596A-E072-4674-9B3C-477C634DD481}" type="slidenum">
              <a:rPr lang="en-US" sz="1200">
                <a:ea typeface="ヒラギノ角ゴ Pro W3" charset="-128"/>
              </a:rPr>
              <a:pPr algn="r"/>
              <a:t>49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1131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D7BEC146-E478-4D66-9CFC-81F6B67BAD0B}" type="slidenum">
              <a:rPr lang="en-US" sz="1200">
                <a:ea typeface="ヒラギノ角ゴ Pro W3" charset="-128"/>
              </a:rPr>
              <a:pPr algn="r"/>
              <a:t>5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221193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84" charset="0"/>
                <a:ea typeface="ＭＳ Ｐゴシック" charset="0"/>
                <a:cs typeface="ＭＳ Ｐゴシック" charset="0"/>
              </a:rPr>
              <a:t>Figure 9.18 Density-dependent inhibition and anchorage dependence of cell division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27227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9F0E2177-FFFD-46BB-91B4-AE42FF13B858}" type="slidenum">
              <a:rPr lang="en-US" sz="1200">
                <a:ea typeface="ヒラギノ角ゴ Pro W3" charset="-128"/>
              </a:rPr>
              <a:pPr algn="r"/>
              <a:t>51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735241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065860E9-642A-4DED-A942-FA2668A30E31}" type="slidenum">
              <a:rPr lang="en-US" sz="1200">
                <a:ea typeface="ヒラギノ角ゴ Pro W3" charset="-128"/>
              </a:rPr>
              <a:pPr algn="r"/>
              <a:t>52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816641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84" charset="0"/>
                <a:ea typeface="ＭＳ Ｐゴシック" charset="0"/>
                <a:cs typeface="ＭＳ Ｐゴシック" charset="0"/>
              </a:rPr>
              <a:t>Figure 9.19 The growth and metastasis of a malignant breast tumor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78356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DFE29DE1-2F12-440E-8F76-09063389AB9E}" type="slidenum">
              <a:rPr lang="en-US" sz="1200">
                <a:ea typeface="ヒラギノ角ゴ Pro W3" charset="-128"/>
              </a:rPr>
              <a:pPr algn="r"/>
              <a:t>54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978950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84" charset="0"/>
                <a:ea typeface="ＭＳ Ｐゴシック" charset="0"/>
                <a:cs typeface="ＭＳ Ｐゴシック" charset="0"/>
              </a:rPr>
              <a:t>Figure 9.UN01-1 Skills exercise: interpreting histograms (part 1)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368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AE2E4EE4-EDFE-4863-9090-60643C687643}" type="slidenum">
              <a:rPr lang="en-US" sz="1200">
                <a:ea typeface="ヒラギノ角ゴ Pro W3" charset="-128"/>
              </a:rPr>
              <a:pPr algn="r"/>
              <a:t>6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8160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2A78884E-8D6E-459C-A4D2-24B4B0537E78}" type="slidenum">
              <a:rPr lang="en-US" sz="1200">
                <a:ea typeface="ヒラギノ角ゴ Pro W3" charset="-128"/>
              </a:rPr>
              <a:pPr algn="r"/>
              <a:t>7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4621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0FF3C4B3-E87E-4288-BC24-5EE673E92E21}" type="slidenum">
              <a:rPr lang="en-US" sz="1200">
                <a:ea typeface="ヒラギノ角ゴ Pro W3" charset="-128"/>
              </a:rPr>
              <a:pPr algn="r"/>
              <a:t>8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7708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84" charset="0"/>
                <a:ea typeface="ＭＳ Ｐゴシック" charset="0"/>
                <a:cs typeface="ＭＳ Ｐゴシック" charset="0"/>
              </a:rPr>
              <a:t>Figure 9.5-s3 Chromosome duplication and distribution during cell division (step 3)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94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966"/>
          <a:stretch/>
        </p:blipFill>
        <p:spPr>
          <a:xfrm>
            <a:off x="0" y="1006891"/>
            <a:ext cx="9144000" cy="5308183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3000" b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CAMPBELL</a:t>
            </a:r>
            <a:r>
              <a:rPr lang="en-US" sz="3200" b="1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2800" b="1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34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84" charset="0"/>
                <a:cs typeface="Times New Roman" pitchFamily="84" charset="0"/>
              </a:rPr>
              <a:t>BIOLOGY IN FOCUS</a:t>
            </a:r>
            <a:endParaRPr lang="en-US" sz="1200" b="0" dirty="0" smtClean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84" charset="0"/>
              <a:cs typeface="Times New Roman" pitchFamily="8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315075"/>
            <a:ext cx="9144000" cy="5397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900" dirty="0" smtClean="0">
                <a:solidFill>
                  <a:schemeClr val="bg1"/>
                </a:solidFill>
              </a:rPr>
              <a:t>     © 2016 Pearson Education, Inc.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0" y="614363"/>
            <a:ext cx="9144000" cy="33855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1600" cap="all" baseline="0" dirty="0" err="1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Urry</a:t>
            </a:r>
            <a:r>
              <a:rPr lang="en-US" sz="1600" cap="all" baseline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 •  Cain  •  Wasserman  •  </a:t>
            </a:r>
            <a:r>
              <a:rPr lang="en-US" sz="1600" cap="all" baseline="0" dirty="0" err="1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Minorsky</a:t>
            </a:r>
            <a:r>
              <a:rPr lang="en-US" sz="1600" cap="all" baseline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  •  Reece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9047" y="5370991"/>
            <a:ext cx="5381625" cy="86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Presentations by </a:t>
            </a:r>
            <a:b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Kathleen Fitzpatrick and </a:t>
            </a:r>
          </a:p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Nicole </a:t>
            </a: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Tunbridge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Simon Fraser University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53250" y="6400284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SECOND EDITION</a:t>
            </a:r>
            <a:endParaRPr lang="en-US" sz="1800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323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77928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lin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82563"/>
            <a:ext cx="8775700" cy="13160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63" y="1600200"/>
            <a:ext cx="8775700" cy="47529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174032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2887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901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0864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0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0.xml"/></Relationships>
</file>

<file path=ppt/slideMasters/_rels/slideMaster10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1.xml"/></Relationships>
</file>

<file path=ppt/slideMasters/_rels/slideMaster10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2.xml"/></Relationships>
</file>

<file path=ppt/slideMasters/_rels/slideMaster10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3.xml"/></Relationships>
</file>

<file path=ppt/slideMasters/_rels/slideMaster10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4.xml"/></Relationships>
</file>

<file path=ppt/slideMasters/_rels/slideMaster10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5.xml"/></Relationships>
</file>

<file path=ppt/slideMasters/_rels/slideMaster10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6.xml"/></Relationships>
</file>

<file path=ppt/slideMasters/_rels/slideMaster10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7.xml"/></Relationships>
</file>

<file path=ppt/slideMasters/_rels/slideMaster10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8.xml"/></Relationships>
</file>

<file path=ppt/slideMasters/_rels/slideMaster10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9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0.xml"/></Relationships>
</file>

<file path=ppt/slideMasters/_rels/slideMaster1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1.xml"/></Relationships>
</file>

<file path=ppt/slideMasters/_rels/slideMaster1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2.xml"/></Relationships>
</file>

<file path=ppt/slideMasters/_rels/slideMaster1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3.xml"/></Relationships>
</file>

<file path=ppt/slideMasters/_rels/slideMaster1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4.xml"/></Relationships>
</file>

<file path=ppt/slideMasters/_rels/slideMaster1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5.xml"/></Relationships>
</file>

<file path=ppt/slideMasters/_rels/slideMaster1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6.xml"/></Relationships>
</file>

<file path=ppt/slideMasters/_rels/slideMaster1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7.xml"/></Relationships>
</file>

<file path=ppt/slideMasters/_rels/slideMaster1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8.xml"/></Relationships>
</file>

<file path=ppt/slideMasters/_rels/slideMaster1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9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1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0.xml"/></Relationships>
</file>

<file path=ppt/slideMasters/_rels/slideMaster1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1.xml"/></Relationships>
</file>

<file path=ppt/slideMasters/_rels/slideMaster1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2.xml"/></Relationships>
</file>

<file path=ppt/slideMasters/_rels/slideMaster1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3.xml"/><Relationship Id="rId1" Type="http://schemas.openxmlformats.org/officeDocument/2006/relationships/slideLayout" Target="../slideLayouts/slideLayout7.xml"/></Relationships>
</file>

<file path=ppt/slideMasters/_rels/slideMaster1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4.xml"/></Relationships>
</file>

<file path=ppt/slideMasters/_rels/slideMaster1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5.xml"/></Relationships>
</file>

<file path=ppt/slideMasters/_rels/slideMaster1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6.xml"/></Relationships>
</file>

<file path=ppt/slideMasters/_rels/slideMaster1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7.xml"/></Relationships>
</file>

<file path=ppt/slideMasters/_rels/slideMaster1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8.xml"/></Relationships>
</file>

<file path=ppt/slideMasters/_rels/slideMaster1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9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slideMasters/_rels/slideMaster13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0.xml"/></Relationships>
</file>

<file path=ppt/slideMasters/_rels/slideMaster1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1.xml"/><Relationship Id="rId1" Type="http://schemas.openxmlformats.org/officeDocument/2006/relationships/slideLayout" Target="../slideLayouts/slideLayout8.xml"/></Relationships>
</file>

<file path=ppt/slideMasters/_rels/slideMaster1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2.xml"/><Relationship Id="rId1" Type="http://schemas.openxmlformats.org/officeDocument/2006/relationships/slideLayout" Target="../slideLayouts/slideLayout9.xml"/></Relationships>
</file>

<file path=ppt/slideMasters/_rels/slideMaster13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3.xml"/></Relationships>
</file>

<file path=ppt/slideMasters/_rels/slideMaster13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4.xml"/></Relationships>
</file>

<file path=ppt/slideMasters/_rels/slideMaster13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5.xml"/></Relationships>
</file>

<file path=ppt/slideMasters/_rels/slideMaster13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6.xml"/></Relationships>
</file>

<file path=ppt/slideMasters/_rels/slideMaster1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7.xml"/></Relationships>
</file>

<file path=ppt/slideMasters/_rels/slideMaster1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8.xml"/><Relationship Id="rId1" Type="http://schemas.openxmlformats.org/officeDocument/2006/relationships/slideLayout" Target="../slideLayouts/slideLayout10.xml"/></Relationships>
</file>

<file path=ppt/slideMasters/_rels/slideMaster1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9.xml"/><Relationship Id="rId1" Type="http://schemas.openxmlformats.org/officeDocument/2006/relationships/slideLayout" Target="../slideLayouts/slideLayout11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slideMasters/_rels/slideMaster1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0.xml"/><Relationship Id="rId1" Type="http://schemas.openxmlformats.org/officeDocument/2006/relationships/slideLayout" Target="../slideLayouts/slideLayout12.xml"/></Relationships>
</file>

<file path=ppt/slideMasters/_rels/slideMaster14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1.xml"/><Relationship Id="rId1" Type="http://schemas.openxmlformats.org/officeDocument/2006/relationships/slideLayout" Target="../slideLayouts/slideLayout13.xml"/></Relationships>
</file>

<file path=ppt/slideMasters/_rels/slideMaster14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2.xml"/><Relationship Id="rId1" Type="http://schemas.openxmlformats.org/officeDocument/2006/relationships/slideLayout" Target="../slideLayouts/slideLayout14.xml"/></Relationships>
</file>

<file path=ppt/slideMasters/_rels/slideMaster1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3.xml"/><Relationship Id="rId1" Type="http://schemas.openxmlformats.org/officeDocument/2006/relationships/slideLayout" Target="../slideLayouts/slideLayout15.xml"/></Relationships>
</file>

<file path=ppt/slideMasters/_rels/slideMaster14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4.xml"/><Relationship Id="rId1" Type="http://schemas.openxmlformats.org/officeDocument/2006/relationships/slideLayout" Target="../slideLayouts/slideLayout16.xml"/></Relationships>
</file>

<file path=ppt/slideMasters/_rels/slideMaster14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5.xml"/><Relationship Id="rId1" Type="http://schemas.openxmlformats.org/officeDocument/2006/relationships/slideLayout" Target="../slideLayouts/slideLayout17.xml"/></Relationships>
</file>

<file path=ppt/slideMasters/_rels/slideMaster14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6.xml"/><Relationship Id="rId1" Type="http://schemas.openxmlformats.org/officeDocument/2006/relationships/slideLayout" Target="../slideLayouts/slideLayout18.xml"/></Relationships>
</file>

<file path=ppt/slideMasters/_rels/slideMaster14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7.xml"/><Relationship Id="rId1" Type="http://schemas.openxmlformats.org/officeDocument/2006/relationships/slideLayout" Target="../slideLayouts/slideLayout19.xml"/></Relationships>
</file>

<file path=ppt/slideMasters/_rels/slideMaster14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8.xml"/><Relationship Id="rId1" Type="http://schemas.openxmlformats.org/officeDocument/2006/relationships/slideLayout" Target="../slideLayouts/slideLayout20.xml"/></Relationships>
</file>

<file path=ppt/slideMasters/_rels/slideMaster14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9.xml"/><Relationship Id="rId1" Type="http://schemas.openxmlformats.org/officeDocument/2006/relationships/slideLayout" Target="../slideLayouts/slideLayout21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0.xml"/></Relationships>
</file>

<file path=ppt/slideMasters/_rels/slideMaster1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1.xml"/></Relationships>
</file>

<file path=ppt/slideMasters/_rels/slideMaster1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2.xml"/></Relationships>
</file>

<file path=ppt/slideMasters/_rels/slideMaster1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3.xml"/></Relationships>
</file>

<file path=ppt/slideMasters/_rels/slideMaster1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4.xml"/></Relationships>
</file>

<file path=ppt/slideMasters/_rels/slideMaster15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5.xml"/></Relationships>
</file>

<file path=ppt/slideMasters/_rels/slideMaster1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6.xml"/></Relationships>
</file>

<file path=ppt/slideMasters/_rels/slideMaster15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7.xml"/></Relationships>
</file>

<file path=ppt/slideMasters/_rels/slideMaster15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8.xml"/></Relationships>
</file>

<file path=ppt/slideMasters/_rels/slideMaster15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9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slideMasters/_rels/slideMaster16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0.xml"/></Relationships>
</file>

<file path=ppt/slideMasters/_rels/slideMaster16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1.xml"/></Relationships>
</file>

<file path=ppt/slideMasters/_rels/slideMaster16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2.xml"/><Relationship Id="rId1" Type="http://schemas.openxmlformats.org/officeDocument/2006/relationships/slideLayout" Target="../slideLayouts/slideLayout22.xml"/></Relationships>
</file>

<file path=ppt/slideMasters/_rels/slideMaster16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3.xml"/><Relationship Id="rId1" Type="http://schemas.openxmlformats.org/officeDocument/2006/relationships/slideLayout" Target="../slideLayouts/slideLayout23.xml"/></Relationships>
</file>

<file path=ppt/slideMasters/_rels/slideMaster16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4.xml"/><Relationship Id="rId1" Type="http://schemas.openxmlformats.org/officeDocument/2006/relationships/slideLayout" Target="../slideLayouts/slideLayout24.xml"/></Relationships>
</file>

<file path=ppt/slideMasters/_rels/slideMaster16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5.xml"/><Relationship Id="rId1" Type="http://schemas.openxmlformats.org/officeDocument/2006/relationships/slideLayout" Target="../slideLayouts/slideLayout25.xml"/></Relationships>
</file>

<file path=ppt/slideMasters/_rels/slideMaster16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6.xml"/><Relationship Id="rId1" Type="http://schemas.openxmlformats.org/officeDocument/2006/relationships/slideLayout" Target="../slideLayouts/slideLayout26.xml"/></Relationships>
</file>

<file path=ppt/slideMasters/_rels/slideMaster16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7.xml"/><Relationship Id="rId1" Type="http://schemas.openxmlformats.org/officeDocument/2006/relationships/slideLayout" Target="../slideLayouts/slideLayout27.xml"/></Relationships>
</file>

<file path=ppt/slideMasters/_rels/slideMaster16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8.xml"/><Relationship Id="rId1" Type="http://schemas.openxmlformats.org/officeDocument/2006/relationships/slideLayout" Target="../slideLayouts/slideLayout28.xml"/></Relationships>
</file>

<file path=ppt/slideMasters/_rels/slideMaster16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9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slideMasters/_rels/slideMaster17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0.xml"/></Relationships>
</file>

<file path=ppt/slideMasters/_rels/slideMaster17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1.xml"/></Relationships>
</file>

<file path=ppt/slideMasters/_rels/slideMaster17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2.xml"/><Relationship Id="rId1" Type="http://schemas.openxmlformats.org/officeDocument/2006/relationships/slideLayout" Target="../slideLayouts/slideLayout29.xml"/></Relationships>
</file>

<file path=ppt/slideMasters/_rels/slideMaster17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3.xml"/></Relationships>
</file>

<file path=ppt/slideMasters/_rels/slideMaster17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4.xml"/><Relationship Id="rId1" Type="http://schemas.openxmlformats.org/officeDocument/2006/relationships/slideLayout" Target="../slideLayouts/slideLayout30.xml"/></Relationships>
</file>

<file path=ppt/slideMasters/_rels/slideMaster17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5.xml"/></Relationships>
</file>

<file path=ppt/slideMasters/_rels/slideMaster17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6.xml"/></Relationships>
</file>

<file path=ppt/slideMasters/_rels/slideMaster17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7.xml"/><Relationship Id="rId1" Type="http://schemas.openxmlformats.org/officeDocument/2006/relationships/slideLayout" Target="../slideLayouts/slideLayout31.xml"/></Relationships>
</file>

<file path=ppt/slideMasters/_rels/slideMaster17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8.xml"/></Relationships>
</file>

<file path=ppt/slideMasters/_rels/slideMaster17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9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slideMasters/_rels/slideMaster18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0.xml"/></Relationships>
</file>

<file path=ppt/slideMasters/_rels/slideMaster18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1.xml"/><Relationship Id="rId1" Type="http://schemas.openxmlformats.org/officeDocument/2006/relationships/slideLayout" Target="../slideLayouts/slideLayout32.xml"/></Relationships>
</file>

<file path=ppt/slideMasters/_rels/slideMaster18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2.xml"/></Relationships>
</file>

<file path=ppt/slideMasters/_rels/slideMaster18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3.xml"/></Relationships>
</file>

<file path=ppt/slideMasters/_rels/slideMaster18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4.xml"/></Relationships>
</file>

<file path=ppt/slideMasters/_rels/slideMaster18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5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1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1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1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5.xml"/></Relationships>
</file>

<file path=ppt/slideMasters/_rels/slideMaster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1" Type="http://schemas.openxmlformats.org/officeDocument/2006/relationships/theme" Target="../theme/theme57.xml"/></Relationships>
</file>

<file path=ppt/slideMasters/_rels/slideMaster58.xml.rels><?xml version="1.0" encoding="UTF-8" standalone="yes"?>
<Relationships xmlns="http://schemas.openxmlformats.org/package/2006/relationships"><Relationship Id="rId1" Type="http://schemas.openxmlformats.org/officeDocument/2006/relationships/theme" Target="../theme/theme58.xml"/></Relationships>
</file>

<file path=ppt/slideMasters/_rels/slideMaster59.xml.rels><?xml version="1.0" encoding="UTF-8" standalone="yes"?>
<Relationships xmlns="http://schemas.openxmlformats.org/package/2006/relationships"><Relationship Id="rId1" Type="http://schemas.openxmlformats.org/officeDocument/2006/relationships/theme" Target="../theme/theme59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60.xml.rels><?xml version="1.0" encoding="UTF-8" standalone="yes"?>
<Relationships xmlns="http://schemas.openxmlformats.org/package/2006/relationships"><Relationship Id="rId1" Type="http://schemas.openxmlformats.org/officeDocument/2006/relationships/theme" Target="../theme/theme60.xml"/></Relationships>
</file>

<file path=ppt/slideMasters/_rels/slideMaster6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1.xml"/></Relationships>
</file>

<file path=ppt/slideMasters/_rels/slideMaster62.xml.rels><?xml version="1.0" encoding="UTF-8" standalone="yes"?>
<Relationships xmlns="http://schemas.openxmlformats.org/package/2006/relationships"><Relationship Id="rId1" Type="http://schemas.openxmlformats.org/officeDocument/2006/relationships/theme" Target="../theme/theme62.xml"/></Relationships>
</file>

<file path=ppt/slideMasters/_rels/slideMaster63.xml.rels><?xml version="1.0" encoding="UTF-8" standalone="yes"?>
<Relationships xmlns="http://schemas.openxmlformats.org/package/2006/relationships"><Relationship Id="rId1" Type="http://schemas.openxmlformats.org/officeDocument/2006/relationships/theme" Target="../theme/theme63.xml"/></Relationships>
</file>

<file path=ppt/slideMasters/_rels/slideMaster64.xml.rels><?xml version="1.0" encoding="UTF-8" standalone="yes"?>
<Relationships xmlns="http://schemas.openxmlformats.org/package/2006/relationships"><Relationship Id="rId1" Type="http://schemas.openxmlformats.org/officeDocument/2006/relationships/theme" Target="../theme/theme64.xml"/></Relationships>
</file>

<file path=ppt/slideMasters/_rels/slideMaster65.xml.rels><?xml version="1.0" encoding="UTF-8" standalone="yes"?>
<Relationships xmlns="http://schemas.openxmlformats.org/package/2006/relationships"><Relationship Id="rId1" Type="http://schemas.openxmlformats.org/officeDocument/2006/relationships/theme" Target="../theme/theme65.xml"/></Relationships>
</file>

<file path=ppt/slideMasters/_rels/slideMaster6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6.xml"/></Relationships>
</file>

<file path=ppt/slideMasters/_rels/slideMaster67.xml.rels><?xml version="1.0" encoding="UTF-8" standalone="yes"?>
<Relationships xmlns="http://schemas.openxmlformats.org/package/2006/relationships"><Relationship Id="rId1" Type="http://schemas.openxmlformats.org/officeDocument/2006/relationships/theme" Target="../theme/theme67.xml"/></Relationships>
</file>

<file path=ppt/slideMasters/_rels/slideMaster68.xml.rels><?xml version="1.0" encoding="UTF-8" standalone="yes"?>
<Relationships xmlns="http://schemas.openxmlformats.org/package/2006/relationships"><Relationship Id="rId1" Type="http://schemas.openxmlformats.org/officeDocument/2006/relationships/theme" Target="../theme/theme68.xml"/></Relationships>
</file>

<file path=ppt/slideMasters/_rels/slideMaster69.xml.rels><?xml version="1.0" encoding="UTF-8" standalone="yes"?>
<Relationships xmlns="http://schemas.openxmlformats.org/package/2006/relationships"><Relationship Id="rId1" Type="http://schemas.openxmlformats.org/officeDocument/2006/relationships/theme" Target="../theme/theme69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70.xml.rels><?xml version="1.0" encoding="UTF-8" standalone="yes"?>
<Relationships xmlns="http://schemas.openxmlformats.org/package/2006/relationships"><Relationship Id="rId1" Type="http://schemas.openxmlformats.org/officeDocument/2006/relationships/theme" Target="../theme/theme70.xml"/></Relationships>
</file>

<file path=ppt/slideMasters/_rels/slideMaster7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1.xml"/></Relationships>
</file>

<file path=ppt/slideMasters/_rels/slideMaster72.xml.rels><?xml version="1.0" encoding="UTF-8" standalone="yes"?>
<Relationships xmlns="http://schemas.openxmlformats.org/package/2006/relationships"><Relationship Id="rId1" Type="http://schemas.openxmlformats.org/officeDocument/2006/relationships/theme" Target="../theme/theme72.xml"/></Relationships>
</file>

<file path=ppt/slideMasters/_rels/slideMaster73.xml.rels><?xml version="1.0" encoding="UTF-8" standalone="yes"?>
<Relationships xmlns="http://schemas.openxmlformats.org/package/2006/relationships"><Relationship Id="rId1" Type="http://schemas.openxmlformats.org/officeDocument/2006/relationships/theme" Target="../theme/theme73.xml"/></Relationships>
</file>

<file path=ppt/slideMasters/_rels/slideMaster74.xml.rels><?xml version="1.0" encoding="UTF-8" standalone="yes"?>
<Relationships xmlns="http://schemas.openxmlformats.org/package/2006/relationships"><Relationship Id="rId1" Type="http://schemas.openxmlformats.org/officeDocument/2006/relationships/theme" Target="../theme/theme74.xml"/></Relationships>
</file>

<file path=ppt/slideMasters/_rels/slideMaster75.xml.rels><?xml version="1.0" encoding="UTF-8" standalone="yes"?>
<Relationships xmlns="http://schemas.openxmlformats.org/package/2006/relationships"><Relationship Id="rId1" Type="http://schemas.openxmlformats.org/officeDocument/2006/relationships/theme" Target="../theme/theme75.xml"/></Relationships>
</file>

<file path=ppt/slideMasters/_rels/slideMaster76.xml.rels><?xml version="1.0" encoding="UTF-8" standalone="yes"?>
<Relationships xmlns="http://schemas.openxmlformats.org/package/2006/relationships"><Relationship Id="rId1" Type="http://schemas.openxmlformats.org/officeDocument/2006/relationships/theme" Target="../theme/theme76.xml"/></Relationships>
</file>

<file path=ppt/slideMasters/_rels/slideMaster7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7.xml"/></Relationships>
</file>

<file path=ppt/slideMasters/_rels/slideMaster78.xml.rels><?xml version="1.0" encoding="UTF-8" standalone="yes"?>
<Relationships xmlns="http://schemas.openxmlformats.org/package/2006/relationships"><Relationship Id="rId1" Type="http://schemas.openxmlformats.org/officeDocument/2006/relationships/theme" Target="../theme/theme78.xml"/></Relationships>
</file>

<file path=ppt/slideMasters/_rels/slideMaster79.xml.rels><?xml version="1.0" encoding="UTF-8" standalone="yes"?>
<Relationships xmlns="http://schemas.openxmlformats.org/package/2006/relationships"><Relationship Id="rId1" Type="http://schemas.openxmlformats.org/officeDocument/2006/relationships/theme" Target="../theme/theme79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80.xml.rels><?xml version="1.0" encoding="UTF-8" standalone="yes"?>
<Relationships xmlns="http://schemas.openxmlformats.org/package/2006/relationships"><Relationship Id="rId1" Type="http://schemas.openxmlformats.org/officeDocument/2006/relationships/theme" Target="../theme/theme80.xml"/></Relationships>
</file>

<file path=ppt/slideMasters/_rels/slideMaster8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1.xml"/></Relationships>
</file>

<file path=ppt/slideMasters/_rels/slideMaster82.xml.rels><?xml version="1.0" encoding="UTF-8" standalone="yes"?>
<Relationships xmlns="http://schemas.openxmlformats.org/package/2006/relationships"><Relationship Id="rId1" Type="http://schemas.openxmlformats.org/officeDocument/2006/relationships/theme" Target="../theme/theme82.xml"/></Relationships>
</file>

<file path=ppt/slideMasters/_rels/slideMaster83.xml.rels><?xml version="1.0" encoding="UTF-8" standalone="yes"?>
<Relationships xmlns="http://schemas.openxmlformats.org/package/2006/relationships"><Relationship Id="rId1" Type="http://schemas.openxmlformats.org/officeDocument/2006/relationships/theme" Target="../theme/theme83.xml"/></Relationships>
</file>

<file path=ppt/slideMasters/_rels/slideMaster84.xml.rels><?xml version="1.0" encoding="UTF-8" standalone="yes"?>
<Relationships xmlns="http://schemas.openxmlformats.org/package/2006/relationships"><Relationship Id="rId1" Type="http://schemas.openxmlformats.org/officeDocument/2006/relationships/theme" Target="../theme/theme84.xml"/></Relationships>
</file>

<file path=ppt/slideMasters/_rels/slideMaster85.xml.rels><?xml version="1.0" encoding="UTF-8" standalone="yes"?>
<Relationships xmlns="http://schemas.openxmlformats.org/package/2006/relationships"><Relationship Id="rId1" Type="http://schemas.openxmlformats.org/officeDocument/2006/relationships/theme" Target="../theme/theme85.xml"/></Relationships>
</file>

<file path=ppt/slideMasters/_rels/slideMaster86.xml.rels><?xml version="1.0" encoding="UTF-8" standalone="yes"?>
<Relationships xmlns="http://schemas.openxmlformats.org/package/2006/relationships"><Relationship Id="rId1" Type="http://schemas.openxmlformats.org/officeDocument/2006/relationships/theme" Target="../theme/theme86.xml"/></Relationships>
</file>

<file path=ppt/slideMasters/_rels/slideMaster87.xml.rels><?xml version="1.0" encoding="UTF-8" standalone="yes"?>
<Relationships xmlns="http://schemas.openxmlformats.org/package/2006/relationships"><Relationship Id="rId1" Type="http://schemas.openxmlformats.org/officeDocument/2006/relationships/theme" Target="../theme/theme87.xml"/></Relationships>
</file>

<file path=ppt/slideMasters/_rels/slideMaster8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8.xml"/></Relationships>
</file>

<file path=ppt/slideMasters/_rels/slideMaster89.xml.rels><?xml version="1.0" encoding="UTF-8" standalone="yes"?>
<Relationships xmlns="http://schemas.openxmlformats.org/package/2006/relationships"><Relationship Id="rId1" Type="http://schemas.openxmlformats.org/officeDocument/2006/relationships/theme" Target="../theme/theme89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_rels/slideMaster90.xml.rels><?xml version="1.0" encoding="UTF-8" standalone="yes"?>
<Relationships xmlns="http://schemas.openxmlformats.org/package/2006/relationships"><Relationship Id="rId1" Type="http://schemas.openxmlformats.org/officeDocument/2006/relationships/theme" Target="../theme/theme90.xml"/></Relationships>
</file>

<file path=ppt/slideMasters/_rels/slideMaster9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1.xml"/></Relationships>
</file>

<file path=ppt/slideMasters/_rels/slideMaster92.xml.rels><?xml version="1.0" encoding="UTF-8" standalone="yes"?>
<Relationships xmlns="http://schemas.openxmlformats.org/package/2006/relationships"><Relationship Id="rId1" Type="http://schemas.openxmlformats.org/officeDocument/2006/relationships/theme" Target="../theme/theme92.xml"/></Relationships>
</file>

<file path=ppt/slideMasters/_rels/slideMaster93.xml.rels><?xml version="1.0" encoding="UTF-8" standalone="yes"?>
<Relationships xmlns="http://schemas.openxmlformats.org/package/2006/relationships"><Relationship Id="rId1" Type="http://schemas.openxmlformats.org/officeDocument/2006/relationships/theme" Target="../theme/theme93.xml"/></Relationships>
</file>

<file path=ppt/slideMasters/_rels/slideMaster94.xml.rels><?xml version="1.0" encoding="UTF-8" standalone="yes"?>
<Relationships xmlns="http://schemas.openxmlformats.org/package/2006/relationships"><Relationship Id="rId1" Type="http://schemas.openxmlformats.org/officeDocument/2006/relationships/theme" Target="../theme/theme94.xml"/></Relationships>
</file>

<file path=ppt/slideMasters/_rels/slideMaster95.xml.rels><?xml version="1.0" encoding="UTF-8" standalone="yes"?>
<Relationships xmlns="http://schemas.openxmlformats.org/package/2006/relationships"><Relationship Id="rId1" Type="http://schemas.openxmlformats.org/officeDocument/2006/relationships/theme" Target="../theme/theme95.xml"/></Relationships>
</file>

<file path=ppt/slideMasters/_rels/slideMaster96.xml.rels><?xml version="1.0" encoding="UTF-8" standalone="yes"?>
<Relationships xmlns="http://schemas.openxmlformats.org/package/2006/relationships"><Relationship Id="rId1" Type="http://schemas.openxmlformats.org/officeDocument/2006/relationships/theme" Target="../theme/theme96.xml"/></Relationships>
</file>

<file path=ppt/slideMasters/_rels/slideMaster97.xml.rels><?xml version="1.0" encoding="UTF-8" standalone="yes"?>
<Relationships xmlns="http://schemas.openxmlformats.org/package/2006/relationships"><Relationship Id="rId1" Type="http://schemas.openxmlformats.org/officeDocument/2006/relationships/theme" Target="../theme/theme97.xml"/></Relationships>
</file>

<file path=ppt/slideMasters/_rels/slideMaster98.xml.rels><?xml version="1.0" encoding="UTF-8" standalone="yes"?>
<Relationships xmlns="http://schemas.openxmlformats.org/package/2006/relationships"><Relationship Id="rId1" Type="http://schemas.openxmlformats.org/officeDocument/2006/relationships/theme" Target="../theme/theme98.xml"/></Relationships>
</file>

<file path=ppt/slideMasters/_rels/slideMaster9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182563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463" y="1123950"/>
            <a:ext cx="87757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2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6" r:id="rId3"/>
    <p:sldLayoutId id="2147483785" r:id="rId4"/>
    <p:sldLayoutId id="2147483783" r:id="rId5"/>
    <p:sldLayoutId id="2147483784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400050" indent="-342900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800100" indent="-34131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257300" indent="-339725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7145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tabLst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1717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7422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0842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25175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48809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2822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76297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8571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877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573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86083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8199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0562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1521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647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1288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8263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949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71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29191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0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8342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8377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773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1998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9921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0898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2821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532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6422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167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68129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7996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261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0028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8693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95513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86511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19079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72757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4284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05705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9254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6981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970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173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347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5338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92217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1995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3490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2481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9970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hyperlink" Target="http://www.mediaresource.org/instruct.ht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>
                <a:latin typeface="Tahoma" pitchFamily="34" charset="0"/>
              </a:rPr>
              <a:t>0</a:t>
            </a:r>
          </a:p>
        </p:txBody>
      </p:sp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-154748" y="1098550"/>
            <a:ext cx="2144712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9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0340" y="3146037"/>
            <a:ext cx="3941763" cy="1319213"/>
          </a:xfrm>
        </p:spPr>
        <p:txBody>
          <a:bodyPr/>
          <a:lstStyle/>
          <a:p>
            <a:pPr marL="152400" indent="0" eaLnBrk="1" hangingPunct="1">
              <a:spcBef>
                <a:spcPct val="45000"/>
              </a:spcBef>
              <a:buFont typeface="Wingdings" pitchFamily="2" charset="2"/>
              <a:buNone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ヒラギノ角ゴ Pro W3" charset="-128"/>
              </a:rPr>
              <a:t>Cell Cycle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402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Eukaryotic cell division consists of</a:t>
            </a:r>
          </a:p>
          <a:p>
            <a:pPr lvl="1"/>
            <a:r>
              <a:rPr lang="en-US" b="1" dirty="0" smtClean="0"/>
              <a:t>Mitosis</a:t>
            </a:r>
            <a:r>
              <a:rPr lang="en-US" dirty="0" smtClean="0"/>
              <a:t>, the division of the genetic material in the nucleus</a:t>
            </a:r>
          </a:p>
          <a:p>
            <a:pPr lvl="1"/>
            <a:r>
              <a:rPr lang="en-US" b="1" dirty="0" smtClean="0"/>
              <a:t>Cytokinesis</a:t>
            </a:r>
            <a:r>
              <a:rPr lang="en-US" dirty="0" smtClean="0"/>
              <a:t>, the division of the cytoplasm</a:t>
            </a:r>
          </a:p>
          <a:p>
            <a:r>
              <a:rPr lang="en-US" dirty="0" smtClean="0"/>
              <a:t>Gametes are produced by a variation of cell division called meiosis</a:t>
            </a:r>
          </a:p>
          <a:p>
            <a:r>
              <a:rPr lang="en-US" dirty="0" smtClean="0"/>
              <a:t>Meiosis yields </a:t>
            </a:r>
            <a:r>
              <a:rPr lang="en-US" dirty="0" err="1" smtClean="0"/>
              <a:t>nonidentical</a:t>
            </a:r>
            <a:r>
              <a:rPr lang="en-US" dirty="0" smtClean="0"/>
              <a:t> daughter cells that have only one set of chromosomes, half as many as the parent cell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87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Concept 9.2: The mitotic phase alternates with interphase in the cell cycle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1882, the German anatomist Walther Flemming developed dyes to observe chromosomes during mitosis and cytokinesis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28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Phases of the Cell Cycle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cell cycle consists of</a:t>
            </a:r>
          </a:p>
          <a:p>
            <a:pPr lvl="1"/>
            <a:r>
              <a:rPr lang="en-US" b="1" dirty="0" smtClean="0"/>
              <a:t>Mitotic </a:t>
            </a:r>
            <a:r>
              <a:rPr lang="en-US" dirty="0" smtClean="0"/>
              <a:t>(</a:t>
            </a:r>
            <a:r>
              <a:rPr lang="en-US" b="1" dirty="0" smtClean="0"/>
              <a:t>M</a:t>
            </a:r>
            <a:r>
              <a:rPr lang="en-US" dirty="0" smtClean="0"/>
              <a:t>)</a:t>
            </a:r>
            <a:r>
              <a:rPr lang="en-US" b="1" dirty="0" smtClean="0"/>
              <a:t> phase</a:t>
            </a:r>
            <a:r>
              <a:rPr lang="en-US" dirty="0" smtClean="0"/>
              <a:t>, including mitosis and cytokinesis</a:t>
            </a:r>
          </a:p>
          <a:p>
            <a:pPr lvl="1"/>
            <a:r>
              <a:rPr lang="en-US" b="1" dirty="0" smtClean="0"/>
              <a:t>Interphase</a:t>
            </a:r>
            <a:r>
              <a:rPr lang="en-US" dirty="0" smtClean="0"/>
              <a:t>, including cell growth and copying of chromosomes in preparation for cell division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37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Interphase (about 90% of the cell cycle) can be divided into </a:t>
            </a:r>
            <a:r>
              <a:rPr lang="en-US" dirty="0" err="1" smtClean="0"/>
              <a:t>subphases</a:t>
            </a:r>
            <a:r>
              <a:rPr lang="en-US" dirty="0" smtClean="0"/>
              <a:t>	</a:t>
            </a:r>
          </a:p>
          <a:p>
            <a:pPr lvl="1"/>
            <a:r>
              <a:rPr lang="en-US" b="1" dirty="0" smtClean="0"/>
              <a:t>G</a:t>
            </a:r>
            <a:r>
              <a:rPr lang="en-US" b="1" baseline="-25000" dirty="0" smtClean="0"/>
              <a:t>1</a:t>
            </a:r>
            <a:r>
              <a:rPr lang="en-US" b="1" dirty="0" smtClean="0"/>
              <a:t> phase</a:t>
            </a:r>
            <a:r>
              <a:rPr lang="en-US" dirty="0" smtClean="0"/>
              <a:t> (“</a:t>
            </a:r>
            <a:r>
              <a:rPr lang="en-US" altLang="ja-JP" dirty="0" smtClean="0"/>
              <a:t>first gap”)</a:t>
            </a:r>
          </a:p>
          <a:p>
            <a:pPr lvl="1"/>
            <a:r>
              <a:rPr lang="en-US" b="1" dirty="0" smtClean="0"/>
              <a:t>S phase</a:t>
            </a:r>
            <a:r>
              <a:rPr lang="en-US" dirty="0" smtClean="0"/>
              <a:t> (</a:t>
            </a:r>
            <a:r>
              <a:rPr lang="en-US" altLang="ja-JP" dirty="0" smtClean="0"/>
              <a:t>“synthesis”)</a:t>
            </a:r>
          </a:p>
          <a:p>
            <a:pPr lvl="1"/>
            <a:r>
              <a:rPr lang="en-US" b="1" dirty="0" smtClean="0"/>
              <a:t>G</a:t>
            </a:r>
            <a:r>
              <a:rPr lang="en-US" b="1" baseline="-25000" dirty="0" smtClean="0"/>
              <a:t>2</a:t>
            </a:r>
            <a:r>
              <a:rPr lang="en-US" b="1" dirty="0" smtClean="0"/>
              <a:t> phase</a:t>
            </a:r>
            <a:r>
              <a:rPr lang="en-US" dirty="0" smtClean="0"/>
              <a:t> (</a:t>
            </a:r>
            <a:r>
              <a:rPr lang="en-US" altLang="ja-JP" dirty="0" smtClean="0"/>
              <a:t>“second gap”)</a:t>
            </a:r>
          </a:p>
          <a:p>
            <a:r>
              <a:rPr lang="en-US" dirty="0" smtClean="0"/>
              <a:t>The cell grows during all three phases, but chromosomes are duplicated only during the </a:t>
            </a:r>
            <a:br>
              <a:rPr lang="en-US" dirty="0" smtClean="0"/>
            </a:br>
            <a:r>
              <a:rPr lang="en-US" dirty="0" smtClean="0"/>
              <a:t>S phase </a:t>
            </a:r>
          </a:p>
          <a:p>
            <a:endParaRPr lang="en-US" dirty="0" smtClean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3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524256"/>
            <a:ext cx="8546592" cy="58094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9.6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023538" y="2194719"/>
            <a:ext cx="293350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sz="20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150119" y="2051050"/>
            <a:ext cx="171522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S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5257944" y="2330450"/>
            <a:ext cx="1971822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(DNA synthesis)</a:t>
            </a:r>
          </a:p>
        </p:txBody>
      </p:sp>
      <p:sp>
        <p:nvSpPr>
          <p:cNvPr id="11" name="TextBox 22"/>
          <p:cNvSpPr txBox="1">
            <a:spLocks noChangeArrowheads="1"/>
          </p:cNvSpPr>
          <p:nvPr/>
        </p:nvSpPr>
        <p:spPr bwMode="auto">
          <a:xfrm>
            <a:off x="5205556" y="3830638"/>
            <a:ext cx="293350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sz="20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86455" y="627453"/>
            <a:ext cx="1648331" cy="320664"/>
            <a:chOff x="3886455" y="627453"/>
            <a:chExt cx="1648331" cy="320664"/>
          </a:xfrm>
        </p:grpSpPr>
        <p:sp>
          <p:nvSpPr>
            <p:cNvPr id="7" name="TextBox 2"/>
            <p:cNvSpPr txBox="1">
              <a:spLocks noChangeArrowheads="1"/>
            </p:cNvSpPr>
            <p:nvPr/>
          </p:nvSpPr>
          <p:spPr bwMode="auto">
            <a:xfrm rot="21226107">
              <a:off x="3886455" y="665988"/>
              <a:ext cx="70532" cy="282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>
                <a:lnSpc>
                  <a:spcPts val="2225"/>
                </a:lnSpc>
              </a:pPr>
              <a:r>
                <a:rPr lang="en-US" sz="2000" b="1" dirty="0" smtClean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I</a:t>
              </a:r>
              <a:endPara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12" name="TextBox 2"/>
            <p:cNvSpPr txBox="1">
              <a:spLocks noChangeArrowheads="1"/>
            </p:cNvSpPr>
            <p:nvPr/>
          </p:nvSpPr>
          <p:spPr bwMode="auto">
            <a:xfrm rot="21226107">
              <a:off x="3957912" y="655584"/>
              <a:ext cx="185948" cy="282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>
                <a:lnSpc>
                  <a:spcPts val="2225"/>
                </a:lnSpc>
              </a:pPr>
              <a:r>
                <a:rPr lang="en-US" sz="2000" b="1" dirty="0" smtClean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N</a:t>
              </a:r>
              <a:endPara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13" name="TextBox 2"/>
            <p:cNvSpPr txBox="1">
              <a:spLocks noChangeArrowheads="1"/>
            </p:cNvSpPr>
            <p:nvPr/>
          </p:nvSpPr>
          <p:spPr bwMode="auto">
            <a:xfrm rot="21387419">
              <a:off x="4139324" y="642114"/>
              <a:ext cx="157094" cy="282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>
                <a:lnSpc>
                  <a:spcPts val="2225"/>
                </a:lnSpc>
              </a:pPr>
              <a:r>
                <a:rPr lang="en-US" sz="2000" b="1" dirty="0" smtClean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T</a:t>
              </a:r>
              <a:endPara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14" name="TextBox 2"/>
            <p:cNvSpPr txBox="1">
              <a:spLocks noChangeArrowheads="1"/>
            </p:cNvSpPr>
            <p:nvPr/>
          </p:nvSpPr>
          <p:spPr bwMode="auto">
            <a:xfrm>
              <a:off x="4295252" y="639093"/>
              <a:ext cx="171522" cy="282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>
                <a:lnSpc>
                  <a:spcPts val="2225"/>
                </a:lnSpc>
              </a:pPr>
              <a:r>
                <a:rPr lang="en-US" sz="2000" b="1" dirty="0" smtClean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E</a:t>
              </a:r>
              <a:endPara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15" name="TextBox 2"/>
            <p:cNvSpPr txBox="1">
              <a:spLocks noChangeArrowheads="1"/>
            </p:cNvSpPr>
            <p:nvPr/>
          </p:nvSpPr>
          <p:spPr bwMode="auto">
            <a:xfrm>
              <a:off x="4469502" y="627453"/>
              <a:ext cx="185948" cy="282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>
                <a:lnSpc>
                  <a:spcPts val="2225"/>
                </a:lnSpc>
              </a:pPr>
              <a:r>
                <a:rPr lang="en-US" sz="2000" b="1" dirty="0" smtClean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R</a:t>
              </a:r>
              <a:endPara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16" name="TextBox 2"/>
            <p:cNvSpPr txBox="1">
              <a:spLocks noChangeArrowheads="1"/>
            </p:cNvSpPr>
            <p:nvPr/>
          </p:nvSpPr>
          <p:spPr bwMode="auto">
            <a:xfrm rot="196163">
              <a:off x="4648325" y="643762"/>
              <a:ext cx="886461" cy="282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>
                <a:lnSpc>
                  <a:spcPts val="2225"/>
                </a:lnSpc>
              </a:pPr>
              <a:r>
                <a:rPr lang="en-US" sz="2000" b="1" dirty="0" smtClean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PHASE</a:t>
              </a:r>
              <a:endPara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</p:grpSp>
      <p:sp>
        <p:nvSpPr>
          <p:cNvPr id="17" name="TextBox 22"/>
          <p:cNvSpPr txBox="1">
            <a:spLocks noChangeArrowheads="1"/>
          </p:cNvSpPr>
          <p:nvPr/>
        </p:nvSpPr>
        <p:spPr bwMode="auto">
          <a:xfrm rot="19278303">
            <a:off x="2627874" y="3798891"/>
            <a:ext cx="1439497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15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Cytokinesis</a:t>
            </a:r>
            <a:endParaRPr lang="en-US" sz="2015" b="1" baseline="-25000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0" name="TextBox 22"/>
          <p:cNvSpPr txBox="1">
            <a:spLocks noChangeArrowheads="1"/>
          </p:cNvSpPr>
          <p:nvPr/>
        </p:nvSpPr>
        <p:spPr bwMode="auto">
          <a:xfrm rot="18540000">
            <a:off x="3106925" y="4059221"/>
            <a:ext cx="891270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15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Mitosis</a:t>
            </a:r>
            <a:endParaRPr lang="en-US" sz="2015" b="1" baseline="-25000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89628" y="4411769"/>
            <a:ext cx="1000370" cy="447229"/>
            <a:chOff x="2289628" y="4411769"/>
            <a:chExt cx="1000370" cy="447229"/>
          </a:xfrm>
        </p:grpSpPr>
        <p:sp>
          <p:nvSpPr>
            <p:cNvPr id="21" name="TextBox 22"/>
            <p:cNvSpPr txBox="1">
              <a:spLocks noChangeArrowheads="1"/>
            </p:cNvSpPr>
            <p:nvPr/>
          </p:nvSpPr>
          <p:spPr bwMode="auto">
            <a:xfrm rot="1080000">
              <a:off x="2688871" y="4576869"/>
              <a:ext cx="601127" cy="282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>
                <a:lnSpc>
                  <a:spcPts val="2225"/>
                </a:lnSpc>
              </a:pPr>
              <a:r>
                <a:rPr lang="en-US" sz="1960" b="1" dirty="0" smtClean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OTIC</a:t>
              </a:r>
              <a:endParaRPr lang="en-US" sz="1960" b="1" baseline="-25000" dirty="0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22" name="TextBox 22"/>
            <p:cNvSpPr txBox="1">
              <a:spLocks noChangeArrowheads="1"/>
            </p:cNvSpPr>
            <p:nvPr/>
          </p:nvSpPr>
          <p:spPr bwMode="auto">
            <a:xfrm rot="1319114">
              <a:off x="2289628" y="4411769"/>
              <a:ext cx="434414" cy="282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>
                <a:lnSpc>
                  <a:spcPts val="2225"/>
                </a:lnSpc>
              </a:pPr>
              <a:r>
                <a:rPr lang="en-US" sz="1960" b="1" dirty="0" smtClean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MIT</a:t>
              </a:r>
              <a:endParaRPr lang="en-US" sz="1960" b="1" baseline="-25000" dirty="0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73318" y="4560993"/>
            <a:ext cx="1263337" cy="573964"/>
            <a:chOff x="1973318" y="4560993"/>
            <a:chExt cx="1263337" cy="573964"/>
          </a:xfrm>
        </p:grpSpPr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 rot="1319114">
              <a:off x="1973318" y="4560993"/>
              <a:ext cx="376706" cy="282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>
                <a:lnSpc>
                  <a:spcPts val="2225"/>
                </a:lnSpc>
              </a:pPr>
              <a:r>
                <a:rPr lang="en-US" sz="1960" b="1" dirty="0" smtClean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(M)</a:t>
              </a:r>
              <a:endParaRPr lang="en-US" sz="1960" b="1" baseline="-25000" dirty="0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24" name="TextBox 22"/>
            <p:cNvSpPr txBox="1">
              <a:spLocks noChangeArrowheads="1"/>
            </p:cNvSpPr>
            <p:nvPr/>
          </p:nvSpPr>
          <p:spPr bwMode="auto">
            <a:xfrm rot="960000">
              <a:off x="2388342" y="4735142"/>
              <a:ext cx="530594" cy="282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>
                <a:lnSpc>
                  <a:spcPts val="2225"/>
                </a:lnSpc>
              </a:pPr>
              <a:r>
                <a:rPr lang="en-US" sz="1960" b="1" dirty="0" smtClean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PHA</a:t>
              </a:r>
              <a:endParaRPr lang="en-US" sz="1960" b="1" baseline="-25000" dirty="0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25" name="TextBox 22"/>
            <p:cNvSpPr txBox="1">
              <a:spLocks noChangeArrowheads="1"/>
            </p:cNvSpPr>
            <p:nvPr/>
          </p:nvSpPr>
          <p:spPr bwMode="auto">
            <a:xfrm rot="817672">
              <a:off x="2900024" y="4852828"/>
              <a:ext cx="336631" cy="282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>
                <a:lnSpc>
                  <a:spcPts val="2225"/>
                </a:lnSpc>
              </a:pPr>
              <a:r>
                <a:rPr lang="en-US" sz="1960" b="1" dirty="0" smtClean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SE</a:t>
              </a:r>
              <a:endParaRPr lang="en-US" sz="1960" b="1" baseline="-25000" dirty="0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897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56" y="1109472"/>
            <a:ext cx="4437888" cy="463905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9.7-6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70944" y="5237686"/>
            <a:ext cx="2638864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ts val="2600"/>
              </a:lnSpc>
            </a:pPr>
            <a:r>
              <a:rPr lang="en-US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G</a:t>
            </a:r>
            <a:r>
              <a:rPr lang="en-US" b="1" baseline="-25000" dirty="0">
                <a:solidFill>
                  <a:srgbClr val="FFFFFF"/>
                </a:solidFill>
                <a:latin typeface="Arial"/>
                <a:ea typeface="ＭＳ Ｐゴシック" charset="0"/>
              </a:rPr>
              <a:t>2</a:t>
            </a:r>
            <a:r>
              <a:rPr lang="en-US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 </a:t>
            </a:r>
            <a:r>
              <a:rPr lang="en-US" sz="700" b="1" dirty="0" smtClean="0">
                <a:solidFill>
                  <a:srgbClr val="FFFFFF"/>
                </a:solidFill>
                <a:latin typeface="Arial"/>
                <a:ea typeface="ＭＳ Ｐゴシック" charset="0"/>
              </a:rPr>
              <a:t> </a:t>
            </a:r>
            <a:r>
              <a:rPr lang="en-US" b="1" dirty="0" smtClean="0">
                <a:solidFill>
                  <a:srgbClr val="FFFFFF"/>
                </a:solidFill>
                <a:latin typeface="Arial"/>
                <a:ea typeface="ＭＳ Ｐゴシック" charset="0"/>
              </a:rPr>
              <a:t>of </a:t>
            </a:r>
            <a:r>
              <a:rPr lang="en-US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Interphase</a:t>
            </a:r>
          </a:p>
        </p:txBody>
      </p:sp>
      <p:sp>
        <p:nvSpPr>
          <p:cNvPr id="8" name="Rectangle 7"/>
          <p:cNvSpPr/>
          <p:nvPr/>
        </p:nvSpPr>
        <p:spPr>
          <a:xfrm rot="16200000">
            <a:off x="6070605" y="4292023"/>
            <a:ext cx="1045479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ts val="2600"/>
              </a:lnSpc>
            </a:pPr>
            <a:r>
              <a:rPr lang="en-US" sz="23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10 </a:t>
            </a:r>
            <a:r>
              <a:rPr lang="en-US" sz="235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</a:t>
            </a:r>
            <a:r>
              <a:rPr lang="en-US" sz="23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  <a:endParaRPr lang="en-US" sz="23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36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56" y="1109472"/>
            <a:ext cx="4437888" cy="463905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9.7-7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6714" y="5236621"/>
            <a:ext cx="1587294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ts val="2600"/>
              </a:lnSpc>
            </a:pPr>
            <a:r>
              <a:rPr lang="en-US" b="1" dirty="0" smtClean="0">
                <a:solidFill>
                  <a:srgbClr val="FFFFFF"/>
                </a:solidFill>
                <a:latin typeface="Arial"/>
                <a:ea typeface="ＭＳ Ｐゴシック" charset="0"/>
              </a:rPr>
              <a:t>Prophase</a:t>
            </a:r>
            <a:endParaRPr lang="en-US" b="1" dirty="0">
              <a:solidFill>
                <a:srgbClr val="FFFFFF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6070605" y="4292023"/>
            <a:ext cx="1045479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ts val="2600"/>
              </a:lnSpc>
            </a:pPr>
            <a:r>
              <a:rPr lang="en-US" sz="23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10 </a:t>
            </a:r>
            <a:r>
              <a:rPr lang="en-US" sz="235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</a:t>
            </a:r>
            <a:r>
              <a:rPr lang="en-US" sz="23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  <a:endParaRPr lang="en-US" sz="23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04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56" y="1109472"/>
            <a:ext cx="4437888" cy="463905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9.7-8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10529" y="5236621"/>
            <a:ext cx="2307042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ts val="2600"/>
              </a:lnSpc>
            </a:pPr>
            <a:r>
              <a:rPr lang="en-US" b="1" dirty="0" err="1" smtClean="0">
                <a:solidFill>
                  <a:srgbClr val="FFFFFF"/>
                </a:solidFill>
                <a:latin typeface="Arial"/>
                <a:ea typeface="ＭＳ Ｐゴシック" charset="0"/>
              </a:rPr>
              <a:t>Prometaphase</a:t>
            </a:r>
            <a:endParaRPr lang="en-US" b="1" dirty="0">
              <a:solidFill>
                <a:srgbClr val="FFFFFF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6070605" y="4292023"/>
            <a:ext cx="1045479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ts val="2600"/>
              </a:lnSpc>
            </a:pPr>
            <a:r>
              <a:rPr lang="en-US" sz="23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10 </a:t>
            </a:r>
            <a:r>
              <a:rPr lang="en-US" sz="235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</a:t>
            </a:r>
            <a:r>
              <a:rPr lang="en-US" sz="23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  <a:endParaRPr lang="en-US" sz="23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55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56" y="1109472"/>
            <a:ext cx="4437888" cy="463905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9.7-9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0879" y="5242971"/>
            <a:ext cx="1776448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ts val="2600"/>
              </a:lnSpc>
            </a:pPr>
            <a:r>
              <a:rPr lang="en-US" b="1" dirty="0" smtClean="0">
                <a:solidFill>
                  <a:srgbClr val="FFFFFF"/>
                </a:solidFill>
                <a:latin typeface="Arial"/>
                <a:ea typeface="ＭＳ Ｐゴシック" charset="0"/>
              </a:rPr>
              <a:t>Metaphase</a:t>
            </a:r>
            <a:endParaRPr lang="en-US" b="1" dirty="0">
              <a:solidFill>
                <a:srgbClr val="FFFFFF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6070605" y="4292023"/>
            <a:ext cx="1045479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ts val="2600"/>
              </a:lnSpc>
            </a:pPr>
            <a:r>
              <a:rPr lang="en-US" sz="23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10 </a:t>
            </a:r>
            <a:r>
              <a:rPr lang="en-US" sz="235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</a:t>
            </a:r>
            <a:r>
              <a:rPr lang="en-US" sz="23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  <a:endParaRPr lang="en-US" sz="23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72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56" y="1109472"/>
            <a:ext cx="4437888" cy="463905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9.7-10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7554" y="5239796"/>
            <a:ext cx="1656223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ts val="2600"/>
              </a:lnSpc>
            </a:pPr>
            <a:r>
              <a:rPr lang="en-US" b="1" dirty="0" smtClean="0">
                <a:solidFill>
                  <a:srgbClr val="FFFFFF"/>
                </a:solidFill>
                <a:latin typeface="Arial"/>
                <a:ea typeface="ＭＳ Ｐゴシック" charset="0"/>
              </a:rPr>
              <a:t>Anaphase</a:t>
            </a:r>
            <a:endParaRPr lang="en-US" b="1" dirty="0">
              <a:solidFill>
                <a:srgbClr val="FFFFFF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6070605" y="4292023"/>
            <a:ext cx="1045479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ts val="2600"/>
              </a:lnSpc>
            </a:pPr>
            <a:r>
              <a:rPr lang="en-US" sz="23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10 </a:t>
            </a:r>
            <a:r>
              <a:rPr lang="en-US" sz="235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</a:t>
            </a:r>
            <a:r>
              <a:rPr lang="en-US" sz="23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  <a:endParaRPr lang="en-US" sz="23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33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Overview: The Key Roles of Cell Division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ability of organisms to produce more of their own kind best distinguishes living things from nonliving matter</a:t>
            </a:r>
          </a:p>
          <a:p>
            <a:r>
              <a:rPr lang="en-US" dirty="0" smtClean="0"/>
              <a:t>The continuity of life is based on the reproduction of cells, or </a:t>
            </a:r>
            <a:r>
              <a:rPr lang="en-US" b="1" dirty="0" smtClean="0"/>
              <a:t>cell division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63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56" y="1109472"/>
            <a:ext cx="4437888" cy="463905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9.7-11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501900" y="5292725"/>
            <a:ext cx="3943002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600"/>
              </a:lnSpc>
            </a:pPr>
            <a:r>
              <a:rPr lang="en-US" b="1" dirty="0" err="1">
                <a:solidFill>
                  <a:srgbClr val="FFFFFF"/>
                </a:solidFill>
                <a:latin typeface="Arial"/>
                <a:ea typeface="ＭＳ Ｐゴシック" charset="0"/>
              </a:rPr>
              <a:t>Telophase</a:t>
            </a:r>
            <a:r>
              <a:rPr lang="en-US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 and Cytokinesis</a:t>
            </a:r>
          </a:p>
        </p:txBody>
      </p:sp>
      <p:sp>
        <p:nvSpPr>
          <p:cNvPr id="8" name="Rectangle 7"/>
          <p:cNvSpPr/>
          <p:nvPr/>
        </p:nvSpPr>
        <p:spPr>
          <a:xfrm rot="16200000">
            <a:off x="6070605" y="4292023"/>
            <a:ext cx="1045479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ts val="2600"/>
              </a:lnSpc>
            </a:pPr>
            <a:r>
              <a:rPr lang="en-US" sz="23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10 </a:t>
            </a:r>
            <a:r>
              <a:rPr lang="en-US" sz="235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</a:t>
            </a:r>
            <a:r>
              <a:rPr lang="en-US" sz="23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  <a:endParaRPr lang="en-US" sz="23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10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Mitotic Spindle:</a:t>
            </a:r>
            <a:r>
              <a:rPr lang="en-US" i="1" dirty="0" smtClean="0"/>
              <a:t> A Closer Look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mitotic spindle</a:t>
            </a:r>
            <a:r>
              <a:rPr lang="en-US" dirty="0" smtClean="0"/>
              <a:t> is a structure made of microtubules and associated proteins</a:t>
            </a:r>
          </a:p>
          <a:p>
            <a:r>
              <a:rPr lang="en-US" dirty="0" smtClean="0"/>
              <a:t>It controls chromosome movement during mitosis</a:t>
            </a:r>
          </a:p>
          <a:p>
            <a:r>
              <a:rPr lang="en-US" dirty="0" smtClean="0"/>
              <a:t>In animal cells, assembly of spindle microtubules begins in the </a:t>
            </a:r>
            <a:r>
              <a:rPr lang="en-US" b="1" dirty="0" smtClean="0"/>
              <a:t>centrosome</a:t>
            </a:r>
            <a:r>
              <a:rPr lang="en-US" dirty="0" smtClean="0"/>
              <a:t>, a type of microtubule organizing center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65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centrosome replicates during interphase, forming two centrosomes that migrate to opposite ends of the cell during prophase and </a:t>
            </a:r>
            <a:r>
              <a:rPr lang="en-US" dirty="0" err="1" smtClean="0"/>
              <a:t>prometaphase</a:t>
            </a:r>
            <a:endParaRPr lang="en-US" dirty="0" smtClean="0"/>
          </a:p>
          <a:p>
            <a:r>
              <a:rPr lang="en-US" dirty="0" smtClean="0"/>
              <a:t>An </a:t>
            </a:r>
            <a:r>
              <a:rPr lang="en-US" b="1" dirty="0" smtClean="0"/>
              <a:t>aster</a:t>
            </a:r>
            <a:r>
              <a:rPr lang="en-US" dirty="0" smtClean="0"/>
              <a:t> (radial array of short microtubules) extends from each centrosome</a:t>
            </a:r>
          </a:p>
          <a:p>
            <a:r>
              <a:rPr lang="en-US" dirty="0" smtClean="0"/>
              <a:t>The spindle includes the centrosomes, the spindle microtubules, and the asters</a:t>
            </a:r>
          </a:p>
          <a:p>
            <a:endParaRPr lang="en-US" dirty="0" smtClean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69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</a:t>
            </a:r>
            <a:r>
              <a:rPr lang="en-US" dirty="0" err="1" smtClean="0"/>
              <a:t>prometaphase</a:t>
            </a:r>
            <a:r>
              <a:rPr lang="en-US" dirty="0" smtClean="0"/>
              <a:t>, some spindle microtubules attach to the kinetochores of chromosomes and begin to move the chromosomes </a:t>
            </a:r>
          </a:p>
          <a:p>
            <a:r>
              <a:rPr lang="en-US" b="1" dirty="0" smtClean="0"/>
              <a:t>Kinetochores</a:t>
            </a:r>
            <a:r>
              <a:rPr lang="en-US" dirty="0" smtClean="0"/>
              <a:t> are protein complexes that assemble on sections of DNA at centromeres</a:t>
            </a:r>
          </a:p>
          <a:p>
            <a:r>
              <a:rPr lang="en-US" dirty="0" smtClean="0"/>
              <a:t>At metaphase, the centromeres of all the chromosomes are at the </a:t>
            </a:r>
            <a:r>
              <a:rPr lang="en-US" b="1" dirty="0" smtClean="0"/>
              <a:t>metaphase plate</a:t>
            </a:r>
            <a:r>
              <a:rPr lang="en-US" dirty="0" smtClean="0"/>
              <a:t>, an imaginary structure at the midway point between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spindle’</a:t>
            </a:r>
            <a:r>
              <a:rPr lang="en-US" altLang="ja-JP" dirty="0" smtClean="0"/>
              <a:t>s two poles</a:t>
            </a:r>
          </a:p>
          <a:p>
            <a:endParaRPr lang="en-US" dirty="0" smtClean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38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268224"/>
            <a:ext cx="8375904" cy="632155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9.8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478689" y="233089"/>
            <a:ext cx="589905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Aster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11821" y="576713"/>
            <a:ext cx="1243930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Sister</a:t>
            </a:r>
          </a:p>
          <a:p>
            <a:pPr eaLnBrk="0" hangingPunct="0">
              <a:lnSpc>
                <a:spcPts val="20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chromatids</a:t>
            </a:r>
            <a:endParaRPr lang="en-US" sz="17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667789" y="474319"/>
            <a:ext cx="1346522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Centrosome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4128960" y="848176"/>
            <a:ext cx="1795363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Metaphase plate</a:t>
            </a:r>
          </a:p>
          <a:p>
            <a:pPr eaLnBrk="0" hangingPunct="0">
              <a:lnSpc>
                <a:spcPts val="20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(imaginary)</a:t>
            </a:r>
            <a:endParaRPr lang="en-US" sz="17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381373" y="2649992"/>
            <a:ext cx="795089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Kineto</a:t>
            </a: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-</a:t>
            </a:r>
          </a:p>
          <a:p>
            <a:pPr eaLnBrk="0" hangingPunct="0">
              <a:lnSpc>
                <a:spcPts val="20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chores</a:t>
            </a:r>
            <a:endParaRPr lang="en-US" sz="17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5066380" y="3284993"/>
            <a:ext cx="1436291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Microtubules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7167935" y="3283861"/>
            <a:ext cx="1615827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Chromosomes</a:t>
            </a: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417384" y="4283531"/>
            <a:ext cx="17312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Overlapping</a:t>
            </a:r>
          </a:p>
          <a:p>
            <a:pPr eaLnBrk="0" hangingPunct="0">
              <a:lnSpc>
                <a:spcPts val="2000"/>
              </a:lnSpc>
            </a:pPr>
            <a:r>
              <a:rPr lang="en-US" sz="1750" b="1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nonkinetochore</a:t>
            </a:r>
            <a:endParaRPr lang="en-US" sz="1750" b="1" dirty="0" smtClean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eaLnBrk="0" hangingPunct="0">
              <a:lnSpc>
                <a:spcPts val="20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microtubules</a:t>
            </a:r>
            <a:endParaRPr lang="en-US" sz="17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2206495" y="4836778"/>
            <a:ext cx="1449115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Kinetochore</a:t>
            </a:r>
          </a:p>
          <a:p>
            <a:pPr eaLnBrk="0" hangingPunct="0">
              <a:lnSpc>
                <a:spcPts val="20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microtubules</a:t>
            </a:r>
            <a:endParaRPr lang="en-US" sz="17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7921506" y="5884530"/>
            <a:ext cx="516167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1 </a:t>
            </a:r>
            <a:r>
              <a:rPr lang="en-US" sz="175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</a:t>
            </a: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  <a:endParaRPr lang="en-US" sz="17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7" name="TextBox 18"/>
          <p:cNvSpPr txBox="1">
            <a:spLocks noChangeArrowheads="1"/>
          </p:cNvSpPr>
          <p:nvPr/>
        </p:nvSpPr>
        <p:spPr bwMode="auto">
          <a:xfrm>
            <a:off x="4145629" y="6276643"/>
            <a:ext cx="703719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0.5 </a:t>
            </a:r>
            <a:r>
              <a:rPr lang="en-US" sz="175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</a:t>
            </a: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  <a:endParaRPr lang="en-US" sz="17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7425410" y="6329825"/>
            <a:ext cx="1346522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>
                <a:solidFill>
                  <a:srgbClr val="000000"/>
                </a:solidFill>
                <a:latin typeface="Arial"/>
                <a:ea typeface="ＭＳ Ｐゴシック" charset="0"/>
              </a:rPr>
              <a:t>Centrosome</a:t>
            </a:r>
          </a:p>
        </p:txBody>
      </p:sp>
      <p:sp>
        <p:nvSpPr>
          <p:cNvPr id="19" name="Freeform 3"/>
          <p:cNvSpPr/>
          <p:nvPr/>
        </p:nvSpPr>
        <p:spPr>
          <a:xfrm>
            <a:off x="1188278" y="3167124"/>
            <a:ext cx="88747" cy="1138262"/>
          </a:xfrm>
          <a:custGeom>
            <a:avLst/>
            <a:gdLst>
              <a:gd name="connsiteX0" fmla="*/ 6350 w 88747"/>
              <a:gd name="connsiteY0" fmla="*/ 6350 h 1138262"/>
              <a:gd name="connsiteX1" fmla="*/ 52565 w 88747"/>
              <a:gd name="connsiteY1" fmla="*/ 1131912 h 1138262"/>
              <a:gd name="connsiteX2" fmla="*/ 82397 w 88747"/>
              <a:gd name="connsiteY2" fmla="*/ 9347 h 11382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8747" h="1138262">
                <a:moveTo>
                  <a:pt x="6350" y="6350"/>
                </a:moveTo>
                <a:lnTo>
                  <a:pt x="52565" y="1131912"/>
                </a:lnTo>
                <a:lnTo>
                  <a:pt x="82397" y="9347"/>
                </a:ln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772900" y="1084020"/>
            <a:ext cx="415378" cy="1786180"/>
          </a:xfrm>
          <a:custGeom>
            <a:avLst/>
            <a:gdLst>
              <a:gd name="connsiteX0" fmla="*/ 213893 w 439470"/>
              <a:gd name="connsiteY0" fmla="*/ 1784045 h 1817230"/>
              <a:gd name="connsiteX1" fmla="*/ 6350 w 439470"/>
              <a:gd name="connsiteY1" fmla="*/ 6350 h 1817230"/>
              <a:gd name="connsiteX2" fmla="*/ 433120 w 439470"/>
              <a:gd name="connsiteY2" fmla="*/ 1810880 h 18172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39470" h="1817230">
                <a:moveTo>
                  <a:pt x="213893" y="1784045"/>
                </a:moveTo>
                <a:lnTo>
                  <a:pt x="6350" y="6350"/>
                </a:lnTo>
                <a:lnTo>
                  <a:pt x="433120" y="1810880"/>
                </a:ln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6626324" y="5832622"/>
            <a:ext cx="756615" cy="625444"/>
          </a:xfrm>
          <a:custGeom>
            <a:avLst/>
            <a:gdLst>
              <a:gd name="connsiteX0" fmla="*/ 6350 w 756615"/>
              <a:gd name="connsiteY0" fmla="*/ 6350 h 642213"/>
              <a:gd name="connsiteX1" fmla="*/ 750265 w 756615"/>
              <a:gd name="connsiteY1" fmla="*/ 635863 h 6422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56615" h="642213">
                <a:moveTo>
                  <a:pt x="6350" y="6350"/>
                </a:moveTo>
                <a:lnTo>
                  <a:pt x="750265" y="635863"/>
                </a:ln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5782376" y="3540708"/>
            <a:ext cx="460095" cy="1001433"/>
          </a:xfrm>
          <a:custGeom>
            <a:avLst/>
            <a:gdLst>
              <a:gd name="connsiteX0" fmla="*/ 453745 w 460095"/>
              <a:gd name="connsiteY0" fmla="*/ 485063 h 1001433"/>
              <a:gd name="connsiteX1" fmla="*/ 6350 w 460095"/>
              <a:gd name="connsiteY1" fmla="*/ 6350 h 1001433"/>
              <a:gd name="connsiteX2" fmla="*/ 301625 w 460095"/>
              <a:gd name="connsiteY2" fmla="*/ 995083 h 10014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60095" h="1001433">
                <a:moveTo>
                  <a:pt x="453745" y="485063"/>
                </a:moveTo>
                <a:lnTo>
                  <a:pt x="6350" y="6350"/>
                </a:lnTo>
                <a:lnTo>
                  <a:pt x="301625" y="995083"/>
                </a:ln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4251325" y="3141192"/>
            <a:ext cx="312155" cy="1475821"/>
          </a:xfrm>
          <a:custGeom>
            <a:avLst/>
            <a:gdLst>
              <a:gd name="connsiteX0" fmla="*/ 6350 w 303834"/>
              <a:gd name="connsiteY0" fmla="*/ 1484109 h 1490459"/>
              <a:gd name="connsiteX1" fmla="*/ 297484 w 303834"/>
              <a:gd name="connsiteY1" fmla="*/ 6350 h 1490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3834" h="1490459">
                <a:moveTo>
                  <a:pt x="6350" y="1484109"/>
                </a:moveTo>
                <a:lnTo>
                  <a:pt x="297484" y="6350"/>
                </a:ln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143634" y="3117874"/>
            <a:ext cx="938783" cy="1700847"/>
            <a:chOff x="2431059" y="2819387"/>
            <a:chExt cx="938783" cy="1700847"/>
          </a:xfrm>
        </p:grpSpPr>
        <p:sp>
          <p:nvSpPr>
            <p:cNvPr id="25" name="Freeform 24"/>
            <p:cNvSpPr/>
            <p:nvPr/>
          </p:nvSpPr>
          <p:spPr>
            <a:xfrm>
              <a:off x="2431059" y="2819387"/>
              <a:ext cx="25400" cy="1700847"/>
            </a:xfrm>
            <a:custGeom>
              <a:avLst/>
              <a:gdLst>
                <a:gd name="connsiteX0" fmla="*/ 6350 w 25400"/>
                <a:gd name="connsiteY0" fmla="*/ 1694497 h 1700847"/>
                <a:gd name="connsiteX1" fmla="*/ 6350 w 25400"/>
                <a:gd name="connsiteY1" fmla="*/ 6350 h 170084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5400" h="1700847">
                  <a:moveTo>
                    <a:pt x="6350" y="1694497"/>
                  </a:moveTo>
                  <a:lnTo>
                    <a:pt x="6350" y="635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hangingPunct="0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26" name="Freeform 3"/>
            <p:cNvSpPr/>
            <p:nvPr/>
          </p:nvSpPr>
          <p:spPr>
            <a:xfrm>
              <a:off x="2431059" y="4116819"/>
              <a:ext cx="938783" cy="403415"/>
            </a:xfrm>
            <a:custGeom>
              <a:avLst/>
              <a:gdLst>
                <a:gd name="connsiteX0" fmla="*/ 932434 w 938783"/>
                <a:gd name="connsiteY0" fmla="*/ 6350 h 403415"/>
                <a:gd name="connsiteX1" fmla="*/ 6350 w 938783"/>
                <a:gd name="connsiteY1" fmla="*/ 397065 h 40341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938783" h="403415">
                  <a:moveTo>
                    <a:pt x="932434" y="6350"/>
                  </a:moveTo>
                  <a:lnTo>
                    <a:pt x="6350" y="397065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hangingPunct="0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27" name="Freeform 3"/>
            <p:cNvSpPr/>
            <p:nvPr/>
          </p:nvSpPr>
          <p:spPr>
            <a:xfrm>
              <a:off x="2431059" y="2819387"/>
              <a:ext cx="25400" cy="1700847"/>
            </a:xfrm>
            <a:custGeom>
              <a:avLst/>
              <a:gdLst>
                <a:gd name="connsiteX0" fmla="*/ 6350 w 25400"/>
                <a:gd name="connsiteY0" fmla="*/ 1694497 h 1700847"/>
                <a:gd name="connsiteX1" fmla="*/ 6350 w 25400"/>
                <a:gd name="connsiteY1" fmla="*/ 6350 h 170084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5400" h="1700847">
                  <a:moveTo>
                    <a:pt x="6350" y="1694497"/>
                  </a:moveTo>
                  <a:lnTo>
                    <a:pt x="6350" y="635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hangingPunct="0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28" name="Freeform 3"/>
            <p:cNvSpPr/>
            <p:nvPr/>
          </p:nvSpPr>
          <p:spPr>
            <a:xfrm>
              <a:off x="2431059" y="4116819"/>
              <a:ext cx="938783" cy="403415"/>
            </a:xfrm>
            <a:custGeom>
              <a:avLst/>
              <a:gdLst>
                <a:gd name="connsiteX0" fmla="*/ 932434 w 938783"/>
                <a:gd name="connsiteY0" fmla="*/ 6350 h 403415"/>
                <a:gd name="connsiteX1" fmla="*/ 6350 w 938783"/>
                <a:gd name="connsiteY1" fmla="*/ 397065 h 40341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938783" h="403415">
                  <a:moveTo>
                    <a:pt x="932434" y="6350"/>
                  </a:moveTo>
                  <a:lnTo>
                    <a:pt x="6350" y="397065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hangingPunct="0"/>
              <a:endParaRPr lang="zh-CN" altLang="en-US" b="1">
                <a:solidFill>
                  <a:srgbClr val="000000"/>
                </a:solidFill>
              </a:endParaRPr>
            </a:p>
          </p:txBody>
        </p:sp>
      </p:grpSp>
      <p:sp>
        <p:nvSpPr>
          <p:cNvPr id="29" name="Freeform 3"/>
          <p:cNvSpPr/>
          <p:nvPr/>
        </p:nvSpPr>
        <p:spPr>
          <a:xfrm>
            <a:off x="4277036" y="1405457"/>
            <a:ext cx="25400" cy="480948"/>
          </a:xfrm>
          <a:custGeom>
            <a:avLst/>
            <a:gdLst>
              <a:gd name="connsiteX0" fmla="*/ 6350 w 25400"/>
              <a:gd name="connsiteY0" fmla="*/ 6350 h 480948"/>
              <a:gd name="connsiteX1" fmla="*/ 6350 w 25400"/>
              <a:gd name="connsiteY1" fmla="*/ 474598 h 4809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480948">
                <a:moveTo>
                  <a:pt x="6350" y="6350"/>
                </a:moveTo>
                <a:lnTo>
                  <a:pt x="6350" y="474598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2171700" y="638550"/>
            <a:ext cx="1449049" cy="214387"/>
          </a:xfrm>
          <a:custGeom>
            <a:avLst/>
            <a:gdLst>
              <a:gd name="connsiteX0" fmla="*/ 1487195 w 1493545"/>
              <a:gd name="connsiteY0" fmla="*/ 6350 h 214020"/>
              <a:gd name="connsiteX1" fmla="*/ 6350 w 1493545"/>
              <a:gd name="connsiteY1" fmla="*/ 207670 h 2140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93545" h="214020">
                <a:moveTo>
                  <a:pt x="1487195" y="6350"/>
                </a:moveTo>
                <a:lnTo>
                  <a:pt x="6350" y="207670"/>
                </a:ln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7221425" y="3533342"/>
            <a:ext cx="329419" cy="1348898"/>
          </a:xfrm>
          <a:custGeom>
            <a:avLst/>
            <a:gdLst>
              <a:gd name="connsiteX0" fmla="*/ 400062 w 406412"/>
              <a:gd name="connsiteY0" fmla="*/ 1390967 h 1397317"/>
              <a:gd name="connsiteX1" fmla="*/ 240283 w 406412"/>
              <a:gd name="connsiteY1" fmla="*/ 6350 h 1397317"/>
              <a:gd name="connsiteX2" fmla="*/ 6350 w 406412"/>
              <a:gd name="connsiteY2" fmla="*/ 615505 h 1397317"/>
              <a:gd name="connsiteX0" fmla="*/ 329419 w 329419"/>
              <a:gd name="connsiteY0" fmla="*/ 1348898 h 1348898"/>
              <a:gd name="connsiteX1" fmla="*/ 233933 w 329419"/>
              <a:gd name="connsiteY1" fmla="*/ 0 h 1348898"/>
              <a:gd name="connsiteX2" fmla="*/ 0 w 329419"/>
              <a:gd name="connsiteY2" fmla="*/ 609155 h 134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419" h="1348898">
                <a:moveTo>
                  <a:pt x="329419" y="1348898"/>
                </a:moveTo>
                <a:lnTo>
                  <a:pt x="233933" y="0"/>
                </a:lnTo>
                <a:lnTo>
                  <a:pt x="0" y="609155"/>
                </a:ln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1173626" y="392692"/>
            <a:ext cx="1365548" cy="455117"/>
          </a:xfrm>
          <a:custGeom>
            <a:avLst/>
            <a:gdLst>
              <a:gd name="connsiteX0" fmla="*/ 8096 w 1365548"/>
              <a:gd name="connsiteY0" fmla="*/ 448767 h 455117"/>
              <a:gd name="connsiteX1" fmla="*/ 38741 w 1365548"/>
              <a:gd name="connsiteY1" fmla="*/ 356958 h 455117"/>
              <a:gd name="connsiteX2" fmla="*/ 594899 w 1365548"/>
              <a:gd name="connsiteY2" fmla="*/ 195935 h 455117"/>
              <a:gd name="connsiteX3" fmla="*/ 642334 w 1365548"/>
              <a:gd name="connsiteY3" fmla="*/ 127380 h 455117"/>
              <a:gd name="connsiteX4" fmla="*/ 717962 w 1365548"/>
              <a:gd name="connsiteY4" fmla="*/ 162432 h 455117"/>
              <a:gd name="connsiteX5" fmla="*/ 1286211 w 1365548"/>
              <a:gd name="connsiteY5" fmla="*/ 6350 h 455117"/>
              <a:gd name="connsiteX6" fmla="*/ 1359198 w 1365548"/>
              <a:gd name="connsiteY6" fmla="*/ 69977 h 4551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365548" h="455117">
                <a:moveTo>
                  <a:pt x="8096" y="448767"/>
                </a:moveTo>
                <a:cubicBezTo>
                  <a:pt x="8096" y="448767"/>
                  <a:pt x="-6775" y="369354"/>
                  <a:pt x="38741" y="356958"/>
                </a:cubicBezTo>
                <a:cubicBezTo>
                  <a:pt x="84067" y="344627"/>
                  <a:pt x="559314" y="205612"/>
                  <a:pt x="594899" y="195935"/>
                </a:cubicBezTo>
                <a:cubicBezTo>
                  <a:pt x="630523" y="186245"/>
                  <a:pt x="642334" y="127380"/>
                  <a:pt x="642334" y="127380"/>
                </a:cubicBezTo>
                <a:cubicBezTo>
                  <a:pt x="642334" y="127380"/>
                  <a:pt x="682313" y="172123"/>
                  <a:pt x="717962" y="162432"/>
                </a:cubicBezTo>
                <a:cubicBezTo>
                  <a:pt x="753573" y="152742"/>
                  <a:pt x="1240910" y="18719"/>
                  <a:pt x="1286211" y="6350"/>
                </a:cubicBezTo>
                <a:cubicBezTo>
                  <a:pt x="1331575" y="-5981"/>
                  <a:pt x="1359198" y="69977"/>
                  <a:pt x="1359198" y="69977"/>
                </a:cubicBez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3146085" y="2490329"/>
            <a:ext cx="1194965" cy="343903"/>
          </a:xfrm>
          <a:custGeom>
            <a:avLst/>
            <a:gdLst>
              <a:gd name="connsiteX0" fmla="*/ 6350 w 1220965"/>
              <a:gd name="connsiteY0" fmla="*/ 6350 h 343903"/>
              <a:gd name="connsiteX1" fmla="*/ 1214615 w 1220965"/>
              <a:gd name="connsiteY1" fmla="*/ 337553 h 3439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20965" h="343903">
                <a:moveTo>
                  <a:pt x="6350" y="6350"/>
                </a:moveTo>
                <a:lnTo>
                  <a:pt x="1214615" y="337553"/>
                </a:ln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1188262" y="3171871"/>
            <a:ext cx="88747" cy="1138262"/>
          </a:xfrm>
          <a:custGeom>
            <a:avLst/>
            <a:gdLst>
              <a:gd name="connsiteX0" fmla="*/ 6350 w 88747"/>
              <a:gd name="connsiteY0" fmla="*/ 6350 h 1138262"/>
              <a:gd name="connsiteX1" fmla="*/ 52565 w 88747"/>
              <a:gd name="connsiteY1" fmla="*/ 1131912 h 1138262"/>
              <a:gd name="connsiteX2" fmla="*/ 82397 w 88747"/>
              <a:gd name="connsiteY2" fmla="*/ 9347 h 11382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8747" h="1138262">
                <a:moveTo>
                  <a:pt x="6350" y="6350"/>
                </a:moveTo>
                <a:lnTo>
                  <a:pt x="52565" y="1131912"/>
                </a:lnTo>
                <a:lnTo>
                  <a:pt x="82397" y="9347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35" name="Freeform 3"/>
          <p:cNvSpPr/>
          <p:nvPr/>
        </p:nvSpPr>
        <p:spPr>
          <a:xfrm>
            <a:off x="772884" y="1088767"/>
            <a:ext cx="415378" cy="1786180"/>
          </a:xfrm>
          <a:custGeom>
            <a:avLst/>
            <a:gdLst>
              <a:gd name="connsiteX0" fmla="*/ 213893 w 439470"/>
              <a:gd name="connsiteY0" fmla="*/ 1784045 h 1817230"/>
              <a:gd name="connsiteX1" fmla="*/ 6350 w 439470"/>
              <a:gd name="connsiteY1" fmla="*/ 6350 h 1817230"/>
              <a:gd name="connsiteX2" fmla="*/ 433120 w 439470"/>
              <a:gd name="connsiteY2" fmla="*/ 1810880 h 18172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39470" h="1817230">
                <a:moveTo>
                  <a:pt x="213893" y="1784045"/>
                </a:moveTo>
                <a:lnTo>
                  <a:pt x="6350" y="6350"/>
                </a:lnTo>
                <a:lnTo>
                  <a:pt x="433120" y="181088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6628689" y="5832607"/>
            <a:ext cx="756615" cy="625444"/>
          </a:xfrm>
          <a:custGeom>
            <a:avLst/>
            <a:gdLst>
              <a:gd name="connsiteX0" fmla="*/ 6350 w 756615"/>
              <a:gd name="connsiteY0" fmla="*/ 6350 h 642213"/>
              <a:gd name="connsiteX1" fmla="*/ 750265 w 756615"/>
              <a:gd name="connsiteY1" fmla="*/ 635863 h 6422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56615" h="642213">
                <a:moveTo>
                  <a:pt x="6350" y="6350"/>
                </a:moveTo>
                <a:lnTo>
                  <a:pt x="750265" y="635863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37" name="Freeform 3"/>
          <p:cNvSpPr/>
          <p:nvPr/>
        </p:nvSpPr>
        <p:spPr>
          <a:xfrm>
            <a:off x="5779979" y="3538312"/>
            <a:ext cx="460095" cy="1001433"/>
          </a:xfrm>
          <a:custGeom>
            <a:avLst/>
            <a:gdLst>
              <a:gd name="connsiteX0" fmla="*/ 453745 w 460095"/>
              <a:gd name="connsiteY0" fmla="*/ 485063 h 1001433"/>
              <a:gd name="connsiteX1" fmla="*/ 6350 w 460095"/>
              <a:gd name="connsiteY1" fmla="*/ 6350 h 1001433"/>
              <a:gd name="connsiteX2" fmla="*/ 301625 w 460095"/>
              <a:gd name="connsiteY2" fmla="*/ 995083 h 10014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60095" h="1001433">
                <a:moveTo>
                  <a:pt x="453745" y="485063"/>
                </a:moveTo>
                <a:lnTo>
                  <a:pt x="6350" y="6350"/>
                </a:lnTo>
                <a:lnTo>
                  <a:pt x="301625" y="995083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38" name="Freeform 3"/>
          <p:cNvSpPr/>
          <p:nvPr/>
        </p:nvSpPr>
        <p:spPr>
          <a:xfrm>
            <a:off x="4251309" y="3145939"/>
            <a:ext cx="312155" cy="1475821"/>
          </a:xfrm>
          <a:custGeom>
            <a:avLst/>
            <a:gdLst>
              <a:gd name="connsiteX0" fmla="*/ 6350 w 303834"/>
              <a:gd name="connsiteY0" fmla="*/ 1484109 h 1490459"/>
              <a:gd name="connsiteX1" fmla="*/ 297484 w 303834"/>
              <a:gd name="connsiteY1" fmla="*/ 6350 h 1490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3834" h="1490459">
                <a:moveTo>
                  <a:pt x="6350" y="1484109"/>
                </a:moveTo>
                <a:lnTo>
                  <a:pt x="297484" y="635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143618" y="3122621"/>
            <a:ext cx="938783" cy="1700847"/>
            <a:chOff x="2431059" y="2819387"/>
            <a:chExt cx="938783" cy="1700847"/>
          </a:xfrm>
        </p:grpSpPr>
        <p:sp>
          <p:nvSpPr>
            <p:cNvPr id="40" name="Freeform 39"/>
            <p:cNvSpPr/>
            <p:nvPr/>
          </p:nvSpPr>
          <p:spPr>
            <a:xfrm>
              <a:off x="2431059" y="2819387"/>
              <a:ext cx="25400" cy="1700847"/>
            </a:xfrm>
            <a:custGeom>
              <a:avLst/>
              <a:gdLst>
                <a:gd name="connsiteX0" fmla="*/ 6350 w 25400"/>
                <a:gd name="connsiteY0" fmla="*/ 1694497 h 1700847"/>
                <a:gd name="connsiteX1" fmla="*/ 6350 w 25400"/>
                <a:gd name="connsiteY1" fmla="*/ 6350 h 170084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5400" h="1700847">
                  <a:moveTo>
                    <a:pt x="6350" y="1694497"/>
                  </a:moveTo>
                  <a:lnTo>
                    <a:pt x="6350" y="6350"/>
                  </a:ln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hangingPunct="0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41" name="Freeform 3"/>
            <p:cNvSpPr/>
            <p:nvPr/>
          </p:nvSpPr>
          <p:spPr>
            <a:xfrm>
              <a:off x="2431059" y="4116819"/>
              <a:ext cx="938783" cy="403415"/>
            </a:xfrm>
            <a:custGeom>
              <a:avLst/>
              <a:gdLst>
                <a:gd name="connsiteX0" fmla="*/ 932434 w 938783"/>
                <a:gd name="connsiteY0" fmla="*/ 6350 h 403415"/>
                <a:gd name="connsiteX1" fmla="*/ 6350 w 938783"/>
                <a:gd name="connsiteY1" fmla="*/ 397065 h 40341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938783" h="403415">
                  <a:moveTo>
                    <a:pt x="932434" y="6350"/>
                  </a:moveTo>
                  <a:lnTo>
                    <a:pt x="6350" y="397065"/>
                  </a:ln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hangingPunct="0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42" name="Freeform 3"/>
            <p:cNvSpPr/>
            <p:nvPr/>
          </p:nvSpPr>
          <p:spPr>
            <a:xfrm>
              <a:off x="2431059" y="2819387"/>
              <a:ext cx="25400" cy="1700847"/>
            </a:xfrm>
            <a:custGeom>
              <a:avLst/>
              <a:gdLst>
                <a:gd name="connsiteX0" fmla="*/ 6350 w 25400"/>
                <a:gd name="connsiteY0" fmla="*/ 1694497 h 1700847"/>
                <a:gd name="connsiteX1" fmla="*/ 6350 w 25400"/>
                <a:gd name="connsiteY1" fmla="*/ 6350 h 170084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5400" h="1700847">
                  <a:moveTo>
                    <a:pt x="6350" y="1694497"/>
                  </a:moveTo>
                  <a:lnTo>
                    <a:pt x="6350" y="6350"/>
                  </a:ln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hangingPunct="0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43" name="Freeform 3"/>
            <p:cNvSpPr/>
            <p:nvPr/>
          </p:nvSpPr>
          <p:spPr>
            <a:xfrm>
              <a:off x="2431059" y="4116819"/>
              <a:ext cx="938783" cy="403415"/>
            </a:xfrm>
            <a:custGeom>
              <a:avLst/>
              <a:gdLst>
                <a:gd name="connsiteX0" fmla="*/ 932434 w 938783"/>
                <a:gd name="connsiteY0" fmla="*/ 6350 h 403415"/>
                <a:gd name="connsiteX1" fmla="*/ 6350 w 938783"/>
                <a:gd name="connsiteY1" fmla="*/ 397065 h 40341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938783" h="403415">
                  <a:moveTo>
                    <a:pt x="932434" y="6350"/>
                  </a:moveTo>
                  <a:lnTo>
                    <a:pt x="6350" y="397065"/>
                  </a:ln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hangingPunct="0"/>
              <a:endParaRPr lang="zh-CN" altLang="en-US" b="1">
                <a:solidFill>
                  <a:srgbClr val="000000"/>
                </a:solidFill>
              </a:endParaRPr>
            </a:p>
          </p:txBody>
        </p:sp>
      </p:grpSp>
      <p:sp>
        <p:nvSpPr>
          <p:cNvPr id="44" name="Freeform 3"/>
          <p:cNvSpPr/>
          <p:nvPr/>
        </p:nvSpPr>
        <p:spPr>
          <a:xfrm>
            <a:off x="2174065" y="633773"/>
            <a:ext cx="1449049" cy="214387"/>
          </a:xfrm>
          <a:custGeom>
            <a:avLst/>
            <a:gdLst>
              <a:gd name="connsiteX0" fmla="*/ 1487195 w 1493545"/>
              <a:gd name="connsiteY0" fmla="*/ 6350 h 214020"/>
              <a:gd name="connsiteX1" fmla="*/ 6350 w 1493545"/>
              <a:gd name="connsiteY1" fmla="*/ 207670 h 2140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93545" h="214020">
                <a:moveTo>
                  <a:pt x="1487195" y="6350"/>
                </a:moveTo>
                <a:lnTo>
                  <a:pt x="6350" y="20767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45" name="Freeform 3"/>
          <p:cNvSpPr/>
          <p:nvPr/>
        </p:nvSpPr>
        <p:spPr>
          <a:xfrm>
            <a:off x="7221410" y="3530946"/>
            <a:ext cx="329418" cy="1353660"/>
          </a:xfrm>
          <a:custGeom>
            <a:avLst/>
            <a:gdLst>
              <a:gd name="connsiteX0" fmla="*/ 400062 w 406412"/>
              <a:gd name="connsiteY0" fmla="*/ 1390967 h 1397317"/>
              <a:gd name="connsiteX1" fmla="*/ 240283 w 406412"/>
              <a:gd name="connsiteY1" fmla="*/ 6350 h 1397317"/>
              <a:gd name="connsiteX2" fmla="*/ 6350 w 406412"/>
              <a:gd name="connsiteY2" fmla="*/ 615505 h 1397317"/>
              <a:gd name="connsiteX0" fmla="*/ 329418 w 329418"/>
              <a:gd name="connsiteY0" fmla="*/ 1353660 h 1353660"/>
              <a:gd name="connsiteX1" fmla="*/ 233933 w 329418"/>
              <a:gd name="connsiteY1" fmla="*/ 0 h 1353660"/>
              <a:gd name="connsiteX2" fmla="*/ 0 w 329418"/>
              <a:gd name="connsiteY2" fmla="*/ 609155 h 135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418" h="1353660">
                <a:moveTo>
                  <a:pt x="329418" y="1353660"/>
                </a:moveTo>
                <a:lnTo>
                  <a:pt x="233933" y="0"/>
                </a:lnTo>
                <a:lnTo>
                  <a:pt x="0" y="609155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46" name="Freeform 3"/>
          <p:cNvSpPr/>
          <p:nvPr/>
        </p:nvSpPr>
        <p:spPr>
          <a:xfrm>
            <a:off x="3151556" y="2490329"/>
            <a:ext cx="1194965" cy="343903"/>
          </a:xfrm>
          <a:custGeom>
            <a:avLst/>
            <a:gdLst>
              <a:gd name="connsiteX0" fmla="*/ 6350 w 1220965"/>
              <a:gd name="connsiteY0" fmla="*/ 6350 h 343903"/>
              <a:gd name="connsiteX1" fmla="*/ 1214615 w 1220965"/>
              <a:gd name="connsiteY1" fmla="*/ 337553 h 3439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20965" h="343903">
                <a:moveTo>
                  <a:pt x="6350" y="6350"/>
                </a:moveTo>
                <a:lnTo>
                  <a:pt x="1214615" y="337553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1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80" y="1060704"/>
            <a:ext cx="5273040" cy="473659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9.8-1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990497" y="1059627"/>
            <a:ext cx="1913985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6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Microtubules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030560" y="1059627"/>
            <a:ext cx="2156039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600"/>
              </a:lnSpc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Chromosomes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130697" y="4818827"/>
            <a:ext cx="708527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6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1 </a:t>
            </a:r>
            <a:r>
              <a:rPr lang="en-US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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5397272" y="5472877"/>
            <a:ext cx="1796967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600"/>
              </a:lnSpc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Centrosome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099122" y="1380010"/>
            <a:ext cx="571073" cy="1978770"/>
            <a:chOff x="5099122" y="1380010"/>
            <a:chExt cx="571073" cy="1978770"/>
          </a:xfrm>
        </p:grpSpPr>
        <p:sp>
          <p:nvSpPr>
            <p:cNvPr id="11" name="Freeform 3"/>
            <p:cNvSpPr/>
            <p:nvPr/>
          </p:nvSpPr>
          <p:spPr>
            <a:xfrm>
              <a:off x="5099140" y="1382407"/>
              <a:ext cx="571055" cy="1976373"/>
            </a:xfrm>
            <a:custGeom>
              <a:avLst/>
              <a:gdLst>
                <a:gd name="connsiteX0" fmla="*/ 564705 w 571055"/>
                <a:gd name="connsiteY0" fmla="*/ 1970023 h 1976373"/>
                <a:gd name="connsiteX1" fmla="*/ 338112 w 571055"/>
                <a:gd name="connsiteY1" fmla="*/ 6350 h 1976373"/>
                <a:gd name="connsiteX2" fmla="*/ 6350 w 571055"/>
                <a:gd name="connsiteY2" fmla="*/ 870254 h 197637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571055" h="1976373">
                  <a:moveTo>
                    <a:pt x="564705" y="1970023"/>
                  </a:moveTo>
                  <a:lnTo>
                    <a:pt x="338112" y="6350"/>
                  </a:lnTo>
                  <a:lnTo>
                    <a:pt x="6350" y="870254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hangingPunct="0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14" name="Freeform 3"/>
            <p:cNvSpPr/>
            <p:nvPr/>
          </p:nvSpPr>
          <p:spPr>
            <a:xfrm>
              <a:off x="5099122" y="1380010"/>
              <a:ext cx="571055" cy="1976373"/>
            </a:xfrm>
            <a:custGeom>
              <a:avLst/>
              <a:gdLst>
                <a:gd name="connsiteX0" fmla="*/ 564705 w 571055"/>
                <a:gd name="connsiteY0" fmla="*/ 1970023 h 1976373"/>
                <a:gd name="connsiteX1" fmla="*/ 338112 w 571055"/>
                <a:gd name="connsiteY1" fmla="*/ 6350 h 1976373"/>
                <a:gd name="connsiteX2" fmla="*/ 6350 w 571055"/>
                <a:gd name="connsiteY2" fmla="*/ 870254 h 197637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571055" h="1976373">
                  <a:moveTo>
                    <a:pt x="564705" y="1970023"/>
                  </a:moveTo>
                  <a:lnTo>
                    <a:pt x="338112" y="6350"/>
                  </a:lnTo>
                  <a:lnTo>
                    <a:pt x="6350" y="870254"/>
                  </a:ln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hangingPunct="0"/>
              <a:endParaRPr lang="zh-CN" altLang="en-US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257422" y="4718630"/>
            <a:ext cx="1070077" cy="905512"/>
            <a:chOff x="4257422" y="4718630"/>
            <a:chExt cx="1070077" cy="905512"/>
          </a:xfrm>
        </p:grpSpPr>
        <p:sp>
          <p:nvSpPr>
            <p:cNvPr id="12" name="Freeform 3"/>
            <p:cNvSpPr/>
            <p:nvPr/>
          </p:nvSpPr>
          <p:spPr>
            <a:xfrm>
              <a:off x="4257422" y="4718646"/>
              <a:ext cx="1067714" cy="905496"/>
            </a:xfrm>
            <a:custGeom>
              <a:avLst/>
              <a:gdLst>
                <a:gd name="connsiteX0" fmla="*/ 6350 w 1067714"/>
                <a:gd name="connsiteY0" fmla="*/ 6350 h 905496"/>
                <a:gd name="connsiteX1" fmla="*/ 1061364 w 1067714"/>
                <a:gd name="connsiteY1" fmla="*/ 899146 h 90549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1067714" h="905496">
                  <a:moveTo>
                    <a:pt x="6350" y="6350"/>
                  </a:moveTo>
                  <a:lnTo>
                    <a:pt x="1061364" y="899146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hangingPunct="0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15" name="Freeform 3"/>
            <p:cNvSpPr/>
            <p:nvPr/>
          </p:nvSpPr>
          <p:spPr>
            <a:xfrm>
              <a:off x="4259785" y="4718630"/>
              <a:ext cx="1067714" cy="905496"/>
            </a:xfrm>
            <a:custGeom>
              <a:avLst/>
              <a:gdLst>
                <a:gd name="connsiteX0" fmla="*/ 6350 w 1067714"/>
                <a:gd name="connsiteY0" fmla="*/ 6350 h 905496"/>
                <a:gd name="connsiteX1" fmla="*/ 1061364 w 1067714"/>
                <a:gd name="connsiteY1" fmla="*/ 899146 h 90549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1067714" h="905496">
                  <a:moveTo>
                    <a:pt x="6350" y="6350"/>
                  </a:moveTo>
                  <a:lnTo>
                    <a:pt x="1061364" y="899146"/>
                  </a:ln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hangingPunct="0"/>
              <a:endParaRPr lang="zh-CN" altLang="en-US" b="1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022253" y="1408470"/>
            <a:ext cx="647222" cy="1417304"/>
            <a:chOff x="3022253" y="1408470"/>
            <a:chExt cx="647222" cy="1417304"/>
          </a:xfrm>
        </p:grpSpPr>
        <p:sp>
          <p:nvSpPr>
            <p:cNvPr id="13" name="Freeform 3"/>
            <p:cNvSpPr/>
            <p:nvPr/>
          </p:nvSpPr>
          <p:spPr>
            <a:xfrm>
              <a:off x="3022271" y="1410867"/>
              <a:ext cx="647204" cy="1414907"/>
            </a:xfrm>
            <a:custGeom>
              <a:avLst/>
              <a:gdLst>
                <a:gd name="connsiteX0" fmla="*/ 640854 w 647204"/>
                <a:gd name="connsiteY0" fmla="*/ 685253 h 1414907"/>
                <a:gd name="connsiteX1" fmla="*/ 6350 w 647204"/>
                <a:gd name="connsiteY1" fmla="*/ 6350 h 1414907"/>
                <a:gd name="connsiteX2" fmla="*/ 425132 w 647204"/>
                <a:gd name="connsiteY2" fmla="*/ 1408557 h 141490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647204" h="1414907">
                  <a:moveTo>
                    <a:pt x="640854" y="685253"/>
                  </a:moveTo>
                  <a:lnTo>
                    <a:pt x="6350" y="6350"/>
                  </a:lnTo>
                  <a:lnTo>
                    <a:pt x="425132" y="1408557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hangingPunct="0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16" name="Freeform 3"/>
            <p:cNvSpPr/>
            <p:nvPr/>
          </p:nvSpPr>
          <p:spPr>
            <a:xfrm>
              <a:off x="3022253" y="1408470"/>
              <a:ext cx="647204" cy="1414907"/>
            </a:xfrm>
            <a:custGeom>
              <a:avLst/>
              <a:gdLst>
                <a:gd name="connsiteX0" fmla="*/ 640854 w 647204"/>
                <a:gd name="connsiteY0" fmla="*/ 685253 h 1414907"/>
                <a:gd name="connsiteX1" fmla="*/ 6350 w 647204"/>
                <a:gd name="connsiteY1" fmla="*/ 6350 h 1414907"/>
                <a:gd name="connsiteX2" fmla="*/ 425132 w 647204"/>
                <a:gd name="connsiteY2" fmla="*/ 1408557 h 141490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647204" h="1414907">
                  <a:moveTo>
                    <a:pt x="640854" y="685253"/>
                  </a:moveTo>
                  <a:lnTo>
                    <a:pt x="6350" y="6350"/>
                  </a:lnTo>
                  <a:lnTo>
                    <a:pt x="425132" y="1408557"/>
                  </a:ln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hangingPunct="0"/>
              <a:endParaRPr lang="zh-CN" altLang="en-US" b="1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892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592" y="801624"/>
            <a:ext cx="4242816" cy="525475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9.8-2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720173" y="801625"/>
            <a:ext cx="1966885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6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Kinetochores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468304" y="3586101"/>
            <a:ext cx="1931619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6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Kinetochore</a:t>
            </a:r>
          </a:p>
          <a:p>
            <a:pPr eaLnBrk="0" hangingPunct="0">
              <a:lnSpc>
                <a:spcPts val="26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microtubules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5277385" y="5670487"/>
            <a:ext cx="965008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6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0.5 </a:t>
            </a:r>
            <a:r>
              <a:rPr lang="en-US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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441822" y="1102436"/>
            <a:ext cx="425602" cy="2108428"/>
          </a:xfrm>
          <a:custGeom>
            <a:avLst/>
            <a:gdLst>
              <a:gd name="connsiteX0" fmla="*/ 6350 w 425602"/>
              <a:gd name="connsiteY0" fmla="*/ 2102078 h 2108428"/>
              <a:gd name="connsiteX1" fmla="*/ 419252 w 425602"/>
              <a:gd name="connsiteY1" fmla="*/ 6350 h 21084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25602" h="2108428">
                <a:moveTo>
                  <a:pt x="6350" y="2102078"/>
                </a:moveTo>
                <a:lnTo>
                  <a:pt x="419252" y="6350"/>
                </a:ln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1" name="Freeform 3"/>
          <p:cNvSpPr/>
          <p:nvPr/>
        </p:nvSpPr>
        <p:spPr>
          <a:xfrm>
            <a:off x="3836599" y="2963405"/>
            <a:ext cx="1326078" cy="566826"/>
          </a:xfrm>
          <a:custGeom>
            <a:avLst/>
            <a:gdLst>
              <a:gd name="connsiteX0" fmla="*/ 1319728 w 1326078"/>
              <a:gd name="connsiteY0" fmla="*/ 6350 h 566826"/>
              <a:gd name="connsiteX1" fmla="*/ 6350 w 1326078"/>
              <a:gd name="connsiteY1" fmla="*/ 560476 h 5668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26078" h="566826">
                <a:moveTo>
                  <a:pt x="1319728" y="6350"/>
                </a:moveTo>
                <a:lnTo>
                  <a:pt x="6350" y="560476"/>
                </a:ln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441822" y="1102436"/>
            <a:ext cx="425602" cy="2108428"/>
          </a:xfrm>
          <a:custGeom>
            <a:avLst/>
            <a:gdLst>
              <a:gd name="connsiteX0" fmla="*/ 6350 w 425602"/>
              <a:gd name="connsiteY0" fmla="*/ 2102078 h 2108428"/>
              <a:gd name="connsiteX1" fmla="*/ 419252 w 425602"/>
              <a:gd name="connsiteY1" fmla="*/ 6350 h 21084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25602" h="2108428">
                <a:moveTo>
                  <a:pt x="6350" y="2102078"/>
                </a:moveTo>
                <a:lnTo>
                  <a:pt x="419252" y="635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3836599" y="2963405"/>
            <a:ext cx="1326078" cy="566826"/>
          </a:xfrm>
          <a:custGeom>
            <a:avLst/>
            <a:gdLst>
              <a:gd name="connsiteX0" fmla="*/ 1319728 w 1326078"/>
              <a:gd name="connsiteY0" fmla="*/ 6350 h 566826"/>
              <a:gd name="connsiteX1" fmla="*/ 6350 w 1326078"/>
              <a:gd name="connsiteY1" fmla="*/ 560476 h 5668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26078" h="566826">
                <a:moveTo>
                  <a:pt x="1319728" y="6350"/>
                </a:moveTo>
                <a:lnTo>
                  <a:pt x="6350" y="560476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81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anaphase, sister chromatids separate and move along the kinetochore microtubules toward opposite ends of the cell</a:t>
            </a:r>
          </a:p>
          <a:p>
            <a:r>
              <a:rPr lang="en-US" dirty="0" smtClean="0"/>
              <a:t>The microtubules shorten by depolymerizing at their kinetochore ends</a:t>
            </a:r>
          </a:p>
          <a:p>
            <a:r>
              <a:rPr lang="en-US" dirty="0" smtClean="0"/>
              <a:t>Chromosomes are also “</a:t>
            </a:r>
            <a:r>
              <a:rPr lang="en-US" altLang="ja-JP" dirty="0" smtClean="0"/>
              <a:t>reeled in” by motor proteins at spindle poles, and microtubules depolymerize after they pass by the motor proteins</a:t>
            </a:r>
            <a:endParaRPr lang="en-US" dirty="0" smtClean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81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716024"/>
            <a:ext cx="8546592" cy="342595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9.9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172" y="1710925"/>
            <a:ext cx="1290418" cy="2693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25" b="1" dirty="0">
                <a:solidFill>
                  <a:srgbClr val="C00000"/>
                </a:solidFill>
                <a:latin typeface="Arial"/>
                <a:ea typeface="ＭＳ Ｐゴシック" charset="0"/>
              </a:rPr>
              <a:t>Experiment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178290" y="2028426"/>
            <a:ext cx="1043555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Kinetochore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67872" y="2475307"/>
            <a:ext cx="646011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hangingPunct="0">
              <a:lnSpc>
                <a:spcPts val="1550"/>
              </a:lnSpc>
            </a:pPr>
            <a:r>
              <a:rPr lang="en-US" sz="1400" b="1" dirty="0" smtClean="0">
                <a:solidFill>
                  <a:srgbClr val="FFFFFF"/>
                </a:solidFill>
                <a:latin typeface="Arial"/>
                <a:ea typeface="ＭＳ Ｐゴシック" charset="0"/>
              </a:rPr>
              <a:t>Spindle</a:t>
            </a:r>
          </a:p>
          <a:p>
            <a:pPr algn="r" eaLnBrk="0" hangingPunct="0">
              <a:lnSpc>
                <a:spcPts val="1550"/>
              </a:lnSpc>
            </a:pPr>
            <a:r>
              <a:rPr lang="en-US" sz="1400" b="1" dirty="0" smtClean="0">
                <a:solidFill>
                  <a:srgbClr val="FFFFFF"/>
                </a:solidFill>
                <a:latin typeface="Arial"/>
                <a:ea typeface="ＭＳ Ｐゴシック" charset="0"/>
              </a:rPr>
              <a:t>pole</a:t>
            </a:r>
            <a:endParaRPr lang="en-US" sz="1400" b="1" dirty="0">
              <a:solidFill>
                <a:srgbClr val="FFFFFF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8722" y="1710925"/>
            <a:ext cx="854401" cy="2693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25" b="1" dirty="0">
                <a:solidFill>
                  <a:srgbClr val="C00000"/>
                </a:solidFill>
                <a:latin typeface="Arial"/>
                <a:ea typeface="ＭＳ Ｐゴシック" charset="0"/>
              </a:rPr>
              <a:t>Results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26341" y="3311126"/>
            <a:ext cx="1287212" cy="2693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C00000"/>
                </a:solidFill>
                <a:latin typeface="Arial"/>
                <a:ea typeface="ＭＳ Ｐゴシック" charset="0"/>
              </a:rPr>
              <a:t>Conclusion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847297" y="3650057"/>
            <a:ext cx="418384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Mark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5528040" y="3649263"/>
            <a:ext cx="1155766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Chromosome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movement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5859828" y="4393801"/>
            <a:ext cx="605935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Motor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protein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4648565" y="4587476"/>
            <a:ext cx="1013098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Microtubule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5689965" y="4847826"/>
            <a:ext cx="115576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Chromosome</a:t>
            </a: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7739428" y="3979463"/>
            <a:ext cx="1043555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Kinetochore</a:t>
            </a:r>
          </a:p>
        </p:txBody>
      </p:sp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7882668" y="4425551"/>
            <a:ext cx="743794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Tubulin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subunits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7169395" y="4104531"/>
            <a:ext cx="550240" cy="171627"/>
          </a:xfrm>
          <a:custGeom>
            <a:avLst/>
            <a:gdLst>
              <a:gd name="connsiteX0" fmla="*/ 6350 w 550240"/>
              <a:gd name="connsiteY0" fmla="*/ 165277 h 171627"/>
              <a:gd name="connsiteX1" fmla="*/ 543890 w 550240"/>
              <a:gd name="connsiteY1" fmla="*/ 6350 h 1716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50240" h="171627">
                <a:moveTo>
                  <a:pt x="6350" y="165277"/>
                </a:moveTo>
                <a:lnTo>
                  <a:pt x="543890" y="635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6394441" y="4427835"/>
            <a:ext cx="414858" cy="141859"/>
          </a:xfrm>
          <a:custGeom>
            <a:avLst/>
            <a:gdLst>
              <a:gd name="connsiteX0" fmla="*/ 6350 w 414858"/>
              <a:gd name="connsiteY0" fmla="*/ 135508 h 141859"/>
              <a:gd name="connsiteX1" fmla="*/ 408508 w 414858"/>
              <a:gd name="connsiteY1" fmla="*/ 6350 h 1418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14858" h="141859">
                <a:moveTo>
                  <a:pt x="6350" y="135508"/>
                </a:moveTo>
                <a:lnTo>
                  <a:pt x="408508" y="635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5160967" y="4341399"/>
            <a:ext cx="25400" cy="254685"/>
          </a:xfrm>
          <a:custGeom>
            <a:avLst/>
            <a:gdLst>
              <a:gd name="connsiteX0" fmla="*/ 6350 w 25400"/>
              <a:gd name="connsiteY0" fmla="*/ 248335 h 254685"/>
              <a:gd name="connsiteX1" fmla="*/ 6350 w 25400"/>
              <a:gd name="connsiteY1" fmla="*/ 6350 h 2546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254685">
                <a:moveTo>
                  <a:pt x="6350" y="248335"/>
                </a:moveTo>
                <a:lnTo>
                  <a:pt x="6350" y="635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6878007" y="4975675"/>
            <a:ext cx="359854" cy="25400"/>
          </a:xfrm>
          <a:custGeom>
            <a:avLst/>
            <a:gdLst>
              <a:gd name="connsiteX0" fmla="*/ 6350 w 359854"/>
              <a:gd name="connsiteY0" fmla="*/ 6350 h 25400"/>
              <a:gd name="connsiteX1" fmla="*/ 353504 w 359854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9854" h="25400">
                <a:moveTo>
                  <a:pt x="6350" y="6350"/>
                </a:moveTo>
                <a:lnTo>
                  <a:pt x="353504" y="635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2256591" y="2144465"/>
            <a:ext cx="176161" cy="127698"/>
          </a:xfrm>
          <a:custGeom>
            <a:avLst/>
            <a:gdLst>
              <a:gd name="connsiteX0" fmla="*/ 6350 w 176161"/>
              <a:gd name="connsiteY0" fmla="*/ 6350 h 127698"/>
              <a:gd name="connsiteX1" fmla="*/ 169811 w 176161"/>
              <a:gd name="connsiteY1" fmla="*/ 121348 h 1276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6161" h="127698">
                <a:moveTo>
                  <a:pt x="6350" y="6350"/>
                </a:moveTo>
                <a:lnTo>
                  <a:pt x="169811" y="121348"/>
                </a:lnTo>
              </a:path>
            </a:pathLst>
          </a:cu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1044186" y="2512713"/>
            <a:ext cx="102853" cy="320306"/>
          </a:xfrm>
          <a:custGeom>
            <a:avLst/>
            <a:gdLst>
              <a:gd name="connsiteX0" fmla="*/ 96503 w 102853"/>
              <a:gd name="connsiteY0" fmla="*/ 6350 h 320306"/>
              <a:gd name="connsiteX1" fmla="*/ 6350 w 102853"/>
              <a:gd name="connsiteY1" fmla="*/ 6350 h 320306"/>
              <a:gd name="connsiteX2" fmla="*/ 6350 w 102853"/>
              <a:gd name="connsiteY2" fmla="*/ 313956 h 320306"/>
              <a:gd name="connsiteX3" fmla="*/ 96503 w 102853"/>
              <a:gd name="connsiteY3" fmla="*/ 313956 h 3203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02853" h="320306">
                <a:moveTo>
                  <a:pt x="96503" y="6350"/>
                </a:moveTo>
                <a:lnTo>
                  <a:pt x="6350" y="6350"/>
                </a:lnTo>
                <a:lnTo>
                  <a:pt x="6350" y="313956"/>
                </a:lnTo>
                <a:lnTo>
                  <a:pt x="96503" y="313956"/>
                </a:lnTo>
              </a:path>
            </a:pathLst>
          </a:cu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304675" y="3762774"/>
            <a:ext cx="524332" cy="101993"/>
            <a:chOff x="260489" y="1617154"/>
            <a:chExt cx="524332" cy="101993"/>
          </a:xfrm>
        </p:grpSpPr>
        <p:sp>
          <p:nvSpPr>
            <p:cNvPr id="26" name="Freeform 3"/>
            <p:cNvSpPr/>
            <p:nvPr/>
          </p:nvSpPr>
          <p:spPr>
            <a:xfrm>
              <a:off x="543661" y="1624914"/>
              <a:ext cx="241160" cy="94233"/>
            </a:xfrm>
            <a:custGeom>
              <a:avLst/>
              <a:gdLst>
                <a:gd name="connsiteX0" fmla="*/ 234810 w 241160"/>
                <a:gd name="connsiteY0" fmla="*/ 87883 h 94233"/>
                <a:gd name="connsiteX1" fmla="*/ 202196 w 241160"/>
                <a:gd name="connsiteY1" fmla="*/ 38976 h 94233"/>
                <a:gd name="connsiteX2" fmla="*/ 159334 w 241160"/>
                <a:gd name="connsiteY2" fmla="*/ 38976 h 94233"/>
                <a:gd name="connsiteX3" fmla="*/ 120586 w 241160"/>
                <a:gd name="connsiteY3" fmla="*/ 6350 h 94233"/>
                <a:gd name="connsiteX4" fmla="*/ 81851 w 241160"/>
                <a:gd name="connsiteY4" fmla="*/ 38976 h 94233"/>
                <a:gd name="connsiteX5" fmla="*/ 38950 w 241160"/>
                <a:gd name="connsiteY5" fmla="*/ 38976 h 94233"/>
                <a:gd name="connsiteX6" fmla="*/ 6350 w 241160"/>
                <a:gd name="connsiteY6" fmla="*/ 87883 h 9423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</a:cxnLst>
              <a:rect l="l" t="t" r="r" b="b"/>
              <a:pathLst>
                <a:path w="241160" h="94233">
                  <a:moveTo>
                    <a:pt x="234810" y="87883"/>
                  </a:moveTo>
                  <a:cubicBezTo>
                    <a:pt x="234810" y="87883"/>
                    <a:pt x="230860" y="38976"/>
                    <a:pt x="202196" y="38976"/>
                  </a:cubicBezTo>
                  <a:cubicBezTo>
                    <a:pt x="173659" y="38976"/>
                    <a:pt x="181749" y="38976"/>
                    <a:pt x="159334" y="38976"/>
                  </a:cubicBezTo>
                  <a:cubicBezTo>
                    <a:pt x="136893" y="38976"/>
                    <a:pt x="120586" y="6350"/>
                    <a:pt x="120586" y="6350"/>
                  </a:cubicBezTo>
                  <a:cubicBezTo>
                    <a:pt x="120586" y="6350"/>
                    <a:pt x="104292" y="38976"/>
                    <a:pt x="81851" y="38976"/>
                  </a:cubicBezTo>
                  <a:cubicBezTo>
                    <a:pt x="59423" y="38976"/>
                    <a:pt x="67500" y="38976"/>
                    <a:pt x="38950" y="38976"/>
                  </a:cubicBezTo>
                  <a:cubicBezTo>
                    <a:pt x="10439" y="38976"/>
                    <a:pt x="6350" y="87883"/>
                    <a:pt x="6350" y="87883"/>
                  </a:cubicBezTo>
                </a:path>
              </a:pathLst>
            </a:custGeom>
            <a:ln w="127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hangingPunct="0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27" name="Freeform 3"/>
            <p:cNvSpPr/>
            <p:nvPr/>
          </p:nvSpPr>
          <p:spPr>
            <a:xfrm>
              <a:off x="260489" y="1617154"/>
              <a:ext cx="413384" cy="25400"/>
            </a:xfrm>
            <a:custGeom>
              <a:avLst/>
              <a:gdLst>
                <a:gd name="connsiteX0" fmla="*/ 407035 w 413384"/>
                <a:gd name="connsiteY0" fmla="*/ 6350 h 25400"/>
                <a:gd name="connsiteX1" fmla="*/ 6350 w 413384"/>
                <a:gd name="connsiteY1" fmla="*/ 6350 h 25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413384" h="25400">
                  <a:moveTo>
                    <a:pt x="407035" y="6350"/>
                  </a:moveTo>
                  <a:lnTo>
                    <a:pt x="6350" y="6350"/>
                  </a:lnTo>
                </a:path>
              </a:pathLst>
            </a:custGeom>
            <a:ln w="127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hangingPunct="0"/>
              <a:endParaRPr lang="zh-CN" altLang="en-US" b="1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122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88" y="960120"/>
            <a:ext cx="6669024" cy="493776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9.9-1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9394" y="950596"/>
            <a:ext cx="1710405" cy="34624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50" b="1" dirty="0">
                <a:solidFill>
                  <a:srgbClr val="C00000"/>
                </a:solidFill>
                <a:latin typeface="Arial"/>
                <a:ea typeface="ＭＳ Ｐゴシック" charset="0"/>
              </a:rPr>
              <a:t>Experiment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651944" y="1423672"/>
            <a:ext cx="16494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400"/>
              </a:lnSpc>
            </a:pPr>
            <a:r>
              <a:rPr lang="en-US" sz="2200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Kinetochore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324732" y="2144397"/>
            <a:ext cx="10211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hangingPunct="0">
              <a:lnSpc>
                <a:spcPts val="2400"/>
              </a:lnSpc>
            </a:pPr>
            <a:r>
              <a:rPr lang="en-US" sz="2200" b="1" smtClean="0">
                <a:solidFill>
                  <a:srgbClr val="FFFFFF"/>
                </a:solidFill>
                <a:latin typeface="Arial"/>
                <a:ea typeface="ＭＳ Ｐゴシック" charset="0"/>
              </a:rPr>
              <a:t>Spindle</a:t>
            </a:r>
          </a:p>
          <a:p>
            <a:pPr algn="r" eaLnBrk="0" hangingPunct="0">
              <a:lnSpc>
                <a:spcPts val="2400"/>
              </a:lnSpc>
            </a:pPr>
            <a:r>
              <a:rPr lang="en-US" sz="2200" b="1" smtClean="0">
                <a:solidFill>
                  <a:srgbClr val="FFFFFF"/>
                </a:solidFill>
                <a:latin typeface="Arial"/>
                <a:ea typeface="ＭＳ Ｐゴシック" charset="0"/>
              </a:rPr>
              <a:t>pole</a:t>
            </a:r>
            <a:endParaRPr lang="en-US" sz="2200" b="1">
              <a:solidFill>
                <a:srgbClr val="FFFFFF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099494" y="3888266"/>
            <a:ext cx="6588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400"/>
              </a:lnSpc>
            </a:pPr>
            <a:r>
              <a:rPr lang="en-US" sz="2200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Mark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825781" y="4054517"/>
            <a:ext cx="832688" cy="155815"/>
            <a:chOff x="423938" y="2459202"/>
            <a:chExt cx="832688" cy="155815"/>
          </a:xfrm>
        </p:grpSpPr>
        <p:sp>
          <p:nvSpPr>
            <p:cNvPr id="12" name="Freeform 11"/>
            <p:cNvSpPr/>
            <p:nvPr/>
          </p:nvSpPr>
          <p:spPr>
            <a:xfrm>
              <a:off x="877760" y="2471635"/>
              <a:ext cx="378866" cy="143382"/>
            </a:xfrm>
            <a:custGeom>
              <a:avLst/>
              <a:gdLst>
                <a:gd name="connsiteX0" fmla="*/ 372516 w 378866"/>
                <a:gd name="connsiteY0" fmla="*/ 137032 h 143382"/>
                <a:gd name="connsiteX1" fmla="*/ 320255 w 378866"/>
                <a:gd name="connsiteY1" fmla="*/ 58623 h 143382"/>
                <a:gd name="connsiteX2" fmla="*/ 251536 w 378866"/>
                <a:gd name="connsiteY2" fmla="*/ 58623 h 143382"/>
                <a:gd name="connsiteX3" fmla="*/ 189445 w 378866"/>
                <a:gd name="connsiteY3" fmla="*/ 6350 h 143382"/>
                <a:gd name="connsiteX4" fmla="*/ 127380 w 378866"/>
                <a:gd name="connsiteY4" fmla="*/ 58623 h 143382"/>
                <a:gd name="connsiteX5" fmla="*/ 58623 w 378866"/>
                <a:gd name="connsiteY5" fmla="*/ 58623 h 143382"/>
                <a:gd name="connsiteX6" fmla="*/ 6350 w 378866"/>
                <a:gd name="connsiteY6" fmla="*/ 137032 h 14338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</a:cxnLst>
              <a:rect l="l" t="t" r="r" b="b"/>
              <a:pathLst>
                <a:path w="378866" h="143382">
                  <a:moveTo>
                    <a:pt x="372516" y="137032"/>
                  </a:moveTo>
                  <a:cubicBezTo>
                    <a:pt x="372516" y="137032"/>
                    <a:pt x="366191" y="58623"/>
                    <a:pt x="320255" y="58623"/>
                  </a:cubicBezTo>
                  <a:cubicBezTo>
                    <a:pt x="274510" y="58623"/>
                    <a:pt x="287464" y="58623"/>
                    <a:pt x="251536" y="58623"/>
                  </a:cubicBezTo>
                  <a:cubicBezTo>
                    <a:pt x="215582" y="58623"/>
                    <a:pt x="189445" y="6350"/>
                    <a:pt x="189445" y="6350"/>
                  </a:cubicBezTo>
                  <a:cubicBezTo>
                    <a:pt x="189445" y="6350"/>
                    <a:pt x="163322" y="58623"/>
                    <a:pt x="127380" y="58623"/>
                  </a:cubicBezTo>
                  <a:cubicBezTo>
                    <a:pt x="91427" y="58623"/>
                    <a:pt x="104381" y="58623"/>
                    <a:pt x="58623" y="58623"/>
                  </a:cubicBezTo>
                  <a:cubicBezTo>
                    <a:pt x="12928" y="58623"/>
                    <a:pt x="6350" y="137032"/>
                    <a:pt x="6350" y="137032"/>
                  </a:cubicBezTo>
                </a:path>
              </a:pathLst>
            </a:custGeom>
            <a:ln w="127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hangingPunct="0"/>
              <a:endParaRPr lang="zh-CN" altLang="en-US" b="1">
                <a:solidFill>
                  <a:srgbClr val="FFFFFF"/>
                </a:solidFill>
              </a:endParaRPr>
            </a:p>
          </p:txBody>
        </p:sp>
        <p:sp>
          <p:nvSpPr>
            <p:cNvPr id="13" name="Freeform 3"/>
            <p:cNvSpPr/>
            <p:nvPr/>
          </p:nvSpPr>
          <p:spPr>
            <a:xfrm>
              <a:off x="423938" y="2459202"/>
              <a:ext cx="654862" cy="25400"/>
            </a:xfrm>
            <a:custGeom>
              <a:avLst/>
              <a:gdLst>
                <a:gd name="connsiteX0" fmla="*/ 648512 w 654862"/>
                <a:gd name="connsiteY0" fmla="*/ 6350 h 25400"/>
                <a:gd name="connsiteX1" fmla="*/ 6350 w 654862"/>
                <a:gd name="connsiteY1" fmla="*/ 6350 h 25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654862" h="25400">
                  <a:moveTo>
                    <a:pt x="648512" y="6350"/>
                  </a:moveTo>
                  <a:lnTo>
                    <a:pt x="6350" y="6350"/>
                  </a:lnTo>
                </a:path>
              </a:pathLst>
            </a:custGeom>
            <a:ln w="127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hangingPunct="0"/>
              <a:endParaRPr lang="zh-CN" altLang="en-US" b="1">
                <a:solidFill>
                  <a:srgbClr val="FFFFFF"/>
                </a:solidFill>
              </a:endParaRPr>
            </a:p>
          </p:txBody>
        </p:sp>
      </p:grpSp>
      <p:sp>
        <p:nvSpPr>
          <p:cNvPr id="14" name="Freeform 3"/>
          <p:cNvSpPr/>
          <p:nvPr/>
        </p:nvSpPr>
        <p:spPr>
          <a:xfrm>
            <a:off x="2401843" y="2184366"/>
            <a:ext cx="157175" cy="505675"/>
          </a:xfrm>
          <a:custGeom>
            <a:avLst/>
            <a:gdLst>
              <a:gd name="connsiteX0" fmla="*/ 150825 w 157175"/>
              <a:gd name="connsiteY0" fmla="*/ 6350 h 505675"/>
              <a:gd name="connsiteX1" fmla="*/ 6350 w 157175"/>
              <a:gd name="connsiteY1" fmla="*/ 6350 h 505675"/>
              <a:gd name="connsiteX2" fmla="*/ 6350 w 157175"/>
              <a:gd name="connsiteY2" fmla="*/ 499325 h 505675"/>
              <a:gd name="connsiteX3" fmla="*/ 150825 w 157175"/>
              <a:gd name="connsiteY3" fmla="*/ 499325 h 5056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57175" h="505675">
                <a:moveTo>
                  <a:pt x="150825" y="6350"/>
                </a:moveTo>
                <a:lnTo>
                  <a:pt x="6350" y="6350"/>
                </a:lnTo>
                <a:lnTo>
                  <a:pt x="6350" y="499325"/>
                </a:lnTo>
                <a:lnTo>
                  <a:pt x="150825" y="499325"/>
                </a:lnTo>
              </a:path>
            </a:pathLst>
          </a:cu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4344930" y="1594160"/>
            <a:ext cx="274700" cy="197002"/>
          </a:xfrm>
          <a:custGeom>
            <a:avLst/>
            <a:gdLst>
              <a:gd name="connsiteX0" fmla="*/ 6350 w 274700"/>
              <a:gd name="connsiteY0" fmla="*/ 6350 h 197002"/>
              <a:gd name="connsiteX1" fmla="*/ 268351 w 274700"/>
              <a:gd name="connsiteY1" fmla="*/ 190652 h 1970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74700" h="197002">
                <a:moveTo>
                  <a:pt x="6350" y="6350"/>
                </a:moveTo>
                <a:lnTo>
                  <a:pt x="268351" y="190652"/>
                </a:lnTo>
              </a:path>
            </a:pathLst>
          </a:cu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5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unicellular organisms, division of one cell reproduces the entire organism</a:t>
            </a:r>
          </a:p>
          <a:p>
            <a:r>
              <a:rPr lang="en-US" dirty="0" smtClean="0"/>
              <a:t>Cell division enables multicellular eukaryotes to develop from a single cell and, once fully grown, to renew, repair, or replace cells as needed</a:t>
            </a:r>
          </a:p>
          <a:p>
            <a:r>
              <a:rPr lang="en-US" dirty="0" smtClean="0"/>
              <a:t>Cell division is an integral part of the </a:t>
            </a:r>
            <a:r>
              <a:rPr lang="en-US" b="1" dirty="0" smtClean="0"/>
              <a:t>cell cycle</a:t>
            </a:r>
            <a:r>
              <a:rPr lang="en-US" dirty="0" smtClean="0"/>
              <a:t>, the life of a cell from its formation to its own division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32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28" y="734568"/>
            <a:ext cx="6790944" cy="538886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9.9-2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7396" y="748415"/>
            <a:ext cx="1112484" cy="32060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latin typeface="Arial"/>
                <a:ea typeface="ＭＳ Ｐゴシック" charset="0"/>
              </a:rPr>
              <a:t>Results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7872" y="3322547"/>
            <a:ext cx="1697581" cy="32060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20" b="1" dirty="0">
                <a:solidFill>
                  <a:srgbClr val="C00000"/>
                </a:solidFill>
                <a:latin typeface="Arial"/>
                <a:ea typeface="ＭＳ Ｐゴシック" charset="0"/>
              </a:rPr>
              <a:t>Conclusion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672021" y="3782925"/>
            <a:ext cx="181940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400"/>
              </a:lnSpc>
            </a:pPr>
            <a:r>
              <a:rPr lang="en-US" sz="22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Chromosome</a:t>
            </a:r>
          </a:p>
          <a:p>
            <a:pPr eaLnBrk="0" hangingPunct="0">
              <a:lnSpc>
                <a:spcPts val="2400"/>
              </a:lnSpc>
            </a:pPr>
            <a:r>
              <a:rPr lang="en-US" sz="22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movement</a:t>
            </a:r>
            <a:endParaRPr lang="en-US" sz="22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202246" y="4977514"/>
            <a:ext cx="95859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400"/>
              </a:lnSpc>
            </a:pPr>
            <a:r>
              <a:rPr lang="en-US" sz="22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Motor</a:t>
            </a:r>
          </a:p>
          <a:p>
            <a:pPr eaLnBrk="0" hangingPunct="0">
              <a:lnSpc>
                <a:spcPts val="2400"/>
              </a:lnSpc>
            </a:pPr>
            <a:r>
              <a:rPr lang="en-US" sz="22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protein</a:t>
            </a:r>
            <a:endParaRPr lang="en-US" sz="22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932371" y="5712527"/>
            <a:ext cx="18194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400"/>
              </a:lnSpc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Chromosome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215321" y="4310759"/>
            <a:ext cx="16494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400"/>
              </a:lnSpc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Kinetochore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442334" y="5029897"/>
            <a:ext cx="117981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400"/>
              </a:lnSpc>
            </a:pPr>
            <a:r>
              <a:rPr lang="en-US" sz="22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Tubulin</a:t>
            </a:r>
          </a:p>
          <a:p>
            <a:pPr eaLnBrk="0" hangingPunct="0">
              <a:lnSpc>
                <a:spcPts val="2400"/>
              </a:lnSpc>
            </a:pPr>
            <a:r>
              <a:rPr lang="en-US" sz="22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subunits</a:t>
            </a:r>
            <a:endParaRPr lang="en-US" sz="2200" b="1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1278196" y="5288664"/>
            <a:ext cx="16030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400"/>
              </a:lnSpc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Microtubule</a:t>
            </a:r>
          </a:p>
        </p:txBody>
      </p:sp>
      <p:sp>
        <p:nvSpPr>
          <p:cNvPr id="15" name="Freeform 14"/>
          <p:cNvSpPr/>
          <p:nvPr/>
        </p:nvSpPr>
        <p:spPr>
          <a:xfrm>
            <a:off x="5303004" y="4495817"/>
            <a:ext cx="874217" cy="267411"/>
          </a:xfrm>
          <a:custGeom>
            <a:avLst/>
            <a:gdLst>
              <a:gd name="connsiteX0" fmla="*/ 6350 w 874217"/>
              <a:gd name="connsiteY0" fmla="*/ 261061 h 267411"/>
              <a:gd name="connsiteX1" fmla="*/ 867866 w 874217"/>
              <a:gd name="connsiteY1" fmla="*/ 6350 h 2674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74217" h="267411">
                <a:moveTo>
                  <a:pt x="6350" y="261061"/>
                </a:moveTo>
                <a:lnTo>
                  <a:pt x="867866" y="635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4061008" y="5013976"/>
            <a:ext cx="657250" cy="219722"/>
          </a:xfrm>
          <a:custGeom>
            <a:avLst/>
            <a:gdLst>
              <a:gd name="connsiteX0" fmla="*/ 6350 w 657250"/>
              <a:gd name="connsiteY0" fmla="*/ 213372 h 219722"/>
              <a:gd name="connsiteX1" fmla="*/ 650900 w 657250"/>
              <a:gd name="connsiteY1" fmla="*/ 6350 h 2197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57250" h="219722">
                <a:moveTo>
                  <a:pt x="6350" y="213372"/>
                </a:moveTo>
                <a:lnTo>
                  <a:pt x="650900" y="635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2084126" y="4875457"/>
            <a:ext cx="25400" cy="400507"/>
          </a:xfrm>
          <a:custGeom>
            <a:avLst/>
            <a:gdLst>
              <a:gd name="connsiteX0" fmla="*/ 6350 w 25400"/>
              <a:gd name="connsiteY0" fmla="*/ 394157 h 400507"/>
              <a:gd name="connsiteX1" fmla="*/ 6350 w 25400"/>
              <a:gd name="connsiteY1" fmla="*/ 6350 h 4005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400507">
                <a:moveTo>
                  <a:pt x="6350" y="394157"/>
                </a:moveTo>
                <a:lnTo>
                  <a:pt x="6350" y="635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4836012" y="5892003"/>
            <a:ext cx="569087" cy="25400"/>
          </a:xfrm>
          <a:custGeom>
            <a:avLst/>
            <a:gdLst>
              <a:gd name="connsiteX0" fmla="*/ 6350 w 569087"/>
              <a:gd name="connsiteY0" fmla="*/ 6350 h 25400"/>
              <a:gd name="connsiteX1" fmla="*/ 562736 w 569087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69087" h="25400">
                <a:moveTo>
                  <a:pt x="6350" y="6350"/>
                </a:moveTo>
                <a:lnTo>
                  <a:pt x="562736" y="635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3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Nonkinetochore</a:t>
            </a:r>
            <a:r>
              <a:rPr lang="en-US" dirty="0" smtClean="0"/>
              <a:t> microtubules from opposite poles overlap and push against each other, elongating </a:t>
            </a:r>
            <a:br>
              <a:rPr lang="en-US" dirty="0" smtClean="0"/>
            </a:br>
            <a:r>
              <a:rPr lang="en-US" dirty="0" smtClean="0"/>
              <a:t>the cell</a:t>
            </a:r>
          </a:p>
          <a:p>
            <a:r>
              <a:rPr lang="en-US" dirty="0" smtClean="0"/>
              <a:t>At the end of anaphase, duplicate groups of chromosomes have arrived at opposite ends of the elongated parent cell</a:t>
            </a:r>
          </a:p>
          <a:p>
            <a:r>
              <a:rPr lang="en-US" dirty="0" smtClean="0"/>
              <a:t>Cytokinesis begins during anaphase or </a:t>
            </a:r>
            <a:r>
              <a:rPr lang="en-US" dirty="0" err="1" smtClean="0"/>
              <a:t>telophase</a:t>
            </a:r>
            <a:r>
              <a:rPr lang="en-US" dirty="0" smtClean="0"/>
              <a:t>, and the spindle eventually disassembles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82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Binary Fission in Bacteria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Prokaryotes (bacteria and </a:t>
            </a:r>
            <a:r>
              <a:rPr lang="en-US" dirty="0" err="1" smtClean="0"/>
              <a:t>archaea</a:t>
            </a:r>
            <a:r>
              <a:rPr lang="en-US" dirty="0" smtClean="0"/>
              <a:t>) reproduce by a type of cell division called </a:t>
            </a:r>
            <a:r>
              <a:rPr lang="en-US" b="1" dirty="0" smtClean="0"/>
              <a:t>binary fission</a:t>
            </a:r>
          </a:p>
          <a:p>
            <a:r>
              <a:rPr lang="en-US" dirty="0" smtClean="0"/>
              <a:t>In </a:t>
            </a:r>
            <a:r>
              <a:rPr lang="en-US" i="1" dirty="0" smtClean="0"/>
              <a:t>E. coli</a:t>
            </a:r>
            <a:r>
              <a:rPr lang="en-US" dirty="0" smtClean="0"/>
              <a:t>, the single chromosome replicates, beginning at the </a:t>
            </a:r>
            <a:r>
              <a:rPr lang="en-US" b="1" dirty="0" smtClean="0"/>
              <a:t>origin of replication</a:t>
            </a:r>
          </a:p>
          <a:p>
            <a:r>
              <a:rPr lang="en-US" dirty="0" smtClean="0"/>
              <a:t>The two daughter chromosomes actively move apart while the cell elongates</a:t>
            </a:r>
          </a:p>
          <a:p>
            <a:r>
              <a:rPr lang="en-US" dirty="0" smtClean="0"/>
              <a:t>The plasma membrane pinches inward, dividing the cell into two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83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04" y="283464"/>
            <a:ext cx="6412992" cy="629107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9.12-s4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836903" y="313628"/>
            <a:ext cx="1166986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Origin of</a:t>
            </a:r>
          </a:p>
          <a:p>
            <a:pPr eaLnBrk="0" hangingPunct="0">
              <a:lnSpc>
                <a:spcPts val="20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replication</a:t>
            </a:r>
            <a:endParaRPr lang="en-US" sz="17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747739" y="1297863"/>
            <a:ext cx="1989327" cy="4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9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Chromosome</a:t>
            </a:r>
          </a:p>
          <a:p>
            <a:pPr eaLnBrk="0" hangingPunct="0">
              <a:lnSpc>
                <a:spcPts val="19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replication begins.</a:t>
            </a:r>
            <a:endParaRPr lang="en-US" sz="17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675100" y="1115301"/>
            <a:ext cx="1128514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E. coli </a:t>
            </a:r>
            <a:r>
              <a:rPr lang="en-US" sz="17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cell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239330" y="1510590"/>
            <a:ext cx="1239635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Two copies</a:t>
            </a:r>
          </a:p>
          <a:p>
            <a:pPr eaLnBrk="0" hangingPunct="0">
              <a:lnSpc>
                <a:spcPts val="2000"/>
              </a:lnSpc>
            </a:pPr>
            <a:r>
              <a:rPr lang="en-US" sz="175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of origin</a:t>
            </a:r>
            <a:endParaRPr lang="en-US" sz="1750" b="1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6479300" y="313611"/>
            <a:ext cx="923330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Cell wall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6628525" y="675563"/>
            <a:ext cx="1166986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Plasma</a:t>
            </a:r>
          </a:p>
          <a:p>
            <a:pPr eaLnBrk="0" hangingPunct="0">
              <a:lnSpc>
                <a:spcPts val="20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membrane</a:t>
            </a:r>
            <a:endParaRPr lang="en-US" sz="17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297531" y="1304215"/>
            <a:ext cx="1449115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Bacterial</a:t>
            </a:r>
          </a:p>
          <a:p>
            <a:pPr eaLnBrk="0" hangingPunct="0">
              <a:lnSpc>
                <a:spcPts val="20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chromosome</a:t>
            </a:r>
            <a:endParaRPr lang="en-US" sz="17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1755676" y="3175882"/>
            <a:ext cx="2390078" cy="73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9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One copy of the origin</a:t>
            </a:r>
          </a:p>
          <a:p>
            <a:pPr eaLnBrk="0" hangingPunct="0">
              <a:lnSpc>
                <a:spcPts val="19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is now at each end of</a:t>
            </a:r>
          </a:p>
          <a:p>
            <a:pPr eaLnBrk="0" hangingPunct="0">
              <a:lnSpc>
                <a:spcPts val="19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the cell.</a:t>
            </a:r>
            <a:endParaRPr lang="en-US" sz="17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4532226" y="3045708"/>
            <a:ext cx="679673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>
                <a:solidFill>
                  <a:srgbClr val="000000"/>
                </a:solidFill>
                <a:latin typeface="Arial"/>
                <a:ea typeface="ＭＳ Ｐゴシック" charset="0"/>
              </a:rPr>
              <a:t>Origin</a:t>
            </a:r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6499938" y="3048089"/>
            <a:ext cx="679673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Origin</a:t>
            </a: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1754882" y="4766558"/>
            <a:ext cx="2189702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9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Replication </a:t>
            </a:r>
            <a:r>
              <a:rPr lang="en-US" sz="17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finishes.</a:t>
            </a:r>
          </a:p>
        </p:txBody>
      </p:sp>
      <p:sp>
        <p:nvSpPr>
          <p:cNvPr id="18" name="TextBox 23"/>
          <p:cNvSpPr txBox="1">
            <a:spLocks noChangeArrowheads="1"/>
          </p:cNvSpPr>
          <p:nvPr/>
        </p:nvSpPr>
        <p:spPr bwMode="auto">
          <a:xfrm>
            <a:off x="1729494" y="6037352"/>
            <a:ext cx="1459695" cy="4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9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Two daughter</a:t>
            </a:r>
          </a:p>
          <a:p>
            <a:pPr eaLnBrk="0" hangingPunct="0">
              <a:lnSpc>
                <a:spcPts val="19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cells result.</a:t>
            </a:r>
            <a:endParaRPr lang="en-US" sz="17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483095" y="826102"/>
            <a:ext cx="125831" cy="25400"/>
          </a:xfrm>
          <a:custGeom>
            <a:avLst/>
            <a:gdLst>
              <a:gd name="connsiteX0" fmla="*/ 6350 w 125831"/>
              <a:gd name="connsiteY0" fmla="*/ 6350 h 25400"/>
              <a:gd name="connsiteX1" fmla="*/ 119481 w 12583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5831" h="25400">
                <a:moveTo>
                  <a:pt x="6350" y="6350"/>
                </a:moveTo>
                <a:lnTo>
                  <a:pt x="119481" y="635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6250592" y="431680"/>
            <a:ext cx="199580" cy="98971"/>
          </a:xfrm>
          <a:custGeom>
            <a:avLst/>
            <a:gdLst>
              <a:gd name="connsiteX0" fmla="*/ 6350 w 199580"/>
              <a:gd name="connsiteY0" fmla="*/ 92621 h 98971"/>
              <a:gd name="connsiteX1" fmla="*/ 193230 w 199580"/>
              <a:gd name="connsiteY1" fmla="*/ 6350 h 989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9580" h="98971">
                <a:moveTo>
                  <a:pt x="6350" y="92621"/>
                </a:moveTo>
                <a:lnTo>
                  <a:pt x="193230" y="635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4832315" y="515357"/>
            <a:ext cx="687631" cy="138798"/>
          </a:xfrm>
          <a:custGeom>
            <a:avLst/>
            <a:gdLst>
              <a:gd name="connsiteX0" fmla="*/ 681281 w 687631"/>
              <a:gd name="connsiteY0" fmla="*/ 132448 h 138798"/>
              <a:gd name="connsiteX1" fmla="*/ 6350 w 687631"/>
              <a:gd name="connsiteY1" fmla="*/ 6350 h 1387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87631" h="138798">
                <a:moveTo>
                  <a:pt x="681281" y="132448"/>
                </a:moveTo>
                <a:lnTo>
                  <a:pt x="6350" y="635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6141244" y="903890"/>
            <a:ext cx="237744" cy="374904"/>
          </a:xfrm>
          <a:custGeom>
            <a:avLst/>
            <a:gdLst>
              <a:gd name="connsiteX0" fmla="*/ 234721 w 241071"/>
              <a:gd name="connsiteY0" fmla="*/ 375005 h 381355"/>
              <a:gd name="connsiteX1" fmla="*/ 6350 w 241071"/>
              <a:gd name="connsiteY1" fmla="*/ 6350 h 3813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1071" h="381355">
                <a:moveTo>
                  <a:pt x="234721" y="375005"/>
                </a:moveTo>
                <a:lnTo>
                  <a:pt x="6350" y="635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5155350" y="1909898"/>
            <a:ext cx="283426" cy="245134"/>
          </a:xfrm>
          <a:custGeom>
            <a:avLst/>
            <a:gdLst>
              <a:gd name="connsiteX0" fmla="*/ 265760 w 304545"/>
              <a:gd name="connsiteY0" fmla="*/ 262255 h 268605"/>
              <a:gd name="connsiteX1" fmla="*/ 6350 w 304545"/>
              <a:gd name="connsiteY1" fmla="*/ 6350 h 268605"/>
              <a:gd name="connsiteX2" fmla="*/ 298195 w 304545"/>
              <a:gd name="connsiteY2" fmla="*/ 152209 h 268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04545" h="268605">
                <a:moveTo>
                  <a:pt x="265760" y="262255"/>
                </a:moveTo>
                <a:lnTo>
                  <a:pt x="6350" y="6350"/>
                </a:lnTo>
                <a:lnTo>
                  <a:pt x="298195" y="152209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051179" y="3295045"/>
            <a:ext cx="316158" cy="160148"/>
          </a:xfrm>
          <a:custGeom>
            <a:avLst/>
            <a:gdLst>
              <a:gd name="connsiteX0" fmla="*/ 319379 w 325729"/>
              <a:gd name="connsiteY0" fmla="*/ 163499 h 169849"/>
              <a:gd name="connsiteX1" fmla="*/ 6350 w 325729"/>
              <a:gd name="connsiteY1" fmla="*/ 6350 h 1698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5729" h="169849">
                <a:moveTo>
                  <a:pt x="319379" y="163499"/>
                </a:moveTo>
                <a:lnTo>
                  <a:pt x="6350" y="635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6454934" y="3292664"/>
            <a:ext cx="249923" cy="212536"/>
          </a:xfrm>
          <a:custGeom>
            <a:avLst/>
            <a:gdLst>
              <a:gd name="connsiteX0" fmla="*/ 6350 w 249923"/>
              <a:gd name="connsiteY0" fmla="*/ 205828 h 212178"/>
              <a:gd name="connsiteX1" fmla="*/ 243573 w 249923"/>
              <a:gd name="connsiteY1" fmla="*/ 6350 h 2121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9923" h="212178">
                <a:moveTo>
                  <a:pt x="6350" y="205828"/>
                </a:moveTo>
                <a:lnTo>
                  <a:pt x="243573" y="635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1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Evolution of Mitosis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Since prokaryotes evolved before eukaryotes, mitosis probably evolved from binary fission</a:t>
            </a:r>
          </a:p>
          <a:p>
            <a:r>
              <a:rPr lang="en-US" smtClean="0"/>
              <a:t>Certain protists (dinoflagellates, diatoms, and some yeasts) exhibit types of cell division that seem intermediate between binary fission and mitosis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6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32" y="268224"/>
            <a:ext cx="5888736" cy="632155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9.13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038982" y="1254637"/>
            <a:ext cx="1436291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Microtubules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846575" y="2577025"/>
            <a:ext cx="1500411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Intact nuclear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envelope</a:t>
            </a:r>
            <a:endParaRPr lang="en-US" sz="1800" b="1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656210" y="3126299"/>
            <a:ext cx="2152833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1950" b="1">
                <a:solidFill>
                  <a:srgbClr val="000000"/>
                </a:solidFill>
                <a:latin typeface="Arial"/>
                <a:ea typeface="ＭＳ Ｐゴシック" charset="0"/>
              </a:rPr>
              <a:t>(a) Dinoflagellates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6020405" y="3976410"/>
            <a:ext cx="1346522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Kinetochore</a:t>
            </a:r>
          </a:p>
          <a:p>
            <a:pPr eaLnBrk="0" hangingPunct="0">
              <a:lnSpc>
                <a:spcPts val="20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microtubule</a:t>
            </a:r>
            <a:endParaRPr lang="en-US" sz="17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6023581" y="5232125"/>
            <a:ext cx="1500411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Intact nuclear</a:t>
            </a:r>
          </a:p>
          <a:p>
            <a:pPr eaLnBrk="0" hangingPunct="0">
              <a:lnSpc>
                <a:spcPts val="20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envelope</a:t>
            </a:r>
            <a:endParaRPr lang="en-US" sz="17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52241" y="6262406"/>
            <a:ext cx="3460884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19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(b) Diatoms and some yeasts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5346036" y="265843"/>
            <a:ext cx="1572546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Chromosomes</a:t>
            </a:r>
            <a:endParaRPr lang="en-US" sz="17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777101" y="2382843"/>
            <a:ext cx="1024420" cy="336194"/>
          </a:xfrm>
          <a:custGeom>
            <a:avLst/>
            <a:gdLst>
              <a:gd name="connsiteX0" fmla="*/ 6350 w 1024420"/>
              <a:gd name="connsiteY0" fmla="*/ 6350 h 336194"/>
              <a:gd name="connsiteX1" fmla="*/ 1018070 w 1024420"/>
              <a:gd name="connsiteY1" fmla="*/ 329844 h 3361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24420" h="336194">
                <a:moveTo>
                  <a:pt x="6350" y="6350"/>
                </a:moveTo>
                <a:lnTo>
                  <a:pt x="1018070" y="329844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5329476" y="1398095"/>
            <a:ext cx="654418" cy="437692"/>
          </a:xfrm>
          <a:custGeom>
            <a:avLst/>
            <a:gdLst>
              <a:gd name="connsiteX0" fmla="*/ 6350 w 654418"/>
              <a:gd name="connsiteY0" fmla="*/ 431342 h 437692"/>
              <a:gd name="connsiteX1" fmla="*/ 648068 w 654418"/>
              <a:gd name="connsiteY1" fmla="*/ 6350 h 437692"/>
              <a:gd name="connsiteX2" fmla="*/ 19050 w 654418"/>
              <a:gd name="connsiteY2" fmla="*/ 304482 h 4376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54418" h="437692">
                <a:moveTo>
                  <a:pt x="6350" y="431342"/>
                </a:moveTo>
                <a:lnTo>
                  <a:pt x="648068" y="6350"/>
                </a:lnTo>
                <a:lnTo>
                  <a:pt x="19050" y="304482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3655219" y="442913"/>
            <a:ext cx="1634094" cy="1100137"/>
          </a:xfrm>
          <a:custGeom>
            <a:avLst/>
            <a:gdLst>
              <a:gd name="connsiteX0" fmla="*/ 919761 w 1678827"/>
              <a:gd name="connsiteY0" fmla="*/ 983183 h 1124851"/>
              <a:gd name="connsiteX1" fmla="*/ 1672477 w 1678827"/>
              <a:gd name="connsiteY1" fmla="*/ 6350 h 1124851"/>
              <a:gd name="connsiteX2" fmla="*/ 6350 w 1678827"/>
              <a:gd name="connsiteY2" fmla="*/ 1118501 h 11248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678827" h="1124851">
                <a:moveTo>
                  <a:pt x="919761" y="983183"/>
                </a:moveTo>
                <a:lnTo>
                  <a:pt x="1672477" y="6350"/>
                </a:lnTo>
                <a:lnTo>
                  <a:pt x="6350" y="1118501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5016312" y="4131470"/>
            <a:ext cx="966006" cy="556986"/>
          </a:xfrm>
          <a:custGeom>
            <a:avLst/>
            <a:gdLst>
              <a:gd name="connsiteX0" fmla="*/ 6350 w 971562"/>
              <a:gd name="connsiteY0" fmla="*/ 569810 h 576160"/>
              <a:gd name="connsiteX1" fmla="*/ 965212 w 971562"/>
              <a:gd name="connsiteY1" fmla="*/ 6350 h 5761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71562" h="576160">
                <a:moveTo>
                  <a:pt x="6350" y="569810"/>
                </a:moveTo>
                <a:lnTo>
                  <a:pt x="965212" y="635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5289312" y="5343365"/>
            <a:ext cx="675720" cy="45719"/>
          </a:xfrm>
          <a:custGeom>
            <a:avLst/>
            <a:gdLst>
              <a:gd name="connsiteX0" fmla="*/ 698309 w 704659"/>
              <a:gd name="connsiteY0" fmla="*/ 6350 h 25400"/>
              <a:gd name="connsiteX1" fmla="*/ 6350 w 704659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04659" h="25400">
                <a:moveTo>
                  <a:pt x="698309" y="6350"/>
                </a:moveTo>
                <a:lnTo>
                  <a:pt x="6350" y="635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1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Concept 9.3: The eukaryotic cell cycle is regulated by a molecular control system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frequency of cell division varies with the type of cell</a:t>
            </a:r>
          </a:p>
          <a:p>
            <a:r>
              <a:rPr lang="en-US" smtClean="0"/>
              <a:t>These differences result from regulation at the molecular level</a:t>
            </a:r>
          </a:p>
          <a:p>
            <a:r>
              <a:rPr lang="en-US" smtClean="0"/>
              <a:t>Cancer cells manage to escape the usual controls on the cell cycle 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47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Evidence for Cytoplasmic Signals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cell cycle is driven by specific signaling molecules present in the cytoplasm</a:t>
            </a:r>
          </a:p>
          <a:p>
            <a:r>
              <a:rPr lang="en-US" dirty="0" smtClean="0"/>
              <a:t>Some evidence for this hypothesis comes from experiments with cultured mammalian cells </a:t>
            </a:r>
          </a:p>
          <a:p>
            <a:r>
              <a:rPr lang="en-US" dirty="0" smtClean="0"/>
              <a:t>Cells at different phases of the cell cycle were fused to form a single cell with two nuclei at different stages </a:t>
            </a:r>
          </a:p>
          <a:p>
            <a:r>
              <a:rPr lang="en-US" dirty="0" smtClean="0"/>
              <a:t>Cytoplasmic signals from one of the cells could cause the nucleus from the second cell to enter the “</a:t>
            </a:r>
            <a:r>
              <a:rPr lang="en-US" altLang="ja-JP" dirty="0" smtClean="0"/>
              <a:t>wrong” stage of the cell cycle</a:t>
            </a:r>
            <a:endParaRPr lang="en-US" dirty="0" smtClean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21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904" y="295656"/>
            <a:ext cx="5346192" cy="62666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9.14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2733883" y="691910"/>
            <a:ext cx="1449115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Experiment 1</a:t>
            </a: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5337383" y="691910"/>
            <a:ext cx="1449115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>
                <a:solidFill>
                  <a:srgbClr val="000000"/>
                </a:solidFill>
                <a:latin typeface="Arial"/>
                <a:ea typeface="ＭＳ Ｐゴシック" charset="0"/>
              </a:rPr>
              <a:t>Experiment 2</a:t>
            </a:r>
          </a:p>
        </p:txBody>
      </p: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2802145" y="4189172"/>
            <a:ext cx="153888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>
                <a:solidFill>
                  <a:srgbClr val="000000"/>
                </a:solidFill>
                <a:latin typeface="Arial"/>
                <a:ea typeface="ＭＳ Ｐゴシック" charset="0"/>
              </a:rPr>
              <a:t>S</a:t>
            </a:r>
          </a:p>
        </p:txBody>
      </p:sp>
      <p:sp>
        <p:nvSpPr>
          <p:cNvPr id="24" name="TextBox 11"/>
          <p:cNvSpPr txBox="1">
            <a:spLocks noChangeArrowheads="1"/>
          </p:cNvSpPr>
          <p:nvPr/>
        </p:nvSpPr>
        <p:spPr bwMode="auto">
          <a:xfrm>
            <a:off x="3913395" y="4189172"/>
            <a:ext cx="153888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>
                <a:solidFill>
                  <a:srgbClr val="000000"/>
                </a:solidFill>
                <a:latin typeface="Arial"/>
                <a:ea typeface="ＭＳ Ｐゴシック" charset="0"/>
              </a:rPr>
              <a:t>S</a:t>
            </a:r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5385008" y="4189172"/>
            <a:ext cx="192360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</a:p>
        </p:txBody>
      </p:sp>
      <p:sp>
        <p:nvSpPr>
          <p:cNvPr id="26" name="TextBox 13"/>
          <p:cNvSpPr txBox="1">
            <a:spLocks noChangeArrowheads="1"/>
          </p:cNvSpPr>
          <p:nvPr/>
        </p:nvSpPr>
        <p:spPr bwMode="auto">
          <a:xfrm>
            <a:off x="6551820" y="4189172"/>
            <a:ext cx="192360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</a:p>
        </p:txBody>
      </p:sp>
      <p:sp>
        <p:nvSpPr>
          <p:cNvPr id="27" name="TextBox 14"/>
          <p:cNvSpPr txBox="1">
            <a:spLocks noChangeArrowheads="1"/>
          </p:cNvSpPr>
          <p:nvPr/>
        </p:nvSpPr>
        <p:spPr bwMode="auto">
          <a:xfrm>
            <a:off x="4957970" y="4595571"/>
            <a:ext cx="1971694" cy="102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7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sz="177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  <a:r>
              <a:rPr lang="en-US" sz="177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77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nucleus began</a:t>
            </a:r>
          </a:p>
          <a:p>
            <a:pPr eaLnBrk="0" hangingPunct="0">
              <a:lnSpc>
                <a:spcPts val="2000"/>
              </a:lnSpc>
            </a:pPr>
            <a:r>
              <a:rPr lang="en-US" sz="177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mitosis without</a:t>
            </a:r>
          </a:p>
          <a:p>
            <a:pPr eaLnBrk="0" hangingPunct="0">
              <a:lnSpc>
                <a:spcPts val="2000"/>
              </a:lnSpc>
            </a:pPr>
            <a:r>
              <a:rPr lang="en-US" sz="177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chromosome</a:t>
            </a:r>
          </a:p>
          <a:p>
            <a:pPr eaLnBrk="0" hangingPunct="0">
              <a:lnSpc>
                <a:spcPts val="2000"/>
              </a:lnSpc>
            </a:pPr>
            <a:r>
              <a:rPr lang="en-US" sz="177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duplication.</a:t>
            </a:r>
            <a:endParaRPr lang="en-US" sz="177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8" name="TextBox 15"/>
          <p:cNvSpPr txBox="1">
            <a:spLocks noChangeArrowheads="1"/>
          </p:cNvSpPr>
          <p:nvPr/>
        </p:nvSpPr>
        <p:spPr bwMode="auto">
          <a:xfrm>
            <a:off x="2310814" y="4597952"/>
            <a:ext cx="1782539" cy="128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7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sz="177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1 </a:t>
            </a:r>
            <a:r>
              <a:rPr lang="en-US" sz="10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2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77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nucleus</a:t>
            </a:r>
          </a:p>
          <a:p>
            <a:pPr eaLnBrk="0" hangingPunct="0">
              <a:lnSpc>
                <a:spcPts val="2000"/>
              </a:lnSpc>
            </a:pPr>
            <a:r>
              <a:rPr lang="en-US" sz="177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immediately</a:t>
            </a:r>
          </a:p>
          <a:p>
            <a:pPr eaLnBrk="0" hangingPunct="0">
              <a:lnSpc>
                <a:spcPts val="2000"/>
              </a:lnSpc>
            </a:pPr>
            <a:r>
              <a:rPr lang="en-US" sz="177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entered S phase</a:t>
            </a:r>
          </a:p>
          <a:p>
            <a:pPr eaLnBrk="0" hangingPunct="0">
              <a:lnSpc>
                <a:spcPts val="2000"/>
              </a:lnSpc>
            </a:pPr>
            <a:r>
              <a:rPr lang="en-US" sz="177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and DNA was</a:t>
            </a:r>
          </a:p>
          <a:p>
            <a:pPr eaLnBrk="0" hangingPunct="0">
              <a:lnSpc>
                <a:spcPts val="2000"/>
              </a:lnSpc>
            </a:pPr>
            <a:r>
              <a:rPr lang="en-US" sz="177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synthesized.</a:t>
            </a:r>
            <a:endParaRPr lang="en-US" sz="177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9" name="TextBox 5"/>
          <p:cNvSpPr txBox="1">
            <a:spLocks noChangeArrowheads="1"/>
          </p:cNvSpPr>
          <p:nvPr/>
        </p:nvSpPr>
        <p:spPr bwMode="auto">
          <a:xfrm>
            <a:off x="2805536" y="2219998"/>
            <a:ext cx="153888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S</a:t>
            </a:r>
          </a:p>
        </p:txBody>
      </p: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3815186" y="2219998"/>
            <a:ext cx="264496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sz="18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</a:p>
        </p:txBody>
      </p:sp>
      <p:sp>
        <p:nvSpPr>
          <p:cNvPr id="31" name="TextBox 7"/>
          <p:cNvSpPr txBox="1">
            <a:spLocks noChangeArrowheads="1"/>
          </p:cNvSpPr>
          <p:nvPr/>
        </p:nvSpPr>
        <p:spPr bwMode="auto">
          <a:xfrm>
            <a:off x="5459836" y="2221586"/>
            <a:ext cx="192360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</a:p>
        </p:txBody>
      </p:sp>
      <p:sp>
        <p:nvSpPr>
          <p:cNvPr id="32" name="TextBox 8"/>
          <p:cNvSpPr txBox="1">
            <a:spLocks noChangeArrowheads="1"/>
          </p:cNvSpPr>
          <p:nvPr/>
        </p:nvSpPr>
        <p:spPr bwMode="auto">
          <a:xfrm>
            <a:off x="6412336" y="2221586"/>
            <a:ext cx="264496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sz="18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26061" y="2781974"/>
            <a:ext cx="883255" cy="27667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50" b="1" dirty="0">
                <a:solidFill>
                  <a:srgbClr val="C00000"/>
                </a:solidFill>
                <a:latin typeface="Arial"/>
                <a:ea typeface="ＭＳ Ｐゴシック" charset="0"/>
              </a:rPr>
              <a:t>Results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25098" y="5950626"/>
            <a:ext cx="5269071" cy="5129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80" b="1" dirty="0" smtClean="0">
                <a:solidFill>
                  <a:srgbClr val="C00000"/>
                </a:solidFill>
                <a:latin typeface="Arial"/>
                <a:ea typeface="ＭＳ Ｐゴシック" charset="0"/>
              </a:rPr>
              <a:t>Conclusion</a:t>
            </a:r>
            <a:r>
              <a:rPr lang="en-US" sz="188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78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Molecules</a:t>
            </a:r>
            <a:r>
              <a:rPr lang="en-US" sz="6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78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present in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78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the cytoplasm</a:t>
            </a:r>
          </a:p>
          <a:p>
            <a:pPr eaLnBrk="0" fontAlgn="auto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8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control the progression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78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to S and M phases.</a:t>
            </a:r>
            <a:endParaRPr lang="en-US" sz="178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24967" y="284941"/>
            <a:ext cx="1290418" cy="2752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50" b="1" dirty="0" smtClean="0">
                <a:solidFill>
                  <a:srgbClr val="C00000"/>
                </a:solidFill>
                <a:latin typeface="Arial"/>
                <a:ea typeface="ＭＳ Ｐゴシック" charset="0"/>
              </a:rPr>
              <a:t>Experiment</a:t>
            </a:r>
            <a:endParaRPr lang="en-US" sz="1850" b="1" dirty="0">
              <a:solidFill>
                <a:srgbClr val="C00000"/>
              </a:solidFill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65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Checkpoints of the Cell Cycle Control System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sequential events of the cell cycle are directed by a distinct </a:t>
            </a:r>
            <a:r>
              <a:rPr lang="en-US" b="1" dirty="0" smtClean="0"/>
              <a:t>cell cycle control system</a:t>
            </a:r>
            <a:r>
              <a:rPr lang="en-US" dirty="0" smtClean="0"/>
              <a:t>, which is similar to a timing device of a washing machine</a:t>
            </a:r>
          </a:p>
          <a:p>
            <a:r>
              <a:rPr lang="en-US" dirty="0" smtClean="0"/>
              <a:t>The cell cycle control system is regulated by both internal and external controls</a:t>
            </a:r>
          </a:p>
          <a:p>
            <a:r>
              <a:rPr lang="en-US" dirty="0" smtClean="0"/>
              <a:t>The clock has specific </a:t>
            </a:r>
            <a:r>
              <a:rPr lang="en-US" b="1" dirty="0" smtClean="0"/>
              <a:t>checkpoints</a:t>
            </a:r>
            <a:r>
              <a:rPr lang="en-US" dirty="0" smtClean="0"/>
              <a:t> where the cell cycle stops until a go-ahead signal is received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53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296" y="268224"/>
            <a:ext cx="5931408" cy="6321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9.2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632203" y="335724"/>
            <a:ext cx="796693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100 </a:t>
            </a:r>
            <a:r>
              <a:rPr lang="en-US" sz="1750" b="1" dirty="0" smtClean="0">
                <a:solidFill>
                  <a:srgbClr val="FFFFFF"/>
                </a:solidFill>
                <a:latin typeface="Symbol" pitchFamily="18" charset="2"/>
                <a:ea typeface="ＭＳ Ｐゴシック" charset="0"/>
                <a:sym typeface="Symbol"/>
              </a:rPr>
              <a:t></a:t>
            </a:r>
            <a:r>
              <a:rPr lang="en-US" sz="1750" b="1" dirty="0" smtClean="0">
                <a:solidFill>
                  <a:srgbClr val="FFFFFF"/>
                </a:solidFill>
                <a:latin typeface="Arial"/>
                <a:ea typeface="ＭＳ Ｐゴシック" charset="0"/>
              </a:rPr>
              <a:t>m</a:t>
            </a:r>
            <a:endParaRPr lang="en-US" sz="1750" b="1" dirty="0">
              <a:solidFill>
                <a:srgbClr val="FFFFFF"/>
              </a:solidFill>
              <a:latin typeface="Arial"/>
              <a:ea typeface="ＭＳ Ｐゴシック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840286" y="267458"/>
            <a:ext cx="1846659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(a) Reproduction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226177" y="2097850"/>
            <a:ext cx="641201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50 </a:t>
            </a:r>
            <a:r>
              <a:rPr lang="en-US" sz="1750" b="1" dirty="0" smtClean="0">
                <a:solidFill>
                  <a:srgbClr val="FFFFFF"/>
                </a:solidFill>
                <a:latin typeface="Symbol" pitchFamily="18" charset="2"/>
                <a:ea typeface="ＭＳ Ｐゴシック" charset="0"/>
                <a:sym typeface="Symbol"/>
              </a:rPr>
              <a:t></a:t>
            </a:r>
            <a:r>
              <a:rPr lang="en-US" sz="1750" b="1" dirty="0" smtClean="0">
                <a:solidFill>
                  <a:srgbClr val="FFFFFF"/>
                </a:solidFill>
                <a:latin typeface="Arial"/>
                <a:ea typeface="ＭＳ Ｐゴシック" charset="0"/>
              </a:rPr>
              <a:t>m</a:t>
            </a:r>
            <a:endParaRPr lang="en-US" sz="1750" b="1" dirty="0">
              <a:solidFill>
                <a:srgbClr val="FFFFFF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569362" y="2570927"/>
            <a:ext cx="1748556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56616" indent="-457200" eaLnBrk="0" hangingPunct="0">
              <a:lnSpc>
                <a:spcPts val="20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(b) Growth and</a:t>
            </a:r>
            <a:b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development</a:t>
            </a:r>
            <a:endParaRPr lang="en-US" sz="17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696490" y="6088040"/>
            <a:ext cx="641201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20 </a:t>
            </a:r>
            <a:r>
              <a:rPr lang="en-US" sz="175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</a:t>
            </a: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  <a:endParaRPr lang="en-US" sz="17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842667" y="6277747"/>
            <a:ext cx="1996380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(c) Tissue renewal</a:t>
            </a:r>
          </a:p>
        </p:txBody>
      </p:sp>
      <p:sp>
        <p:nvSpPr>
          <p:cNvPr id="11" name="Isosceles Triangle 10"/>
          <p:cNvSpPr/>
          <p:nvPr/>
        </p:nvSpPr>
        <p:spPr>
          <a:xfrm rot="16200000">
            <a:off x="4650379" y="349464"/>
            <a:ext cx="102795" cy="116680"/>
          </a:xfrm>
          <a:prstGeom prst="triangle">
            <a:avLst/>
          </a:prstGeom>
          <a:solidFill>
            <a:srgbClr val="0092D2"/>
          </a:solidFill>
          <a:ln w="12700">
            <a:solidFill>
              <a:srgbClr val="0092D2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pitchFamily="84" charset="0"/>
              <a:ea typeface="ＭＳ Ｐゴシック" charset="0"/>
            </a:endParaRPr>
          </a:p>
        </p:txBody>
      </p:sp>
      <p:sp>
        <p:nvSpPr>
          <p:cNvPr id="12" name="Isosceles Triangle 11"/>
          <p:cNvSpPr/>
          <p:nvPr/>
        </p:nvSpPr>
        <p:spPr>
          <a:xfrm rot="16200000" flipH="1" flipV="1">
            <a:off x="2370725" y="2661673"/>
            <a:ext cx="102795" cy="116680"/>
          </a:xfrm>
          <a:prstGeom prst="triangle">
            <a:avLst/>
          </a:prstGeom>
          <a:solidFill>
            <a:srgbClr val="0092D2"/>
          </a:solidFill>
          <a:ln w="12700">
            <a:solidFill>
              <a:srgbClr val="0092D2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pitchFamily="84" charset="0"/>
              <a:ea typeface="ＭＳ Ｐゴシック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 rot="16200000">
            <a:off x="4650379" y="6365774"/>
            <a:ext cx="102795" cy="116680"/>
          </a:xfrm>
          <a:prstGeom prst="triangle">
            <a:avLst/>
          </a:prstGeom>
          <a:solidFill>
            <a:srgbClr val="0092D2"/>
          </a:solidFill>
          <a:ln w="12700">
            <a:solidFill>
              <a:srgbClr val="0092D2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44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72" y="268224"/>
            <a:ext cx="7382256" cy="632155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9.15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724080" y="264292"/>
            <a:ext cx="2136803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6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checkpoint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834284" y="2819378"/>
            <a:ext cx="352661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6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038405" y="2347097"/>
            <a:ext cx="1093248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6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Control</a:t>
            </a:r>
          </a:p>
          <a:p>
            <a:pPr eaLnBrk="0" hangingPunct="0">
              <a:lnSpc>
                <a:spcPts val="26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system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5914040" y="2610622"/>
            <a:ext cx="205184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6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3551835" y="4041756"/>
            <a:ext cx="256480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6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4794057" y="3938569"/>
            <a:ext cx="352661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6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894355" y="5790386"/>
            <a:ext cx="1965282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6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 </a:t>
            </a:r>
            <a:r>
              <a:rPr lang="en-US" sz="23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checkpoint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3184329" y="6169799"/>
            <a:ext cx="2136803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6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sz="22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checkpoint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189316" y="409575"/>
            <a:ext cx="475805" cy="621505"/>
          </a:xfrm>
          <a:custGeom>
            <a:avLst/>
            <a:gdLst>
              <a:gd name="connsiteX0" fmla="*/ 6350 w 475805"/>
              <a:gd name="connsiteY0" fmla="*/ 621868 h 628218"/>
              <a:gd name="connsiteX1" fmla="*/ 469455 w 475805"/>
              <a:gd name="connsiteY1" fmla="*/ 6350 h 6282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75805" h="628218">
                <a:moveTo>
                  <a:pt x="6350" y="621868"/>
                </a:moveTo>
                <a:lnTo>
                  <a:pt x="469455" y="635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2193131" y="5160003"/>
            <a:ext cx="292630" cy="645486"/>
          </a:xfrm>
          <a:custGeom>
            <a:avLst/>
            <a:gdLst>
              <a:gd name="connsiteX0" fmla="*/ 6350 w 319613"/>
              <a:gd name="connsiteY0" fmla="*/ 686307 h 692658"/>
              <a:gd name="connsiteX1" fmla="*/ 313263 w 319613"/>
              <a:gd name="connsiteY1" fmla="*/ 6350 h 6926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19613" h="692658">
                <a:moveTo>
                  <a:pt x="6350" y="686307"/>
                </a:moveTo>
                <a:lnTo>
                  <a:pt x="313263" y="635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3184330" y="5395206"/>
            <a:ext cx="287534" cy="728605"/>
          </a:xfrm>
          <a:custGeom>
            <a:avLst/>
            <a:gdLst>
              <a:gd name="connsiteX0" fmla="*/ 311175 w 317525"/>
              <a:gd name="connsiteY0" fmla="*/ 788923 h 795273"/>
              <a:gd name="connsiteX1" fmla="*/ 6350 w 317525"/>
              <a:gd name="connsiteY1" fmla="*/ 6350 h 7952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17525" h="795273">
                <a:moveTo>
                  <a:pt x="311175" y="788923"/>
                </a:moveTo>
                <a:lnTo>
                  <a:pt x="6350" y="635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33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many cells, the G</a:t>
            </a:r>
            <a:r>
              <a:rPr lang="en-US" baseline="-25000" dirty="0" smtClean="0"/>
              <a:t>1</a:t>
            </a:r>
            <a:r>
              <a:rPr lang="en-US" dirty="0" smtClean="0"/>
              <a:t> checkpoint seems to be the most important </a:t>
            </a:r>
          </a:p>
          <a:p>
            <a:r>
              <a:rPr lang="en-US" dirty="0" smtClean="0"/>
              <a:t>If a cell receives a go-ahead signal at the G</a:t>
            </a:r>
            <a:r>
              <a:rPr lang="en-US" baseline="-25000" dirty="0" smtClean="0"/>
              <a:t>1 </a:t>
            </a:r>
            <a:r>
              <a:rPr lang="en-US" dirty="0" smtClean="0"/>
              <a:t>checkpoint, it will usually complete the S, G</a:t>
            </a:r>
            <a:r>
              <a:rPr lang="en-US" baseline="-25000" dirty="0" smtClean="0"/>
              <a:t>2</a:t>
            </a:r>
            <a:r>
              <a:rPr lang="en-US" dirty="0" smtClean="0"/>
              <a:t>, and </a:t>
            </a:r>
            <a:br>
              <a:rPr lang="en-US" dirty="0" smtClean="0"/>
            </a:br>
            <a:r>
              <a:rPr lang="en-US" dirty="0" smtClean="0"/>
              <a:t>M phases and divide</a:t>
            </a:r>
          </a:p>
          <a:p>
            <a:r>
              <a:rPr lang="en-US" dirty="0" smtClean="0"/>
              <a:t>If the cell does not receive the go-ahead signal, it </a:t>
            </a:r>
            <a:br>
              <a:rPr lang="en-US" dirty="0" smtClean="0"/>
            </a:br>
            <a:r>
              <a:rPr lang="en-US" dirty="0" smtClean="0"/>
              <a:t>will exit the cycle, switching into a </a:t>
            </a:r>
            <a:r>
              <a:rPr lang="en-US" dirty="0" err="1" smtClean="0"/>
              <a:t>nondividing</a:t>
            </a:r>
            <a:r>
              <a:rPr lang="en-US" dirty="0" smtClean="0"/>
              <a:t> state called the </a:t>
            </a:r>
            <a:r>
              <a:rPr lang="en-US" b="1" dirty="0" smtClean="0"/>
              <a:t>G</a:t>
            </a:r>
            <a:r>
              <a:rPr lang="en-US" b="1" baseline="-25000" dirty="0" smtClean="0"/>
              <a:t>0</a:t>
            </a:r>
            <a:r>
              <a:rPr lang="en-US" b="1" dirty="0" smtClean="0"/>
              <a:t> phase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61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0" y="268224"/>
            <a:ext cx="6614160" cy="632155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9.16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940887" y="2299898"/>
            <a:ext cx="2393347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3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Without go-ahead signal, cell</a:t>
            </a:r>
          </a:p>
          <a:p>
            <a:pPr eaLnBrk="0" hangingPunct="0">
              <a:lnSpc>
                <a:spcPts val="1550"/>
              </a:lnSpc>
            </a:pPr>
            <a:r>
              <a:rPr lang="en-US" sz="13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enters G</a:t>
            </a:r>
            <a:r>
              <a:rPr lang="en-US" sz="135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0</a:t>
            </a:r>
            <a:r>
              <a:rPr lang="en-US" sz="13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.</a:t>
            </a:r>
            <a:endParaRPr lang="en-US" sz="13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5631180" y="2297517"/>
            <a:ext cx="2192908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35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With go-ahead signal, cell</a:t>
            </a:r>
          </a:p>
          <a:p>
            <a:pPr eaLnBrk="0" hangingPunct="0">
              <a:lnSpc>
                <a:spcPts val="1550"/>
              </a:lnSpc>
            </a:pPr>
            <a:r>
              <a:rPr lang="en-US" sz="135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continues cell cycle.</a:t>
            </a:r>
            <a:endParaRPr lang="en-US" sz="13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378200" y="788988"/>
            <a:ext cx="198772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3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sz="135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0</a:t>
            </a:r>
            <a:endParaRPr lang="en-US" sz="1350" b="1" baseline="-25000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4095955" y="1951315"/>
            <a:ext cx="198772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3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sz="135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62164" y="1947624"/>
            <a:ext cx="198772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3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sz="135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2938505" y="2748555"/>
            <a:ext cx="1468351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3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(a) G</a:t>
            </a:r>
            <a:r>
              <a:rPr lang="en-US" sz="135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  <a:r>
              <a:rPr lang="en-US" sz="13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3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checkpoint</a:t>
            </a:r>
            <a:endParaRPr lang="en-US" sz="13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4182314" y="3116855"/>
            <a:ext cx="198772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3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sz="135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6821710" y="3126180"/>
            <a:ext cx="198772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3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sz="135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4924308" y="3773606"/>
            <a:ext cx="198772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3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sz="135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endParaRPr lang="en-US" sz="1350" b="1" baseline="-25000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7577990" y="3842456"/>
            <a:ext cx="198772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3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sz="135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endParaRPr lang="en-US" sz="1350" b="1" baseline="-25000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7223177" y="3789391"/>
            <a:ext cx="144270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3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  <a:endParaRPr lang="en-US" sz="1350" b="1" baseline="-25000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2906952" y="5401469"/>
            <a:ext cx="1234312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360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Prometaphase</a:t>
            </a:r>
            <a:endParaRPr lang="en-US" sz="136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2904571" y="5664200"/>
            <a:ext cx="219451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3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Without full chromosome</a:t>
            </a:r>
          </a:p>
          <a:p>
            <a:pPr eaLnBrk="0" hangingPunct="0">
              <a:lnSpc>
                <a:spcPts val="1550"/>
              </a:lnSpc>
            </a:pPr>
            <a:r>
              <a:rPr lang="en-US" sz="13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attachment, stop signal is</a:t>
            </a:r>
          </a:p>
          <a:p>
            <a:pPr eaLnBrk="0" hangingPunct="0">
              <a:lnSpc>
                <a:spcPts val="1550"/>
              </a:lnSpc>
            </a:pPr>
            <a:r>
              <a:rPr lang="en-US" sz="13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received.</a:t>
            </a:r>
            <a:endParaRPr lang="en-US" sz="13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1" name="TextBox 27"/>
          <p:cNvSpPr txBox="1">
            <a:spLocks noChangeArrowheads="1"/>
          </p:cNvSpPr>
          <p:nvPr/>
        </p:nvSpPr>
        <p:spPr bwMode="auto">
          <a:xfrm>
            <a:off x="2904571" y="6337300"/>
            <a:ext cx="1418658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3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(b) M checkpoint</a:t>
            </a:r>
          </a:p>
        </p:txBody>
      </p:sp>
      <p:sp>
        <p:nvSpPr>
          <p:cNvPr id="22" name="TextBox 31"/>
          <p:cNvSpPr txBox="1">
            <a:spLocks noChangeArrowheads="1"/>
          </p:cNvSpPr>
          <p:nvPr/>
        </p:nvSpPr>
        <p:spPr bwMode="auto">
          <a:xfrm>
            <a:off x="6212920" y="5403850"/>
            <a:ext cx="923330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36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Metaphase</a:t>
            </a:r>
          </a:p>
        </p:txBody>
      </p:sp>
      <p:sp>
        <p:nvSpPr>
          <p:cNvPr id="23" name="TextBox 32"/>
          <p:cNvSpPr txBox="1">
            <a:spLocks noChangeArrowheads="1"/>
          </p:cNvSpPr>
          <p:nvPr/>
        </p:nvSpPr>
        <p:spPr bwMode="auto">
          <a:xfrm>
            <a:off x="5330271" y="5664200"/>
            <a:ext cx="261129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3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With full chromosome</a:t>
            </a:r>
          </a:p>
          <a:p>
            <a:pPr eaLnBrk="0" hangingPunct="0">
              <a:lnSpc>
                <a:spcPts val="1550"/>
              </a:lnSpc>
            </a:pPr>
            <a:r>
              <a:rPr lang="en-US" sz="13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attachment, go-ahead signal is</a:t>
            </a:r>
          </a:p>
          <a:p>
            <a:pPr eaLnBrk="0" hangingPunct="0">
              <a:lnSpc>
                <a:spcPts val="1550"/>
              </a:lnSpc>
            </a:pPr>
            <a:r>
              <a:rPr lang="en-US" sz="13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received.</a:t>
            </a:r>
            <a:endParaRPr lang="en-US" sz="13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4" name="TextBox 17"/>
          <p:cNvSpPr txBox="1">
            <a:spLocks noChangeArrowheads="1"/>
          </p:cNvSpPr>
          <p:nvPr/>
        </p:nvSpPr>
        <p:spPr bwMode="auto">
          <a:xfrm>
            <a:off x="2887234" y="4249341"/>
            <a:ext cx="942567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1550"/>
              </a:lnSpc>
            </a:pPr>
            <a:r>
              <a:rPr lang="en-US" sz="13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</a:p>
          <a:p>
            <a:pPr algn="ctr" eaLnBrk="0" hangingPunct="0">
              <a:lnSpc>
                <a:spcPts val="1550"/>
              </a:lnSpc>
            </a:pPr>
            <a:r>
              <a:rPr lang="en-US" sz="13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checkpoint</a:t>
            </a:r>
            <a:endParaRPr lang="en-US" sz="13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5" name="TextBox 22"/>
          <p:cNvSpPr txBox="1">
            <a:spLocks noChangeArrowheads="1"/>
          </p:cNvSpPr>
          <p:nvPr/>
        </p:nvSpPr>
        <p:spPr bwMode="auto">
          <a:xfrm>
            <a:off x="5369955" y="4981180"/>
            <a:ext cx="854401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3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Anaphase</a:t>
            </a:r>
          </a:p>
        </p:txBody>
      </p:sp>
      <p:sp>
        <p:nvSpPr>
          <p:cNvPr id="26" name="TextBox 29"/>
          <p:cNvSpPr txBox="1">
            <a:spLocks noChangeArrowheads="1"/>
          </p:cNvSpPr>
          <p:nvPr/>
        </p:nvSpPr>
        <p:spPr bwMode="auto">
          <a:xfrm>
            <a:off x="6905473" y="4858149"/>
            <a:ext cx="961803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1550"/>
              </a:lnSpc>
            </a:pPr>
            <a:r>
              <a:rPr lang="en-US" sz="13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sz="135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</a:p>
          <a:p>
            <a:pPr algn="ctr" eaLnBrk="0" hangingPunct="0">
              <a:lnSpc>
                <a:spcPts val="1550"/>
              </a:lnSpc>
            </a:pPr>
            <a:r>
              <a:rPr lang="en-US" sz="13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checkpoint</a:t>
            </a:r>
            <a:endParaRPr lang="en-US" sz="13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2943383" y="268819"/>
            <a:ext cx="1208664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3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sz="135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1  </a:t>
            </a:r>
            <a:r>
              <a:rPr lang="en-US" sz="6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3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checkpoint</a:t>
            </a:r>
            <a:endParaRPr lang="en-US" sz="13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8" name="TextBox 12"/>
          <p:cNvSpPr txBox="1">
            <a:spLocks noChangeArrowheads="1"/>
          </p:cNvSpPr>
          <p:nvPr/>
        </p:nvSpPr>
        <p:spPr bwMode="auto">
          <a:xfrm>
            <a:off x="1627981" y="2747566"/>
            <a:ext cx="137858" cy="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600"/>
              </a:lnSpc>
            </a:pPr>
            <a:r>
              <a:rPr lang="en-US" sz="1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sz="8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</a:p>
        </p:txBody>
      </p:sp>
      <p:sp>
        <p:nvSpPr>
          <p:cNvPr id="29" name="TextBox 13"/>
          <p:cNvSpPr txBox="1">
            <a:spLocks noChangeArrowheads="1"/>
          </p:cNvSpPr>
          <p:nvPr/>
        </p:nvSpPr>
        <p:spPr bwMode="auto">
          <a:xfrm>
            <a:off x="1774032" y="3026173"/>
            <a:ext cx="107402" cy="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600"/>
              </a:lnSpc>
            </a:pP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  <a:endParaRPr lang="en-US" sz="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30" name="TextBox 14"/>
          <p:cNvSpPr txBox="1">
            <a:spLocks noChangeArrowheads="1"/>
          </p:cNvSpPr>
          <p:nvPr/>
        </p:nvSpPr>
        <p:spPr bwMode="auto">
          <a:xfrm>
            <a:off x="2220913" y="2758678"/>
            <a:ext cx="84960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600"/>
              </a:lnSpc>
            </a:pPr>
            <a:r>
              <a:rPr lang="en-US" sz="1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</a:t>
            </a:r>
          </a:p>
        </p:txBody>
      </p:sp>
      <p:sp>
        <p:nvSpPr>
          <p:cNvPr id="31" name="TextBox 12"/>
          <p:cNvSpPr txBox="1">
            <a:spLocks noChangeArrowheads="1"/>
          </p:cNvSpPr>
          <p:nvPr/>
        </p:nvSpPr>
        <p:spPr bwMode="auto">
          <a:xfrm>
            <a:off x="1999455" y="2991989"/>
            <a:ext cx="147476" cy="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600"/>
              </a:lnSpc>
            </a:pP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sz="10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endParaRPr lang="en-US" sz="800" b="1" baseline="-25000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3892370" y="452454"/>
            <a:ext cx="302971" cy="480123"/>
          </a:xfrm>
          <a:custGeom>
            <a:avLst/>
            <a:gdLst>
              <a:gd name="connsiteX0" fmla="*/ 6350 w 302971"/>
              <a:gd name="connsiteY0" fmla="*/ 6350 h 480123"/>
              <a:gd name="connsiteX1" fmla="*/ 296621 w 302971"/>
              <a:gd name="connsiteY1" fmla="*/ 473773 h 4801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2971" h="480123">
                <a:moveTo>
                  <a:pt x="6350" y="6350"/>
                </a:moveTo>
                <a:lnTo>
                  <a:pt x="296621" y="473773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3562001" y="4297194"/>
            <a:ext cx="384414" cy="177177"/>
          </a:xfrm>
          <a:custGeom>
            <a:avLst/>
            <a:gdLst>
              <a:gd name="connsiteX0" fmla="*/ 6350 w 384414"/>
              <a:gd name="connsiteY0" fmla="*/ 170827 h 177177"/>
              <a:gd name="connsiteX1" fmla="*/ 378064 w 384414"/>
              <a:gd name="connsiteY1" fmla="*/ 6350 h 1771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4414" h="177177">
                <a:moveTo>
                  <a:pt x="6350" y="170827"/>
                </a:moveTo>
                <a:lnTo>
                  <a:pt x="378064" y="635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7030006" y="4804981"/>
            <a:ext cx="228044" cy="226600"/>
          </a:xfrm>
          <a:custGeom>
            <a:avLst/>
            <a:gdLst>
              <a:gd name="connsiteX0" fmla="*/ 149415 w 155765"/>
              <a:gd name="connsiteY0" fmla="*/ 169849 h 176199"/>
              <a:gd name="connsiteX1" fmla="*/ 6350 w 155765"/>
              <a:gd name="connsiteY1" fmla="*/ 6350 h 1761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5765" h="176199">
                <a:moveTo>
                  <a:pt x="149415" y="169849"/>
                </a:moveTo>
                <a:lnTo>
                  <a:pt x="6350" y="635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35" name="TextBox 8"/>
          <p:cNvSpPr txBox="1">
            <a:spLocks noChangeArrowheads="1"/>
          </p:cNvSpPr>
          <p:nvPr/>
        </p:nvSpPr>
        <p:spPr bwMode="auto">
          <a:xfrm>
            <a:off x="4572000" y="3791089"/>
            <a:ext cx="144270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3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  <a:endParaRPr lang="en-US" sz="1350" b="1" baseline="-25000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00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" y="1301496"/>
            <a:ext cx="7778496" cy="425500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9.16-1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744538" y="1304672"/>
            <a:ext cx="1881925" cy="29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300"/>
              </a:lnSpc>
            </a:pPr>
            <a:r>
              <a:rPr 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sz="21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  <a:r>
              <a:rPr 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1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checkpoint</a:t>
            </a:r>
            <a:endParaRPr lang="en-US" sz="21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1409700" y="2120647"/>
            <a:ext cx="309380" cy="29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300"/>
              </a:lnSpc>
            </a:pPr>
            <a:r>
              <a:rPr 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sz="21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0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2536825" y="3954209"/>
            <a:ext cx="309380" cy="29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300"/>
              </a:lnSpc>
            </a:pPr>
            <a:r>
              <a:rPr 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sz="21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711200" y="4498721"/>
            <a:ext cx="3638112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300"/>
              </a:lnSpc>
            </a:pPr>
            <a:r>
              <a:rPr lang="en-US" sz="20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Without go-ahead signal, cell</a:t>
            </a:r>
          </a:p>
          <a:p>
            <a:pPr eaLnBrk="0" hangingPunct="0">
              <a:lnSpc>
                <a:spcPts val="2300"/>
              </a:lnSpc>
            </a:pPr>
            <a:r>
              <a:rPr lang="en-US" sz="20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enters G</a:t>
            </a:r>
            <a:r>
              <a:rPr lang="en-US" sz="205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0</a:t>
            </a:r>
            <a:r>
              <a:rPr lang="en-US" sz="20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.</a:t>
            </a:r>
            <a:endParaRPr lang="en-US" sz="20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711200" y="5205158"/>
            <a:ext cx="2276264" cy="29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300"/>
              </a:lnSpc>
            </a:pPr>
            <a:r>
              <a:rPr 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(a) </a:t>
            </a:r>
            <a:r>
              <a:rPr lang="en-US" sz="21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sz="21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  <a:r>
              <a:rPr lang="en-US" sz="21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1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checkpoint</a:t>
            </a:r>
            <a:endParaRPr lang="en-US" sz="21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6742113" y="3954209"/>
            <a:ext cx="309380" cy="29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300"/>
              </a:lnSpc>
            </a:pPr>
            <a:r>
              <a:rPr 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sz="21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4946650" y="4503485"/>
            <a:ext cx="3309432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300"/>
              </a:lnSpc>
            </a:pPr>
            <a:r>
              <a:rPr lang="en-US" sz="20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With go-ahead signal, cell</a:t>
            </a:r>
          </a:p>
          <a:p>
            <a:pPr eaLnBrk="0" hangingPunct="0">
              <a:lnSpc>
                <a:spcPts val="2300"/>
              </a:lnSpc>
            </a:pPr>
            <a:r>
              <a:rPr lang="en-US" sz="20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continues cell cycle.</a:t>
            </a:r>
            <a:endParaRPr lang="en-US" sz="20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216563" y="1576736"/>
            <a:ext cx="460695" cy="734089"/>
          </a:xfrm>
          <a:custGeom>
            <a:avLst/>
            <a:gdLst>
              <a:gd name="connsiteX0" fmla="*/ 6350 w 460695"/>
              <a:gd name="connsiteY0" fmla="*/ 6350 h 734089"/>
              <a:gd name="connsiteX1" fmla="*/ 454345 w 460695"/>
              <a:gd name="connsiteY1" fmla="*/ 727739 h 7340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60695" h="734089">
                <a:moveTo>
                  <a:pt x="6350" y="6350"/>
                </a:moveTo>
                <a:lnTo>
                  <a:pt x="454345" y="727739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707136"/>
            <a:ext cx="7808976" cy="544372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9.16-2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679724" y="738717"/>
            <a:ext cx="309380" cy="29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300"/>
              </a:lnSpc>
            </a:pPr>
            <a:r>
              <a:rPr 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sz="21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6838974" y="756180"/>
            <a:ext cx="309380" cy="29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300"/>
              </a:lnSpc>
            </a:pPr>
            <a:r>
              <a:rPr 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sz="21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305199" y="1778530"/>
            <a:ext cx="224420" cy="29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300"/>
              </a:lnSpc>
            </a:pPr>
            <a:r>
              <a:rPr lang="en-US" sz="2100" b="1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693527" y="2537354"/>
            <a:ext cx="1421864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3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</a:p>
          <a:p>
            <a:pPr algn="ctr" eaLnBrk="0" hangingPunct="0">
              <a:lnSpc>
                <a:spcPts val="23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checkpoint</a:t>
            </a:r>
            <a:endParaRPr lang="en-US" sz="21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3841774" y="1780117"/>
            <a:ext cx="309380" cy="29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300"/>
              </a:lnSpc>
            </a:pPr>
            <a:r>
              <a:rPr 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sz="21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7464449" y="1803136"/>
            <a:ext cx="224420" cy="29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300"/>
              </a:lnSpc>
            </a:pPr>
            <a:r>
              <a:rPr 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8016106" y="1890448"/>
            <a:ext cx="309380" cy="29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300"/>
              </a:lnSpc>
            </a:pPr>
            <a:r>
              <a:rPr 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sz="21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4556149" y="3686704"/>
            <a:ext cx="1285608" cy="29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300"/>
              </a:lnSpc>
            </a:pPr>
            <a:r>
              <a:rPr lang="en-US" sz="2100" b="1">
                <a:solidFill>
                  <a:srgbClr val="000000"/>
                </a:solidFill>
                <a:latin typeface="Arial"/>
                <a:ea typeface="ＭＳ Ｐゴシック" charset="0"/>
              </a:rPr>
              <a:t>Anaphase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692174" y="4343929"/>
            <a:ext cx="1853071" cy="29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300"/>
              </a:lnSpc>
            </a:pPr>
            <a:r>
              <a:rPr lang="en-US" sz="2100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Prometaphase</a:t>
            </a:r>
            <a:endParaRPr lang="en-US" sz="21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707256" y="4754299"/>
            <a:ext cx="3308598" cy="88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300"/>
              </a:lnSpc>
            </a:pPr>
            <a:r>
              <a:rPr lang="en-US" sz="20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Without full chromosome</a:t>
            </a:r>
          </a:p>
          <a:p>
            <a:pPr eaLnBrk="0" hangingPunct="0">
              <a:lnSpc>
                <a:spcPts val="2300"/>
              </a:lnSpc>
            </a:pPr>
            <a:r>
              <a:rPr lang="en-US" sz="20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attachment, stop signal is</a:t>
            </a:r>
          </a:p>
          <a:p>
            <a:pPr eaLnBrk="0" hangingPunct="0">
              <a:lnSpc>
                <a:spcPts val="2300"/>
              </a:lnSpc>
            </a:pPr>
            <a:r>
              <a:rPr lang="en-US" sz="20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received.</a:t>
            </a:r>
            <a:endParaRPr lang="en-US" sz="20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698524" y="5813954"/>
            <a:ext cx="2141612" cy="29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300"/>
              </a:lnSpc>
            </a:pPr>
            <a:r>
              <a:rPr lang="en-US" sz="2100" b="1">
                <a:solidFill>
                  <a:srgbClr val="000000"/>
                </a:solidFill>
                <a:latin typeface="Arial"/>
                <a:ea typeface="ＭＳ Ｐゴシック" charset="0"/>
              </a:rPr>
              <a:t>(b) M checkpoint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019574" y="3488267"/>
            <a:ext cx="1421864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3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sz="21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</a:p>
          <a:p>
            <a:pPr algn="ctr" eaLnBrk="0" hangingPunct="0">
              <a:lnSpc>
                <a:spcPts val="23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checkpoint</a:t>
            </a:r>
            <a:endParaRPr lang="en-US" sz="21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5892824" y="4343929"/>
            <a:ext cx="1389804" cy="29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300"/>
              </a:lnSpc>
            </a:pPr>
            <a:r>
              <a:rPr 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Metaphase</a:t>
            </a:r>
          </a:p>
        </p:txBody>
      </p:sp>
      <p:sp>
        <p:nvSpPr>
          <p:cNvPr id="20" name="TextBox 20"/>
          <p:cNvSpPr txBox="1">
            <a:spLocks noChangeArrowheads="1"/>
          </p:cNvSpPr>
          <p:nvPr/>
        </p:nvSpPr>
        <p:spPr bwMode="auto">
          <a:xfrm>
            <a:off x="4488680" y="4751918"/>
            <a:ext cx="3936975" cy="88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300"/>
              </a:lnSpc>
            </a:pPr>
            <a:r>
              <a:rPr lang="en-US" sz="20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With full chromosome</a:t>
            </a:r>
          </a:p>
          <a:p>
            <a:pPr eaLnBrk="0" hangingPunct="0">
              <a:lnSpc>
                <a:spcPts val="2300"/>
              </a:lnSpc>
            </a:pPr>
            <a:r>
              <a:rPr lang="en-US" sz="20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attachment, go-ahead signal is</a:t>
            </a:r>
          </a:p>
          <a:p>
            <a:pPr eaLnBrk="0" hangingPunct="0">
              <a:lnSpc>
                <a:spcPts val="2300"/>
              </a:lnSpc>
            </a:pPr>
            <a:r>
              <a:rPr lang="en-US" sz="20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received.</a:t>
            </a:r>
            <a:endParaRPr lang="en-US" sz="20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704762" y="2593398"/>
            <a:ext cx="586344" cy="266534"/>
          </a:xfrm>
          <a:custGeom>
            <a:avLst/>
            <a:gdLst>
              <a:gd name="connsiteX0" fmla="*/ 6350 w 586344"/>
              <a:gd name="connsiteY0" fmla="*/ 260184 h 266534"/>
              <a:gd name="connsiteX1" fmla="*/ 579994 w 586344"/>
              <a:gd name="connsiteY1" fmla="*/ 6350 h 2665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86344" h="266534">
                <a:moveTo>
                  <a:pt x="6350" y="260184"/>
                </a:moveTo>
                <a:lnTo>
                  <a:pt x="579994" y="635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7173014" y="3379273"/>
            <a:ext cx="327924" cy="345001"/>
          </a:xfrm>
          <a:custGeom>
            <a:avLst/>
            <a:gdLst>
              <a:gd name="connsiteX0" fmla="*/ 227164 w 233514"/>
              <a:gd name="connsiteY0" fmla="*/ 258684 h 265034"/>
              <a:gd name="connsiteX1" fmla="*/ 6350 w 233514"/>
              <a:gd name="connsiteY1" fmla="*/ 6350 h 2650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33514" h="265034">
                <a:moveTo>
                  <a:pt x="227164" y="258684"/>
                </a:moveTo>
                <a:lnTo>
                  <a:pt x="6350" y="635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91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cell cycle is regulated by a set of regulatory proteins and protein complexes including kinases and proteins called cyclins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39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An example of an internal signal occurs at the M phase checkpoint</a:t>
            </a:r>
          </a:p>
          <a:p>
            <a:r>
              <a:rPr lang="en-CA" smtClean="0"/>
              <a:t>In this case, anaphase does not begin if any kinetochores remain unattached to spindle microtubules</a:t>
            </a:r>
          </a:p>
          <a:p>
            <a:r>
              <a:rPr lang="en-CA" smtClean="0"/>
              <a:t>Attachment of all of the kinetochores activates a regulatory complex, which then activates the enzyme separase</a:t>
            </a:r>
          </a:p>
          <a:p>
            <a:r>
              <a:rPr lang="en-CA" smtClean="0"/>
              <a:t>Separase allows sister chromatids to separate, triggering the onset of anaphase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56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external signals are </a:t>
            </a:r>
            <a:r>
              <a:rPr lang="en-US" b="1" dirty="0" smtClean="0"/>
              <a:t>growth factors</a:t>
            </a:r>
            <a:r>
              <a:rPr lang="en-US" dirty="0" smtClean="0"/>
              <a:t>, proteins released by certain cells that stimulate other cells to divide</a:t>
            </a:r>
          </a:p>
          <a:p>
            <a:r>
              <a:rPr lang="en-US" dirty="0" smtClean="0"/>
              <a:t>For example, platelet-derived growth factor (PDGF) stimulates the division of human fibroblast cells in culture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59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268224"/>
            <a:ext cx="8375904" cy="632155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9.17-s4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675341" y="343058"/>
            <a:ext cx="83195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20"/>
              </a:lnSpc>
            </a:pPr>
            <a:r>
              <a:rPr lang="en-US" sz="15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Scalpels</a:t>
            </a:r>
          </a:p>
        </p:txBody>
      </p:sp>
      <p:sp>
        <p:nvSpPr>
          <p:cNvPr id="8" name="TextBox 23"/>
          <p:cNvSpPr txBox="1">
            <a:spLocks noChangeArrowheads="1"/>
          </p:cNvSpPr>
          <p:nvPr/>
        </p:nvSpPr>
        <p:spPr bwMode="auto">
          <a:xfrm>
            <a:off x="513963" y="6101393"/>
            <a:ext cx="13896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20"/>
              </a:lnSpc>
            </a:pPr>
            <a:r>
              <a:rPr lang="en-US" sz="15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Without PDGF</a:t>
            </a:r>
          </a:p>
        </p:txBody>
      </p:sp>
      <p:sp>
        <p:nvSpPr>
          <p:cNvPr id="9" name="TextBox 25"/>
          <p:cNvSpPr txBox="1">
            <a:spLocks noChangeArrowheads="1"/>
          </p:cNvSpPr>
          <p:nvPr/>
        </p:nvSpPr>
        <p:spPr bwMode="auto">
          <a:xfrm>
            <a:off x="3788818" y="6101393"/>
            <a:ext cx="107061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20"/>
              </a:lnSpc>
            </a:pPr>
            <a:r>
              <a:rPr lang="en-US" sz="15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With PDGF</a:t>
            </a:r>
          </a:p>
        </p:txBody>
      </p:sp>
      <p:sp>
        <p:nvSpPr>
          <p:cNvPr id="10" name="TextBox 26"/>
          <p:cNvSpPr txBox="1">
            <a:spLocks noChangeArrowheads="1"/>
          </p:cNvSpPr>
          <p:nvPr/>
        </p:nvSpPr>
        <p:spPr bwMode="auto">
          <a:xfrm>
            <a:off x="6058943" y="6081385"/>
            <a:ext cx="19508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20"/>
              </a:lnSpc>
            </a:pPr>
            <a:r>
              <a:rPr lang="en-US" sz="15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Cultured fibroblasts</a:t>
            </a:r>
          </a:p>
          <a:p>
            <a:pPr eaLnBrk="0" hangingPunct="0">
              <a:lnSpc>
                <a:spcPts val="1820"/>
              </a:lnSpc>
            </a:pPr>
            <a:r>
              <a:rPr lang="en-US" sz="15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(SEM)</a:t>
            </a:r>
            <a:endParaRPr lang="en-US" sz="15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8155241" y="6227599"/>
            <a:ext cx="56746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20"/>
              </a:lnSpc>
            </a:pPr>
            <a:r>
              <a:rPr lang="en-US" sz="15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10 </a:t>
            </a:r>
            <a:r>
              <a:rPr lang="en-US" sz="155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</a:t>
            </a:r>
            <a:r>
              <a:rPr lang="en-US" sz="15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  <a:endParaRPr lang="en-US" sz="15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1898659" y="1724024"/>
            <a:ext cx="4568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20"/>
              </a:lnSpc>
            </a:pPr>
            <a:r>
              <a:rPr lang="en-US" sz="15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Petri</a:t>
            </a:r>
          </a:p>
          <a:p>
            <a:pPr eaLnBrk="0" hangingPunct="0">
              <a:lnSpc>
                <a:spcPts val="1820"/>
              </a:lnSpc>
            </a:pPr>
            <a:r>
              <a:rPr lang="en-US" sz="15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dish</a:t>
            </a:r>
            <a:endParaRPr lang="en-US" sz="15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729464" y="606012"/>
            <a:ext cx="1745671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00"/>
              </a:lnSpc>
            </a:pPr>
            <a:r>
              <a:rPr lang="en-US" sz="15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A sample of</a:t>
            </a:r>
          </a:p>
          <a:p>
            <a:pPr eaLnBrk="0" hangingPunct="0">
              <a:lnSpc>
                <a:spcPts val="1800"/>
              </a:lnSpc>
            </a:pPr>
            <a:r>
              <a:rPr lang="en-US" sz="15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human connective</a:t>
            </a:r>
          </a:p>
          <a:p>
            <a:pPr eaLnBrk="0" hangingPunct="0">
              <a:lnSpc>
                <a:spcPts val="1700"/>
              </a:lnSpc>
            </a:pPr>
            <a:r>
              <a:rPr lang="en-US" sz="15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tissue is cut</a:t>
            </a:r>
          </a:p>
          <a:p>
            <a:pPr eaLnBrk="0" hangingPunct="0">
              <a:lnSpc>
                <a:spcPts val="1800"/>
              </a:lnSpc>
            </a:pPr>
            <a:r>
              <a:rPr lang="en-US" sz="15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up into small</a:t>
            </a:r>
          </a:p>
          <a:p>
            <a:pPr eaLnBrk="0" hangingPunct="0">
              <a:lnSpc>
                <a:spcPts val="1800"/>
              </a:lnSpc>
            </a:pPr>
            <a:r>
              <a:rPr lang="en-US" sz="15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pieces.</a:t>
            </a:r>
            <a:endParaRPr lang="en-US" sz="15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723909" y="2403060"/>
            <a:ext cx="1801775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20"/>
              </a:lnSpc>
            </a:pPr>
            <a:r>
              <a:rPr lang="en-US" sz="157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Enzymes digest</a:t>
            </a:r>
          </a:p>
          <a:p>
            <a:pPr eaLnBrk="0" hangingPunct="0">
              <a:lnSpc>
                <a:spcPts val="1820"/>
              </a:lnSpc>
            </a:pPr>
            <a:r>
              <a:rPr lang="en-US" sz="157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the extracellular</a:t>
            </a:r>
          </a:p>
          <a:p>
            <a:pPr eaLnBrk="0" hangingPunct="0">
              <a:lnSpc>
                <a:spcPts val="1700"/>
              </a:lnSpc>
            </a:pPr>
            <a:r>
              <a:rPr lang="en-US" sz="157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matrix, resulting</a:t>
            </a:r>
          </a:p>
          <a:p>
            <a:pPr eaLnBrk="0" hangingPunct="0">
              <a:lnSpc>
                <a:spcPts val="1800"/>
              </a:lnSpc>
            </a:pPr>
            <a:r>
              <a:rPr lang="en-US" sz="157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in a suspension of</a:t>
            </a:r>
          </a:p>
          <a:p>
            <a:pPr eaLnBrk="0" hangingPunct="0">
              <a:lnSpc>
                <a:spcPts val="1800"/>
              </a:lnSpc>
            </a:pPr>
            <a:r>
              <a:rPr lang="en-US" sz="157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free fibroblasts.</a:t>
            </a:r>
            <a:endParaRPr lang="en-US" sz="157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726290" y="3938176"/>
            <a:ext cx="19973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20"/>
              </a:lnSpc>
            </a:pPr>
            <a:r>
              <a:rPr lang="en-US" sz="157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Cells are transferred</a:t>
            </a:r>
          </a:p>
          <a:p>
            <a:pPr eaLnBrk="0" hangingPunct="0">
              <a:lnSpc>
                <a:spcPts val="1820"/>
              </a:lnSpc>
            </a:pPr>
            <a:r>
              <a:rPr lang="en-US" sz="157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to culture vessels.</a:t>
            </a:r>
            <a:endParaRPr lang="en-US" sz="157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3771908" y="4324336"/>
            <a:ext cx="17104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20"/>
              </a:lnSpc>
            </a:pPr>
            <a:r>
              <a:rPr lang="en-US" sz="157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PDGF is added to</a:t>
            </a:r>
          </a:p>
          <a:p>
            <a:pPr eaLnBrk="0" hangingPunct="0">
              <a:lnSpc>
                <a:spcPts val="1820"/>
              </a:lnSpc>
            </a:pPr>
            <a:r>
              <a:rPr lang="en-US" sz="157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half the vessels.</a:t>
            </a:r>
            <a:endParaRPr lang="en-US" sz="157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736057" y="600580"/>
            <a:ext cx="657982" cy="164299"/>
          </a:xfrm>
          <a:custGeom>
            <a:avLst/>
            <a:gdLst>
              <a:gd name="connsiteX0" fmla="*/ 6350 w 669658"/>
              <a:gd name="connsiteY0" fmla="*/ 157949 h 164299"/>
              <a:gd name="connsiteX1" fmla="*/ 329768 w 669658"/>
              <a:gd name="connsiteY1" fmla="*/ 6350 h 164299"/>
              <a:gd name="connsiteX2" fmla="*/ 663308 w 669658"/>
              <a:gd name="connsiteY2" fmla="*/ 127622 h 1642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69658" h="164299">
                <a:moveTo>
                  <a:pt x="6350" y="157949"/>
                </a:moveTo>
                <a:lnTo>
                  <a:pt x="329768" y="6350"/>
                </a:lnTo>
                <a:lnTo>
                  <a:pt x="663308" y="127622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2355516" y="1618951"/>
            <a:ext cx="275766" cy="304952"/>
          </a:xfrm>
          <a:custGeom>
            <a:avLst/>
            <a:gdLst>
              <a:gd name="connsiteX0" fmla="*/ 272775 w 279125"/>
              <a:gd name="connsiteY0" fmla="*/ 6350 h 304952"/>
              <a:gd name="connsiteX1" fmla="*/ 6350 w 279125"/>
              <a:gd name="connsiteY1" fmla="*/ 298602 h 3049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79125" h="304952">
                <a:moveTo>
                  <a:pt x="272775" y="6350"/>
                </a:moveTo>
                <a:lnTo>
                  <a:pt x="6350" y="298602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61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example of external signals is </a:t>
            </a:r>
            <a:r>
              <a:rPr lang="en-US" b="1" dirty="0" smtClean="0"/>
              <a:t>density-dependent inhibition</a:t>
            </a:r>
            <a:r>
              <a:rPr lang="en-US" dirty="0" smtClean="0"/>
              <a:t>, in which crowded cells stop dividing</a:t>
            </a:r>
          </a:p>
          <a:p>
            <a:r>
              <a:rPr lang="en-US" dirty="0" smtClean="0"/>
              <a:t>Most animal cells also exhibit </a:t>
            </a:r>
            <a:r>
              <a:rPr lang="en-US" b="1" dirty="0" smtClean="0"/>
              <a:t>anchorage dependence</a:t>
            </a:r>
            <a:r>
              <a:rPr lang="en-US" dirty="0" smtClean="0"/>
              <a:t>, in which they must be attached to a substratum in order to divide</a:t>
            </a:r>
          </a:p>
          <a:p>
            <a:r>
              <a:rPr lang="en-US" dirty="0" smtClean="0"/>
              <a:t>Cancer cells exhibit neither density-dependent inhibition nor anchorage dependence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Concept 9.1: Most cell division results in genetically identical daughter cells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Most cell division results in the distribution of identical genetic material—DNA—to two daughter cells</a:t>
            </a:r>
          </a:p>
          <a:p>
            <a:r>
              <a:rPr lang="en-US" smtClean="0"/>
              <a:t>DNA is passed from one generation of cells to the next with remarkable fidelity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37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932688"/>
            <a:ext cx="8546592" cy="499262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9.18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454275" y="1016000"/>
            <a:ext cx="3270126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Anchorage dependence: cells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require a surface for division</a:t>
            </a:r>
            <a:endParaRPr lang="en-US" sz="1800" b="1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454275" y="1966913"/>
            <a:ext cx="3257302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Density-dependent inhibition: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cells form a single layer</a:t>
            </a:r>
            <a:endParaRPr lang="en-US" sz="1800" b="1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454275" y="3124200"/>
            <a:ext cx="325730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Density-dependent inhibition: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cells divide to fill a gap and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then stop</a:t>
            </a:r>
            <a:endParaRPr lang="en-US" sz="1800" b="1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73213" y="5132388"/>
            <a:ext cx="658835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20 </a:t>
            </a:r>
            <a:r>
              <a:rPr lang="en-US" sz="180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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5438" y="5621338"/>
            <a:ext cx="3052118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(a) Normal mammalian cells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5926138" y="5153025"/>
            <a:ext cx="658835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20 </a:t>
            </a:r>
            <a:r>
              <a:rPr lang="en-US" sz="180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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4602163" y="5621338"/>
            <a:ext cx="1718419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(b) Cancer cells</a:t>
            </a:r>
          </a:p>
        </p:txBody>
      </p:sp>
    </p:spTree>
    <p:extLst>
      <p:ext uri="{BB962C8B-B14F-4D97-AF65-F5344CB8AC3E}">
        <p14:creationId xmlns:p14="http://schemas.microsoft.com/office/powerpoint/2010/main" val="289763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Loss of Cell Cycle Controls in Cancer Cells</a:t>
            </a:r>
          </a:p>
        </p:txBody>
      </p:sp>
      <p:sp>
        <p:nvSpPr>
          <p:cNvPr id="1044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Cancer cells do not respond </a:t>
            </a:r>
            <a:r>
              <a:rPr lang="en-CA" dirty="0" smtClean="0"/>
              <a:t>to signals that normally regulate the cell cycle</a:t>
            </a:r>
            <a:endParaRPr lang="en-US" altLang="ja-JP" dirty="0" smtClean="0"/>
          </a:p>
          <a:p>
            <a:r>
              <a:rPr lang="en-US" dirty="0" smtClean="0"/>
              <a:t>Cancer cells do not need growth factors to grow and divide</a:t>
            </a:r>
          </a:p>
          <a:p>
            <a:pPr lvl="1"/>
            <a:r>
              <a:rPr lang="en-US" dirty="0" smtClean="0"/>
              <a:t>They may make their own growth factor</a:t>
            </a:r>
          </a:p>
          <a:p>
            <a:pPr lvl="1"/>
            <a:r>
              <a:rPr lang="en-US" dirty="0" smtClean="0"/>
              <a:t>They may convey a growth </a:t>
            </a:r>
            <a:r>
              <a:rPr lang="en-US" dirty="0"/>
              <a:t>factor’</a:t>
            </a:r>
            <a:r>
              <a:rPr lang="en-US" altLang="ja-JP" dirty="0" smtClean="0"/>
              <a:t>s signal without the presence of the growth factor</a:t>
            </a:r>
          </a:p>
          <a:p>
            <a:pPr lvl="1"/>
            <a:r>
              <a:rPr lang="en-US" dirty="0" smtClean="0"/>
              <a:t>They may have an abnormal cell cycle control system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43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normal cell is converted to a cancerous cell by a process called </a:t>
            </a:r>
            <a:r>
              <a:rPr lang="en-US" b="1" dirty="0" smtClean="0"/>
              <a:t>transformation</a:t>
            </a:r>
          </a:p>
          <a:p>
            <a:r>
              <a:rPr lang="en-US" dirty="0" smtClean="0"/>
              <a:t>Cancer cells that are not eliminated by the immune system form tumors, masses of abnormal cells within otherwise normal tissue</a:t>
            </a:r>
          </a:p>
          <a:p>
            <a:r>
              <a:rPr lang="en-US" dirty="0" smtClean="0"/>
              <a:t>If abnormal cells remain only at the original site, the lump is called a </a:t>
            </a:r>
            <a:r>
              <a:rPr lang="en-US" b="1" dirty="0" smtClean="0"/>
              <a:t>benign tumor</a:t>
            </a:r>
          </a:p>
          <a:p>
            <a:r>
              <a:rPr lang="en-US" b="1" dirty="0" smtClean="0"/>
              <a:t>Malignant tumors</a:t>
            </a:r>
            <a:r>
              <a:rPr lang="en-US" dirty="0" smtClean="0"/>
              <a:t> invade surrounding tissues and undergo </a:t>
            </a:r>
            <a:r>
              <a:rPr lang="en-US" b="1" dirty="0" smtClean="0"/>
              <a:t>metastasis</a:t>
            </a:r>
            <a:r>
              <a:rPr lang="en-US" dirty="0" smtClean="0"/>
              <a:t>, exporting cancer cells to other parts of the body, where they may form additional tumors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26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326136"/>
            <a:ext cx="8546592" cy="620572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9.19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809934" y="1926669"/>
            <a:ext cx="1532471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Breast cancer cell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(colorized SEM)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7930645" y="3216513"/>
            <a:ext cx="873701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hangingPunct="0">
              <a:lnSpc>
                <a:spcPts val="1550"/>
              </a:lnSpc>
            </a:pPr>
            <a:r>
              <a:rPr lang="en-US" sz="14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Metastatic</a:t>
            </a:r>
          </a:p>
          <a:p>
            <a:pPr algn="r" eaLnBrk="0" hangingPunct="0">
              <a:lnSpc>
                <a:spcPts val="1550"/>
              </a:lnSpc>
            </a:pPr>
            <a:r>
              <a:rPr lang="en-US" sz="14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tumor</a:t>
            </a:r>
            <a:endParaRPr lang="en-US" sz="1400" b="1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6454334" y="3611801"/>
            <a:ext cx="580031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Lymph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vessel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6454334" y="4197588"/>
            <a:ext cx="546625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Blood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vessel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1603611" y="3987810"/>
            <a:ext cx="544508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Tumor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603611" y="4949835"/>
            <a:ext cx="835165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Glandular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tissue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Box 26"/>
          <p:cNvSpPr txBox="1">
            <a:spLocks noChangeArrowheads="1"/>
          </p:cNvSpPr>
          <p:nvPr/>
        </p:nvSpPr>
        <p:spPr bwMode="auto">
          <a:xfrm>
            <a:off x="6450248" y="4902210"/>
            <a:ext cx="607539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Cancer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cell</a:t>
            </a:r>
            <a:endParaRPr lang="en-US" sz="1400" b="1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593701" y="5463936"/>
            <a:ext cx="125810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A tumor grows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from a single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cancer cell.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2653958" y="5463936"/>
            <a:ext cx="1054776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Cancer cells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invade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neighboring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tissue.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6" name="TextBox 21"/>
          <p:cNvSpPr txBox="1">
            <a:spLocks noChangeArrowheads="1"/>
          </p:cNvSpPr>
          <p:nvPr/>
        </p:nvSpPr>
        <p:spPr bwMode="auto">
          <a:xfrm>
            <a:off x="4619601" y="5465920"/>
            <a:ext cx="1691169" cy="102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Cancer cells spread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through lymph and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blood vessels to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other parts of the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body.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7" name="TextBox 28"/>
          <p:cNvSpPr txBox="1">
            <a:spLocks noChangeArrowheads="1"/>
          </p:cNvSpPr>
          <p:nvPr/>
        </p:nvSpPr>
        <p:spPr bwMode="auto">
          <a:xfrm>
            <a:off x="7134201" y="5458539"/>
            <a:ext cx="1651093" cy="102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A small percentage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of cancer cells may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metastasize to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another part of the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body.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8365233" y="3628634"/>
            <a:ext cx="177965" cy="1481886"/>
          </a:xfrm>
          <a:custGeom>
            <a:avLst/>
            <a:gdLst>
              <a:gd name="connsiteX0" fmla="*/ 6350 w 177965"/>
              <a:gd name="connsiteY0" fmla="*/ 1475536 h 1481886"/>
              <a:gd name="connsiteX1" fmla="*/ 171615 w 177965"/>
              <a:gd name="connsiteY1" fmla="*/ 374002 h 1481886"/>
              <a:gd name="connsiteX2" fmla="*/ 171615 w 177965"/>
              <a:gd name="connsiteY2" fmla="*/ 6350 h 14818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7965" h="1481886">
                <a:moveTo>
                  <a:pt x="6350" y="1475536"/>
                </a:moveTo>
                <a:lnTo>
                  <a:pt x="171615" y="374002"/>
                </a:lnTo>
                <a:lnTo>
                  <a:pt x="171615" y="635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1226819" y="4080372"/>
            <a:ext cx="342630" cy="140995"/>
          </a:xfrm>
          <a:custGeom>
            <a:avLst/>
            <a:gdLst>
              <a:gd name="connsiteX0" fmla="*/ 6350 w 342630"/>
              <a:gd name="connsiteY0" fmla="*/ 134645 h 140995"/>
              <a:gd name="connsiteX1" fmla="*/ 336280 w 342630"/>
              <a:gd name="connsiteY1" fmla="*/ 6350 h 1409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2630" h="140995">
                <a:moveTo>
                  <a:pt x="6350" y="134645"/>
                </a:moveTo>
                <a:lnTo>
                  <a:pt x="336280" y="635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6216177" y="3709469"/>
            <a:ext cx="213423" cy="25400"/>
          </a:xfrm>
          <a:custGeom>
            <a:avLst/>
            <a:gdLst>
              <a:gd name="connsiteX0" fmla="*/ 6350 w 213423"/>
              <a:gd name="connsiteY0" fmla="*/ 6350 h 25400"/>
              <a:gd name="connsiteX1" fmla="*/ 207073 w 213423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3423" h="25400">
                <a:moveTo>
                  <a:pt x="6350" y="6350"/>
                </a:moveTo>
                <a:lnTo>
                  <a:pt x="207073" y="635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6051255" y="4289872"/>
            <a:ext cx="378345" cy="25400"/>
          </a:xfrm>
          <a:custGeom>
            <a:avLst/>
            <a:gdLst>
              <a:gd name="connsiteX0" fmla="*/ 6350 w 378345"/>
              <a:gd name="connsiteY0" fmla="*/ 6350 h 25400"/>
              <a:gd name="connsiteX1" fmla="*/ 371995 w 378345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78345" h="25400">
                <a:moveTo>
                  <a:pt x="6350" y="6350"/>
                </a:moveTo>
                <a:lnTo>
                  <a:pt x="371995" y="635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6269288" y="4998621"/>
            <a:ext cx="160312" cy="25400"/>
          </a:xfrm>
          <a:custGeom>
            <a:avLst/>
            <a:gdLst>
              <a:gd name="connsiteX0" fmla="*/ 6350 w 160312"/>
              <a:gd name="connsiteY0" fmla="*/ 6350 h 25400"/>
              <a:gd name="connsiteX1" fmla="*/ 153961 w 160312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0312" h="25400">
                <a:moveTo>
                  <a:pt x="6350" y="6350"/>
                </a:moveTo>
                <a:lnTo>
                  <a:pt x="153961" y="635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1208465" y="4877678"/>
            <a:ext cx="360986" cy="177647"/>
          </a:xfrm>
          <a:custGeom>
            <a:avLst/>
            <a:gdLst>
              <a:gd name="connsiteX0" fmla="*/ 6350 w 360986"/>
              <a:gd name="connsiteY0" fmla="*/ 6350 h 177647"/>
              <a:gd name="connsiteX1" fmla="*/ 354636 w 360986"/>
              <a:gd name="connsiteY1" fmla="*/ 171297 h 1776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60986" h="177647">
                <a:moveTo>
                  <a:pt x="6350" y="6350"/>
                </a:moveTo>
                <a:lnTo>
                  <a:pt x="354636" y="171297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4" name="TextBox 3"/>
          <p:cNvSpPr txBox="1">
            <a:spLocks noChangeArrowheads="1"/>
          </p:cNvSpPr>
          <p:nvPr/>
        </p:nvSpPr>
        <p:spPr bwMode="auto">
          <a:xfrm>
            <a:off x="6464534" y="394902"/>
            <a:ext cx="191463" cy="38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5 </a:t>
            </a:r>
            <a:r>
              <a:rPr lang="en-US" sz="130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</a:t>
            </a: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  <a:endParaRPr lang="en-US" sz="13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74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Recent advances in understanding the cell cycle and cell cycle signaling have led to advances in cancer treatment</a:t>
            </a:r>
          </a:p>
          <a:p>
            <a:r>
              <a:rPr lang="en-US" dirty="0" smtClean="0"/>
              <a:t>Medical treatments for cancer are becoming more “</a:t>
            </a:r>
            <a:r>
              <a:rPr lang="en-US" altLang="ja-JP" dirty="0" smtClean="0"/>
              <a:t>personalized” to an individual patient</a:t>
            </a:r>
            <a:r>
              <a:rPr lang="en-US" dirty="0"/>
              <a:t>’</a:t>
            </a:r>
            <a:r>
              <a:rPr lang="en-US" altLang="ja-JP" dirty="0" smtClean="0"/>
              <a:t>s tumor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9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451104"/>
            <a:ext cx="8546592" cy="595579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9.UN01-1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TextBox 22"/>
          <p:cNvSpPr txBox="1">
            <a:spLocks noChangeArrowheads="1"/>
          </p:cNvSpPr>
          <p:nvPr/>
        </p:nvSpPr>
        <p:spPr bwMode="auto">
          <a:xfrm>
            <a:off x="323730" y="5593005"/>
            <a:ext cx="85152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Data from K. K. </a:t>
            </a:r>
            <a:r>
              <a:rPr lang="en-US" sz="1800" b="1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Velpula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et al., Regulation of </a:t>
            </a:r>
            <a:r>
              <a:rPr lang="en-US" sz="1800" b="1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glioblastoma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progression by cord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blood stem cells is mediated by </a:t>
            </a:r>
            <a:r>
              <a:rPr lang="en-US" sz="1800" b="1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downregulation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of </a:t>
            </a:r>
            <a:r>
              <a:rPr lang="en-US" sz="1800" b="1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cyclin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D1, </a:t>
            </a:r>
            <a:r>
              <a:rPr lang="en-US" sz="18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PLoS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ONE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6(3):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e18017 (2011). doi:10.1371/journal.pone.0018017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1309211" y="4739958"/>
            <a:ext cx="1570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400"/>
              </a:lnSpc>
            </a:pPr>
            <a:r>
              <a:rPr lang="en-US" sz="2200" b="1">
                <a:solidFill>
                  <a:srgbClr val="000000"/>
                </a:solidFill>
                <a:latin typeface="Arial"/>
                <a:ea typeface="ＭＳ Ｐゴシック" charset="0"/>
              </a:rPr>
              <a:t>0</a:t>
            </a:r>
          </a:p>
        </p:txBody>
      </p:sp>
      <p:sp>
        <p:nvSpPr>
          <p:cNvPr id="30" name="TextBox 14"/>
          <p:cNvSpPr txBox="1">
            <a:spLocks noChangeArrowheads="1"/>
          </p:cNvSpPr>
          <p:nvPr/>
        </p:nvSpPr>
        <p:spPr bwMode="auto">
          <a:xfrm>
            <a:off x="5230336" y="4739958"/>
            <a:ext cx="1570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400"/>
              </a:lnSpc>
            </a:pPr>
            <a:r>
              <a:rPr lang="en-US" sz="2200" b="1">
                <a:solidFill>
                  <a:srgbClr val="000000"/>
                </a:solidFill>
                <a:latin typeface="Arial"/>
                <a:ea typeface="ＭＳ Ｐゴシック" charset="0"/>
              </a:rPr>
              <a:t>0</a:t>
            </a:r>
          </a:p>
        </p:txBody>
      </p:sp>
      <p:sp>
        <p:nvSpPr>
          <p:cNvPr id="31" name="TextBox 15"/>
          <p:cNvSpPr txBox="1">
            <a:spLocks noChangeArrowheads="1"/>
          </p:cNvSpPr>
          <p:nvPr/>
        </p:nvSpPr>
        <p:spPr bwMode="auto">
          <a:xfrm>
            <a:off x="6138386" y="4739958"/>
            <a:ext cx="4712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400"/>
              </a:lnSpc>
            </a:pPr>
            <a:r>
              <a:rPr lang="en-US" sz="2200" b="1">
                <a:solidFill>
                  <a:srgbClr val="000000"/>
                </a:solidFill>
                <a:latin typeface="Arial"/>
                <a:ea typeface="ＭＳ Ｐゴシック" charset="0"/>
              </a:rPr>
              <a:t>200</a:t>
            </a:r>
          </a:p>
        </p:txBody>
      </p:sp>
      <p:sp>
        <p:nvSpPr>
          <p:cNvPr id="32" name="TextBox 16"/>
          <p:cNvSpPr txBox="1">
            <a:spLocks noChangeArrowheads="1"/>
          </p:cNvSpPr>
          <p:nvPr/>
        </p:nvSpPr>
        <p:spPr bwMode="auto">
          <a:xfrm>
            <a:off x="2215674" y="4739958"/>
            <a:ext cx="4712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400"/>
              </a:lnSpc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200</a:t>
            </a:r>
          </a:p>
        </p:txBody>
      </p:sp>
      <p:sp>
        <p:nvSpPr>
          <p:cNvPr id="33" name="TextBox 17"/>
          <p:cNvSpPr txBox="1">
            <a:spLocks noChangeArrowheads="1"/>
          </p:cNvSpPr>
          <p:nvPr/>
        </p:nvSpPr>
        <p:spPr bwMode="auto">
          <a:xfrm>
            <a:off x="7170261" y="4752658"/>
            <a:ext cx="4712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400"/>
              </a:lnSpc>
            </a:pPr>
            <a:r>
              <a:rPr lang="en-US" sz="2200" b="1">
                <a:solidFill>
                  <a:srgbClr val="000000"/>
                </a:solidFill>
                <a:latin typeface="Arial"/>
                <a:ea typeface="ＭＳ Ｐゴシック" charset="0"/>
              </a:rPr>
              <a:t>400</a:t>
            </a:r>
          </a:p>
        </p:txBody>
      </p:sp>
      <p:sp>
        <p:nvSpPr>
          <p:cNvPr id="34" name="TextBox 18"/>
          <p:cNvSpPr txBox="1">
            <a:spLocks noChangeArrowheads="1"/>
          </p:cNvSpPr>
          <p:nvPr/>
        </p:nvSpPr>
        <p:spPr bwMode="auto">
          <a:xfrm>
            <a:off x="8206899" y="4752658"/>
            <a:ext cx="4712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400"/>
              </a:lnSpc>
            </a:pPr>
            <a:r>
              <a:rPr lang="en-US" sz="2200" b="1">
                <a:solidFill>
                  <a:srgbClr val="000000"/>
                </a:solidFill>
                <a:latin typeface="Arial"/>
                <a:ea typeface="ＭＳ Ｐゴシック" charset="0"/>
              </a:rPr>
              <a:t>600</a:t>
            </a:r>
          </a:p>
        </p:txBody>
      </p:sp>
      <p:sp>
        <p:nvSpPr>
          <p:cNvPr id="35" name="TextBox 19"/>
          <p:cNvSpPr txBox="1">
            <a:spLocks noChangeArrowheads="1"/>
          </p:cNvSpPr>
          <p:nvPr/>
        </p:nvSpPr>
        <p:spPr bwMode="auto">
          <a:xfrm>
            <a:off x="3249136" y="4752658"/>
            <a:ext cx="4712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400"/>
              </a:lnSpc>
            </a:pPr>
            <a:r>
              <a:rPr lang="en-US" sz="2200" b="1">
                <a:solidFill>
                  <a:srgbClr val="000000"/>
                </a:solidFill>
                <a:latin typeface="Arial"/>
                <a:ea typeface="ＭＳ Ｐゴシック" charset="0"/>
              </a:rPr>
              <a:t>400</a:t>
            </a:r>
          </a:p>
        </p:txBody>
      </p:sp>
      <p:sp>
        <p:nvSpPr>
          <p:cNvPr id="36" name="TextBox 20"/>
          <p:cNvSpPr txBox="1">
            <a:spLocks noChangeArrowheads="1"/>
          </p:cNvSpPr>
          <p:nvPr/>
        </p:nvSpPr>
        <p:spPr bwMode="auto">
          <a:xfrm>
            <a:off x="4284186" y="4752658"/>
            <a:ext cx="4712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400"/>
              </a:lnSpc>
            </a:pPr>
            <a:r>
              <a:rPr lang="en-US" sz="2200" b="1">
                <a:solidFill>
                  <a:srgbClr val="000000"/>
                </a:solidFill>
                <a:latin typeface="Arial"/>
                <a:ea typeface="ＭＳ Ｐゴシック" charset="0"/>
              </a:rPr>
              <a:t>600</a:t>
            </a:r>
          </a:p>
        </p:txBody>
      </p:sp>
      <p:sp>
        <p:nvSpPr>
          <p:cNvPr id="37" name="TextBox 21"/>
          <p:cNvSpPr txBox="1">
            <a:spLocks noChangeArrowheads="1"/>
          </p:cNvSpPr>
          <p:nvPr/>
        </p:nvSpPr>
        <p:spPr bwMode="auto">
          <a:xfrm>
            <a:off x="1528285" y="5121752"/>
            <a:ext cx="70708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400"/>
              </a:lnSpc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Amount of fluorescence per cell (fluorescence units)</a:t>
            </a:r>
          </a:p>
        </p:txBody>
      </p:sp>
      <p:sp>
        <p:nvSpPr>
          <p:cNvPr id="38" name="TextBox 3"/>
          <p:cNvSpPr txBox="1">
            <a:spLocks noChangeArrowheads="1"/>
          </p:cNvSpPr>
          <p:nvPr/>
        </p:nvSpPr>
        <p:spPr bwMode="auto">
          <a:xfrm>
            <a:off x="742122" y="869831"/>
            <a:ext cx="4712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400"/>
              </a:lnSpc>
            </a:pPr>
            <a:r>
              <a:rPr lang="en-US" sz="2200" b="1">
                <a:solidFill>
                  <a:srgbClr val="000000"/>
                </a:solidFill>
                <a:latin typeface="Arial"/>
                <a:ea typeface="ＭＳ Ｐゴシック" charset="0"/>
              </a:rPr>
              <a:t>200</a:t>
            </a:r>
          </a:p>
        </p:txBody>
      </p:sp>
      <p:sp>
        <p:nvSpPr>
          <p:cNvPr id="39" name="TextBox 4"/>
          <p:cNvSpPr txBox="1">
            <a:spLocks noChangeArrowheads="1"/>
          </p:cNvSpPr>
          <p:nvPr/>
        </p:nvSpPr>
        <p:spPr bwMode="auto">
          <a:xfrm>
            <a:off x="742122" y="1555631"/>
            <a:ext cx="4712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400"/>
              </a:lnSpc>
            </a:pPr>
            <a:r>
              <a:rPr lang="en-US" sz="2200" b="1">
                <a:solidFill>
                  <a:srgbClr val="000000"/>
                </a:solidFill>
                <a:latin typeface="Arial"/>
                <a:ea typeface="ＭＳ Ｐゴシック" charset="0"/>
              </a:rPr>
              <a:t>160</a:t>
            </a:r>
          </a:p>
        </p:txBody>
      </p:sp>
      <p:sp>
        <p:nvSpPr>
          <p:cNvPr id="40" name="TextBox 6"/>
          <p:cNvSpPr txBox="1">
            <a:spLocks noChangeArrowheads="1"/>
          </p:cNvSpPr>
          <p:nvPr/>
        </p:nvSpPr>
        <p:spPr bwMode="auto">
          <a:xfrm>
            <a:off x="742122" y="2265244"/>
            <a:ext cx="4712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400"/>
              </a:lnSpc>
            </a:pPr>
            <a:r>
              <a:rPr lang="en-US" sz="2200" b="1">
                <a:solidFill>
                  <a:srgbClr val="000000"/>
                </a:solidFill>
                <a:latin typeface="Arial"/>
                <a:ea typeface="ＭＳ Ｐゴシック" charset="0"/>
              </a:rPr>
              <a:t>120</a:t>
            </a:r>
          </a:p>
        </p:txBody>
      </p:sp>
      <p:sp>
        <p:nvSpPr>
          <p:cNvPr id="41" name="TextBox 7"/>
          <p:cNvSpPr txBox="1">
            <a:spLocks noChangeArrowheads="1"/>
          </p:cNvSpPr>
          <p:nvPr/>
        </p:nvSpPr>
        <p:spPr bwMode="auto">
          <a:xfrm>
            <a:off x="897697" y="2974856"/>
            <a:ext cx="3141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400"/>
              </a:lnSpc>
            </a:pPr>
            <a:r>
              <a:rPr lang="en-US" sz="2200" b="1">
                <a:solidFill>
                  <a:srgbClr val="000000"/>
                </a:solidFill>
                <a:latin typeface="Arial"/>
                <a:ea typeface="ＭＳ Ｐゴシック" charset="0"/>
              </a:rPr>
              <a:t>80</a:t>
            </a:r>
          </a:p>
        </p:txBody>
      </p:sp>
      <p:sp>
        <p:nvSpPr>
          <p:cNvPr id="42" name="TextBox 8"/>
          <p:cNvSpPr txBox="1">
            <a:spLocks noChangeArrowheads="1"/>
          </p:cNvSpPr>
          <p:nvPr/>
        </p:nvSpPr>
        <p:spPr bwMode="auto">
          <a:xfrm>
            <a:off x="897697" y="3684469"/>
            <a:ext cx="3141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400"/>
              </a:lnSpc>
            </a:pPr>
            <a:r>
              <a:rPr lang="en-US" sz="2200" b="1">
                <a:solidFill>
                  <a:srgbClr val="000000"/>
                </a:solidFill>
                <a:latin typeface="Arial"/>
                <a:ea typeface="ＭＳ Ｐゴシック" charset="0"/>
              </a:rPr>
              <a:t>40</a:t>
            </a:r>
          </a:p>
        </p:txBody>
      </p:sp>
      <p:sp>
        <p:nvSpPr>
          <p:cNvPr id="43" name="TextBox 9"/>
          <p:cNvSpPr txBox="1">
            <a:spLocks noChangeArrowheads="1"/>
          </p:cNvSpPr>
          <p:nvPr/>
        </p:nvSpPr>
        <p:spPr bwMode="auto">
          <a:xfrm>
            <a:off x="1053272" y="4392494"/>
            <a:ext cx="1570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400"/>
              </a:lnSpc>
            </a:pPr>
            <a:r>
              <a:rPr lang="en-US" sz="2200" b="1">
                <a:solidFill>
                  <a:srgbClr val="000000"/>
                </a:solidFill>
                <a:latin typeface="Arial"/>
                <a:ea typeface="ＭＳ Ｐゴシック" charset="0"/>
              </a:rPr>
              <a:t>0</a:t>
            </a:r>
          </a:p>
        </p:txBody>
      </p:sp>
      <p:sp>
        <p:nvSpPr>
          <p:cNvPr id="44" name="TextBox 2"/>
          <p:cNvSpPr txBox="1">
            <a:spLocks noChangeArrowheads="1"/>
          </p:cNvSpPr>
          <p:nvPr/>
        </p:nvSpPr>
        <p:spPr bwMode="auto">
          <a:xfrm>
            <a:off x="2654300" y="457206"/>
            <a:ext cx="10050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400"/>
              </a:lnSpc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Control</a:t>
            </a:r>
          </a:p>
        </p:txBody>
      </p:sp>
      <p:sp>
        <p:nvSpPr>
          <p:cNvPr id="45" name="TextBox 11"/>
          <p:cNvSpPr txBox="1">
            <a:spLocks noChangeArrowheads="1"/>
          </p:cNvSpPr>
          <p:nvPr/>
        </p:nvSpPr>
        <p:spPr bwMode="auto">
          <a:xfrm>
            <a:off x="2354263" y="910438"/>
            <a:ext cx="2035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400"/>
              </a:lnSpc>
            </a:pPr>
            <a:r>
              <a:rPr lang="en-US" sz="22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A</a:t>
            </a:r>
            <a:endParaRPr lang="en-US" sz="22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46" name="TextBox 12"/>
          <p:cNvSpPr txBox="1">
            <a:spLocks noChangeArrowheads="1"/>
          </p:cNvSpPr>
          <p:nvPr/>
        </p:nvSpPr>
        <p:spPr bwMode="auto">
          <a:xfrm>
            <a:off x="6570662" y="457206"/>
            <a:ext cx="10055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400"/>
              </a:lnSpc>
            </a:pPr>
            <a:r>
              <a:rPr lang="en-US" sz="2200" b="1">
                <a:solidFill>
                  <a:srgbClr val="000000"/>
                </a:solidFill>
                <a:latin typeface="Arial"/>
                <a:ea typeface="ＭＳ Ｐゴシック" charset="0"/>
              </a:rPr>
              <a:t>Treated</a:t>
            </a:r>
          </a:p>
        </p:txBody>
      </p:sp>
      <p:sp>
        <p:nvSpPr>
          <p:cNvPr id="48" name="TextBox 11"/>
          <p:cNvSpPr txBox="1">
            <a:spLocks noChangeArrowheads="1"/>
          </p:cNvSpPr>
          <p:nvPr/>
        </p:nvSpPr>
        <p:spPr bwMode="auto">
          <a:xfrm>
            <a:off x="2778124" y="910438"/>
            <a:ext cx="2035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400"/>
              </a:lnSpc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</a:t>
            </a:r>
          </a:p>
        </p:txBody>
      </p:sp>
      <p:sp>
        <p:nvSpPr>
          <p:cNvPr id="49" name="TextBox 11"/>
          <p:cNvSpPr txBox="1">
            <a:spLocks noChangeArrowheads="1"/>
          </p:cNvSpPr>
          <p:nvPr/>
        </p:nvSpPr>
        <p:spPr bwMode="auto">
          <a:xfrm>
            <a:off x="3251986" y="910438"/>
            <a:ext cx="2035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400"/>
              </a:lnSpc>
            </a:pPr>
            <a:r>
              <a:rPr lang="en-US" sz="22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</a:t>
            </a:r>
            <a:endParaRPr lang="en-US" sz="22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6283541" y="908949"/>
            <a:ext cx="2035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400"/>
              </a:lnSpc>
            </a:pPr>
            <a:r>
              <a:rPr lang="en-US" sz="22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A</a:t>
            </a:r>
            <a:endParaRPr lang="en-US" sz="22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51" name="TextBox 11"/>
          <p:cNvSpPr txBox="1">
            <a:spLocks noChangeArrowheads="1"/>
          </p:cNvSpPr>
          <p:nvPr/>
        </p:nvSpPr>
        <p:spPr bwMode="auto">
          <a:xfrm>
            <a:off x="6707402" y="908949"/>
            <a:ext cx="2035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400"/>
              </a:lnSpc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</a:t>
            </a:r>
          </a:p>
        </p:txBody>
      </p:sp>
      <p:sp>
        <p:nvSpPr>
          <p:cNvPr id="52" name="TextBox 11"/>
          <p:cNvSpPr txBox="1">
            <a:spLocks noChangeArrowheads="1"/>
          </p:cNvSpPr>
          <p:nvPr/>
        </p:nvSpPr>
        <p:spPr bwMode="auto">
          <a:xfrm>
            <a:off x="7181264" y="908949"/>
            <a:ext cx="2035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400"/>
              </a:lnSpc>
            </a:pPr>
            <a:r>
              <a:rPr lang="en-US" sz="22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</a:t>
            </a:r>
            <a:endParaRPr lang="en-US" sz="22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99794" y="2054142"/>
            <a:ext cx="307777" cy="2119170"/>
          </a:xfrm>
          <a:prstGeom prst="rect">
            <a:avLst/>
          </a:prstGeom>
          <a:noFill/>
        </p:spPr>
        <p:txBody>
          <a:bodyPr vert="vert270" wrap="none" lIns="0" tIns="0" rIns="0" bIns="0">
            <a:spAutoFit/>
          </a:bodyPr>
          <a:lstStyle/>
          <a:p>
            <a:pPr eaLnBrk="0" fontAlgn="auto" hangingPunc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Number of cells</a:t>
            </a:r>
            <a:endParaRPr lang="en-US" sz="22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9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Cellular Organization of the Genetic Material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the DNA in a cell constitutes the cell’</a:t>
            </a:r>
            <a:r>
              <a:rPr lang="en-US" altLang="ja-JP" dirty="0" smtClean="0"/>
              <a:t>s </a:t>
            </a:r>
            <a:r>
              <a:rPr lang="en-US" altLang="ja-JP" b="1" dirty="0" smtClean="0"/>
              <a:t>genome</a:t>
            </a:r>
          </a:p>
          <a:p>
            <a:r>
              <a:rPr lang="en-US" dirty="0" smtClean="0"/>
              <a:t>A genome can consist of a single DNA molecule (common in prokaryotic cells) or a number of DNA molecules (common in eukaryotic cells)</a:t>
            </a:r>
          </a:p>
          <a:p>
            <a:r>
              <a:rPr lang="en-US" dirty="0" smtClean="0"/>
              <a:t>DNA molecules in a cell are packaged into </a:t>
            </a:r>
            <a:r>
              <a:rPr lang="en-US" b="1" dirty="0" smtClean="0"/>
              <a:t>chromosomes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0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Eukaryotic chromosomes consist of </a:t>
            </a:r>
            <a:r>
              <a:rPr lang="en-US" b="1" dirty="0" smtClean="0"/>
              <a:t>chromatin</a:t>
            </a:r>
            <a:r>
              <a:rPr lang="en-US" dirty="0" smtClean="0"/>
              <a:t>, a complex of DNA and protein </a:t>
            </a:r>
          </a:p>
          <a:p>
            <a:r>
              <a:rPr lang="en-US" dirty="0" smtClean="0"/>
              <a:t>Every eukaryotic species has a characteristic number of chromosomes in each cell nucleus</a:t>
            </a:r>
          </a:p>
          <a:p>
            <a:r>
              <a:rPr lang="en-US" b="1" dirty="0" smtClean="0"/>
              <a:t>Somatic cells</a:t>
            </a:r>
            <a:r>
              <a:rPr lang="en-US" dirty="0" smtClean="0"/>
              <a:t> (</a:t>
            </a:r>
            <a:r>
              <a:rPr lang="en-US" dirty="0" err="1" smtClean="0"/>
              <a:t>nonreproductive</a:t>
            </a:r>
            <a:r>
              <a:rPr lang="en-US" dirty="0" smtClean="0"/>
              <a:t> cells) have two sets of chromosomes</a:t>
            </a:r>
          </a:p>
          <a:p>
            <a:r>
              <a:rPr lang="en-US" b="1" dirty="0" smtClean="0"/>
              <a:t>Gametes</a:t>
            </a:r>
            <a:r>
              <a:rPr lang="en-US" dirty="0" smtClean="0"/>
              <a:t> (reproductive cells: sperm and eggs) have one set of chromosomes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02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Distribution of Chromosomes During Eukaryotic Cell Division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preparation for cell division, DNA is replicated and the chromosomes condense</a:t>
            </a:r>
          </a:p>
          <a:p>
            <a:r>
              <a:rPr lang="en-US" dirty="0" smtClean="0"/>
              <a:t>Each duplicated chromosome has two </a:t>
            </a:r>
            <a:r>
              <a:rPr lang="en-US" b="1" dirty="0" smtClean="0"/>
              <a:t>sister chromatids</a:t>
            </a:r>
            <a:r>
              <a:rPr lang="en-US" dirty="0" smtClean="0"/>
              <a:t>, joined identical copies of the original chromosome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centromere</a:t>
            </a:r>
            <a:r>
              <a:rPr lang="en-US" dirty="0" smtClean="0"/>
              <a:t> is </a:t>
            </a:r>
            <a:r>
              <a:rPr lang="en-US" altLang="ja-JP" dirty="0" smtClean="0"/>
              <a:t>where the two chromatids are most closely attached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71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448" y="268224"/>
            <a:ext cx="5023104" cy="632155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9.5-s3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419951" y="464282"/>
            <a:ext cx="1615827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Chromosomes</a:t>
            </a:r>
            <a:endParaRPr lang="en-US" sz="17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454337" y="265843"/>
            <a:ext cx="1551707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Chromosomal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5386868" y="519844"/>
            <a:ext cx="1684179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>
                <a:solidFill>
                  <a:srgbClr val="000000"/>
                </a:solidFill>
                <a:latin typeface="Arial"/>
                <a:ea typeface="ＭＳ Ｐゴシック" charset="0"/>
              </a:rPr>
              <a:t>DNA molecules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766154" y="910370"/>
            <a:ext cx="1295226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Centromere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730435" y="2008923"/>
            <a:ext cx="1487587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75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Chromosome</a:t>
            </a:r>
          </a:p>
          <a:p>
            <a:pPr eaLnBrk="0" hangingPunct="0">
              <a:lnSpc>
                <a:spcPts val="2000"/>
              </a:lnSpc>
            </a:pPr>
            <a:r>
              <a:rPr lang="en-US" sz="1775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arm</a:t>
            </a:r>
            <a:endParaRPr lang="en-US" sz="1775" b="1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4363723" y="2550261"/>
            <a:ext cx="2782813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75" b="1">
                <a:solidFill>
                  <a:srgbClr val="000000"/>
                </a:solidFill>
                <a:latin typeface="Arial"/>
                <a:ea typeface="ＭＳ Ｐゴシック" charset="0"/>
              </a:rPr>
              <a:t>Chromosome duplication</a:t>
            </a: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4971736" y="4058390"/>
            <a:ext cx="1243930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Sister</a:t>
            </a:r>
          </a:p>
          <a:p>
            <a:pPr eaLnBrk="0" hangingPunct="0">
              <a:lnSpc>
                <a:spcPts val="20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chromatids</a:t>
            </a:r>
            <a:endParaRPr lang="en-US" sz="17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4974117" y="4632272"/>
            <a:ext cx="2154436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Separation of sister</a:t>
            </a:r>
          </a:p>
          <a:p>
            <a:pPr eaLnBrk="0" hangingPunct="0">
              <a:lnSpc>
                <a:spcPts val="20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chromatids</a:t>
            </a:r>
            <a:endParaRPr lang="en-US" sz="17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305540" y="1426663"/>
            <a:ext cx="431499" cy="592493"/>
            <a:chOff x="4305540" y="1426663"/>
            <a:chExt cx="431499" cy="592493"/>
          </a:xfrm>
        </p:grpSpPr>
        <p:sp>
          <p:nvSpPr>
            <p:cNvPr id="17" name="Freeform 16"/>
            <p:cNvSpPr/>
            <p:nvPr/>
          </p:nvSpPr>
          <p:spPr>
            <a:xfrm>
              <a:off x="4469412" y="1699116"/>
              <a:ext cx="267627" cy="320040"/>
            </a:xfrm>
            <a:custGeom>
              <a:avLst/>
              <a:gdLst>
                <a:gd name="connsiteX0" fmla="*/ 6350 w 267627"/>
                <a:gd name="connsiteY0" fmla="*/ 6350 h 334822"/>
                <a:gd name="connsiteX1" fmla="*/ 261277 w 267627"/>
                <a:gd name="connsiteY1" fmla="*/ 328472 h 33482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67627" h="334822">
                  <a:moveTo>
                    <a:pt x="6350" y="6350"/>
                  </a:moveTo>
                  <a:lnTo>
                    <a:pt x="261277" y="328472"/>
                  </a:ln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hangingPunct="0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18" name="Freeform 3"/>
            <p:cNvSpPr/>
            <p:nvPr/>
          </p:nvSpPr>
          <p:spPr>
            <a:xfrm>
              <a:off x="4305540" y="1426663"/>
              <a:ext cx="176571" cy="559817"/>
            </a:xfrm>
            <a:custGeom>
              <a:avLst/>
              <a:gdLst>
                <a:gd name="connsiteX0" fmla="*/ 6350 w 176571"/>
                <a:gd name="connsiteY0" fmla="*/ 6350 h 559817"/>
                <a:gd name="connsiteX1" fmla="*/ 104677 w 176571"/>
                <a:gd name="connsiteY1" fmla="*/ 71894 h 559817"/>
                <a:gd name="connsiteX2" fmla="*/ 104677 w 176571"/>
                <a:gd name="connsiteY2" fmla="*/ 200964 h 559817"/>
                <a:gd name="connsiteX3" fmla="*/ 170221 w 176571"/>
                <a:gd name="connsiteY3" fmla="*/ 278803 h 559817"/>
                <a:gd name="connsiteX4" fmla="*/ 104677 w 176571"/>
                <a:gd name="connsiteY4" fmla="*/ 356654 h 559817"/>
                <a:gd name="connsiteX5" fmla="*/ 104677 w 176571"/>
                <a:gd name="connsiteY5" fmla="*/ 487914 h 559817"/>
                <a:gd name="connsiteX6" fmla="*/ 6350 w 176571"/>
                <a:gd name="connsiteY6" fmla="*/ 553467 h 55981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</a:cxnLst>
              <a:rect l="l" t="t" r="r" b="b"/>
              <a:pathLst>
                <a:path w="176571" h="559817">
                  <a:moveTo>
                    <a:pt x="6350" y="6350"/>
                  </a:moveTo>
                  <a:cubicBezTo>
                    <a:pt x="6350" y="6350"/>
                    <a:pt x="104677" y="14541"/>
                    <a:pt x="104677" y="71894"/>
                  </a:cubicBezTo>
                  <a:cubicBezTo>
                    <a:pt x="104677" y="86702"/>
                    <a:pt x="104677" y="183210"/>
                    <a:pt x="104677" y="200964"/>
                  </a:cubicBezTo>
                  <a:cubicBezTo>
                    <a:pt x="104677" y="246037"/>
                    <a:pt x="170221" y="278803"/>
                    <a:pt x="170221" y="278803"/>
                  </a:cubicBezTo>
                  <a:cubicBezTo>
                    <a:pt x="170221" y="278803"/>
                    <a:pt x="104677" y="311581"/>
                    <a:pt x="104677" y="356654"/>
                  </a:cubicBezTo>
                  <a:cubicBezTo>
                    <a:pt x="104677" y="372071"/>
                    <a:pt x="104677" y="468922"/>
                    <a:pt x="104677" y="487914"/>
                  </a:cubicBezTo>
                  <a:cubicBezTo>
                    <a:pt x="104677" y="545269"/>
                    <a:pt x="6350" y="553467"/>
                    <a:pt x="6350" y="553467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hangingPunct="0"/>
              <a:endParaRPr lang="zh-CN" altLang="en-US" b="1">
                <a:solidFill>
                  <a:srgbClr val="000000"/>
                </a:solidFill>
              </a:endParaRPr>
            </a:p>
          </p:txBody>
        </p:sp>
      </p:grpSp>
      <p:sp>
        <p:nvSpPr>
          <p:cNvPr id="19" name="Freeform 18"/>
          <p:cNvSpPr/>
          <p:nvPr/>
        </p:nvSpPr>
        <p:spPr>
          <a:xfrm>
            <a:off x="4151203" y="4018259"/>
            <a:ext cx="780754" cy="180264"/>
          </a:xfrm>
          <a:custGeom>
            <a:avLst/>
            <a:gdLst>
              <a:gd name="connsiteX0" fmla="*/ 131365 w 780754"/>
              <a:gd name="connsiteY0" fmla="*/ 6350 h 180264"/>
              <a:gd name="connsiteX1" fmla="*/ 774404 w 780754"/>
              <a:gd name="connsiteY1" fmla="*/ 173913 h 180264"/>
              <a:gd name="connsiteX2" fmla="*/ 6349 w 780754"/>
              <a:gd name="connsiteY2" fmla="*/ 29895 h 1802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80754" h="180264">
                <a:moveTo>
                  <a:pt x="131365" y="6350"/>
                </a:moveTo>
                <a:lnTo>
                  <a:pt x="774404" y="173913"/>
                </a:lnTo>
                <a:lnTo>
                  <a:pt x="6349" y="29895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241358" y="1059655"/>
            <a:ext cx="495681" cy="351831"/>
            <a:chOff x="4241358" y="1059655"/>
            <a:chExt cx="495681" cy="351831"/>
          </a:xfrm>
        </p:grpSpPr>
        <p:sp>
          <p:nvSpPr>
            <p:cNvPr id="21" name="Freeform 3"/>
            <p:cNvSpPr/>
            <p:nvPr/>
          </p:nvSpPr>
          <p:spPr>
            <a:xfrm>
              <a:off x="4241358" y="1059655"/>
              <a:ext cx="495681" cy="351831"/>
            </a:xfrm>
            <a:custGeom>
              <a:avLst/>
              <a:gdLst>
                <a:gd name="connsiteX0" fmla="*/ 501777 w 508127"/>
                <a:gd name="connsiteY0" fmla="*/ 6350 h 371068"/>
                <a:gd name="connsiteX1" fmla="*/ 6350 w 508127"/>
                <a:gd name="connsiteY1" fmla="*/ 364718 h 37106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508127" h="371068">
                  <a:moveTo>
                    <a:pt x="501777" y="6350"/>
                  </a:moveTo>
                  <a:lnTo>
                    <a:pt x="6350" y="364718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hangingPunct="0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22" name="Freeform 3"/>
            <p:cNvSpPr/>
            <p:nvPr/>
          </p:nvSpPr>
          <p:spPr>
            <a:xfrm>
              <a:off x="4241358" y="1059655"/>
              <a:ext cx="495681" cy="351831"/>
            </a:xfrm>
            <a:custGeom>
              <a:avLst/>
              <a:gdLst>
                <a:gd name="connsiteX0" fmla="*/ 501777 w 508127"/>
                <a:gd name="connsiteY0" fmla="*/ 6350 h 371068"/>
                <a:gd name="connsiteX1" fmla="*/ 6350 w 508127"/>
                <a:gd name="connsiteY1" fmla="*/ 364718 h 37106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508127" h="371068">
                  <a:moveTo>
                    <a:pt x="501777" y="6350"/>
                  </a:moveTo>
                  <a:lnTo>
                    <a:pt x="6350" y="364718"/>
                  </a:ln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hangingPunct="0"/>
              <a:endParaRPr lang="zh-CN" altLang="en-US" b="1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186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BIF2e_Lecture_Design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Custom 2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F2e_Lecture_Design" id="{B0E6D828-9B85-4718-9282-A007272011D2}" vid="{E31D12D0-4DE0-4655-8738-44DE4B3CF91E}"/>
    </a:ext>
  </a:extLst>
</a:theme>
</file>

<file path=ppt/theme/theme10.xml><?xml version="1.0" encoding="utf-8"?>
<a:theme xmlns:a="http://schemas.openxmlformats.org/drawingml/2006/main" name="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0.xml><?xml version="1.0" encoding="utf-8"?>
<a:theme xmlns:a="http://schemas.openxmlformats.org/drawingml/2006/main" name="9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1.xml><?xml version="1.0" encoding="utf-8"?>
<a:theme xmlns:a="http://schemas.openxmlformats.org/drawingml/2006/main" name="10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2.xml><?xml version="1.0" encoding="utf-8"?>
<a:theme xmlns:a="http://schemas.openxmlformats.org/drawingml/2006/main" name="10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3.xml><?xml version="1.0" encoding="utf-8"?>
<a:theme xmlns:a="http://schemas.openxmlformats.org/drawingml/2006/main" name="10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4.xml><?xml version="1.0" encoding="utf-8"?>
<a:theme xmlns:a="http://schemas.openxmlformats.org/drawingml/2006/main" name="10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5.xml><?xml version="1.0" encoding="utf-8"?>
<a:theme xmlns:a="http://schemas.openxmlformats.org/drawingml/2006/main" name="10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6.xml><?xml version="1.0" encoding="utf-8"?>
<a:theme xmlns:a="http://schemas.openxmlformats.org/drawingml/2006/main" name="10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7.xml><?xml version="1.0" encoding="utf-8"?>
<a:theme xmlns:a="http://schemas.openxmlformats.org/drawingml/2006/main" name="10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8.xml><?xml version="1.0" encoding="utf-8"?>
<a:theme xmlns:a="http://schemas.openxmlformats.org/drawingml/2006/main" name="10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9.xml><?xml version="1.0" encoding="utf-8"?>
<a:theme xmlns:a="http://schemas.openxmlformats.org/drawingml/2006/main" name="10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0.xml><?xml version="1.0" encoding="utf-8"?>
<a:theme xmlns:a="http://schemas.openxmlformats.org/drawingml/2006/main" name="10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1.xml><?xml version="1.0" encoding="utf-8"?>
<a:theme xmlns:a="http://schemas.openxmlformats.org/drawingml/2006/main" name="1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2.xml><?xml version="1.0" encoding="utf-8"?>
<a:theme xmlns:a="http://schemas.openxmlformats.org/drawingml/2006/main" name="1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3.xml><?xml version="1.0" encoding="utf-8"?>
<a:theme xmlns:a="http://schemas.openxmlformats.org/drawingml/2006/main" name="1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4.xml><?xml version="1.0" encoding="utf-8"?>
<a:theme xmlns:a="http://schemas.openxmlformats.org/drawingml/2006/main" name="1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5.xml><?xml version="1.0" encoding="utf-8"?>
<a:theme xmlns:a="http://schemas.openxmlformats.org/drawingml/2006/main" name="1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6.xml><?xml version="1.0" encoding="utf-8"?>
<a:theme xmlns:a="http://schemas.openxmlformats.org/drawingml/2006/main" name="1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7.xml><?xml version="1.0" encoding="utf-8"?>
<a:theme xmlns:a="http://schemas.openxmlformats.org/drawingml/2006/main" name="1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8.xml><?xml version="1.0" encoding="utf-8"?>
<a:theme xmlns:a="http://schemas.openxmlformats.org/drawingml/2006/main" name="1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9.xml><?xml version="1.0" encoding="utf-8"?>
<a:theme xmlns:a="http://schemas.openxmlformats.org/drawingml/2006/main" name="1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0.xml><?xml version="1.0" encoding="utf-8"?>
<a:theme xmlns:a="http://schemas.openxmlformats.org/drawingml/2006/main" name="1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1.xml><?xml version="1.0" encoding="utf-8"?>
<a:theme xmlns:a="http://schemas.openxmlformats.org/drawingml/2006/main" name="1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2.xml><?xml version="1.0" encoding="utf-8"?>
<a:theme xmlns:a="http://schemas.openxmlformats.org/drawingml/2006/main" name="1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3.xml><?xml version="1.0" encoding="utf-8"?>
<a:theme xmlns:a="http://schemas.openxmlformats.org/drawingml/2006/main" name="1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4.xml><?xml version="1.0" encoding="utf-8"?>
<a:theme xmlns:a="http://schemas.openxmlformats.org/drawingml/2006/main" name="1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5.xml><?xml version="1.0" encoding="utf-8"?>
<a:theme xmlns:a="http://schemas.openxmlformats.org/drawingml/2006/main" name="1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6.xml><?xml version="1.0" encoding="utf-8"?>
<a:theme xmlns:a="http://schemas.openxmlformats.org/drawingml/2006/main" name="1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7.xml><?xml version="1.0" encoding="utf-8"?>
<a:theme xmlns:a="http://schemas.openxmlformats.org/drawingml/2006/main" name="1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8.xml><?xml version="1.0" encoding="utf-8"?>
<a:theme xmlns:a="http://schemas.openxmlformats.org/drawingml/2006/main" name="1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9.xml><?xml version="1.0" encoding="utf-8"?>
<a:theme xmlns:a="http://schemas.openxmlformats.org/drawingml/2006/main" name="1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0.xml><?xml version="1.0" encoding="utf-8"?>
<a:theme xmlns:a="http://schemas.openxmlformats.org/drawingml/2006/main" name="1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1.xml><?xml version="1.0" encoding="utf-8"?>
<a:theme xmlns:a="http://schemas.openxmlformats.org/drawingml/2006/main" name="1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2.xml><?xml version="1.0" encoding="utf-8"?>
<a:theme xmlns:a="http://schemas.openxmlformats.org/drawingml/2006/main" name="1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3.xml><?xml version="1.0" encoding="utf-8"?>
<a:theme xmlns:a="http://schemas.openxmlformats.org/drawingml/2006/main" name="1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4.xml><?xml version="1.0" encoding="utf-8"?>
<a:theme xmlns:a="http://schemas.openxmlformats.org/drawingml/2006/main" name="1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5.xml><?xml version="1.0" encoding="utf-8"?>
<a:theme xmlns:a="http://schemas.openxmlformats.org/drawingml/2006/main" name="1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6.xml><?xml version="1.0" encoding="utf-8"?>
<a:theme xmlns:a="http://schemas.openxmlformats.org/drawingml/2006/main" name="1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7.xml><?xml version="1.0" encoding="utf-8"?>
<a:theme xmlns:a="http://schemas.openxmlformats.org/drawingml/2006/main" name="1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8.xml><?xml version="1.0" encoding="utf-8"?>
<a:theme xmlns:a="http://schemas.openxmlformats.org/drawingml/2006/main" name="1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9.xml><?xml version="1.0" encoding="utf-8"?>
<a:theme xmlns:a="http://schemas.openxmlformats.org/drawingml/2006/main" name="1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0.xml><?xml version="1.0" encoding="utf-8"?>
<a:theme xmlns:a="http://schemas.openxmlformats.org/drawingml/2006/main" name="1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1.xml><?xml version="1.0" encoding="utf-8"?>
<a:theme xmlns:a="http://schemas.openxmlformats.org/drawingml/2006/main" name="1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2.xml><?xml version="1.0" encoding="utf-8"?>
<a:theme xmlns:a="http://schemas.openxmlformats.org/drawingml/2006/main" name="1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3.xml><?xml version="1.0" encoding="utf-8"?>
<a:theme xmlns:a="http://schemas.openxmlformats.org/drawingml/2006/main" name="1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4.xml><?xml version="1.0" encoding="utf-8"?>
<a:theme xmlns:a="http://schemas.openxmlformats.org/drawingml/2006/main" name="1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5.xml><?xml version="1.0" encoding="utf-8"?>
<a:theme xmlns:a="http://schemas.openxmlformats.org/drawingml/2006/main" name="1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6.xml><?xml version="1.0" encoding="utf-8"?>
<a:theme xmlns:a="http://schemas.openxmlformats.org/drawingml/2006/main" name="1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7.xml><?xml version="1.0" encoding="utf-8"?>
<a:theme xmlns:a="http://schemas.openxmlformats.org/drawingml/2006/main" name="1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8.xml><?xml version="1.0" encoding="utf-8"?>
<a:theme xmlns:a="http://schemas.openxmlformats.org/drawingml/2006/main" name="1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9.xml><?xml version="1.0" encoding="utf-8"?>
<a:theme xmlns:a="http://schemas.openxmlformats.org/drawingml/2006/main" name="1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0.xml><?xml version="1.0" encoding="utf-8"?>
<a:theme xmlns:a="http://schemas.openxmlformats.org/drawingml/2006/main" name="1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1.xml><?xml version="1.0" encoding="utf-8"?>
<a:theme xmlns:a="http://schemas.openxmlformats.org/drawingml/2006/main" name="1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2.xml><?xml version="1.0" encoding="utf-8"?>
<a:theme xmlns:a="http://schemas.openxmlformats.org/drawingml/2006/main" name="1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3.xml><?xml version="1.0" encoding="utf-8"?>
<a:theme xmlns:a="http://schemas.openxmlformats.org/drawingml/2006/main" name="1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4.xml><?xml version="1.0" encoding="utf-8"?>
<a:theme xmlns:a="http://schemas.openxmlformats.org/drawingml/2006/main" name="1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5.xml><?xml version="1.0" encoding="utf-8"?>
<a:theme xmlns:a="http://schemas.openxmlformats.org/drawingml/2006/main" name="15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6.xml><?xml version="1.0" encoding="utf-8"?>
<a:theme xmlns:a="http://schemas.openxmlformats.org/drawingml/2006/main" name="15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7.xml><?xml version="1.0" encoding="utf-8"?>
<a:theme xmlns:a="http://schemas.openxmlformats.org/drawingml/2006/main" name="15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8.xml><?xml version="1.0" encoding="utf-8"?>
<a:theme xmlns:a="http://schemas.openxmlformats.org/drawingml/2006/main" name="15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9.xml><?xml version="1.0" encoding="utf-8"?>
<a:theme xmlns:a="http://schemas.openxmlformats.org/drawingml/2006/main" name="1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0.xml><?xml version="1.0" encoding="utf-8"?>
<a:theme xmlns:a="http://schemas.openxmlformats.org/drawingml/2006/main" name="15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1.xml><?xml version="1.0" encoding="utf-8"?>
<a:theme xmlns:a="http://schemas.openxmlformats.org/drawingml/2006/main" name="16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2.xml><?xml version="1.0" encoding="utf-8"?>
<a:theme xmlns:a="http://schemas.openxmlformats.org/drawingml/2006/main" name="16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3.xml><?xml version="1.0" encoding="utf-8"?>
<a:theme xmlns:a="http://schemas.openxmlformats.org/drawingml/2006/main" name="16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4.xml><?xml version="1.0" encoding="utf-8"?>
<a:theme xmlns:a="http://schemas.openxmlformats.org/drawingml/2006/main" name="16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5.xml><?xml version="1.0" encoding="utf-8"?>
<a:theme xmlns:a="http://schemas.openxmlformats.org/drawingml/2006/main" name="16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6.xml><?xml version="1.0" encoding="utf-8"?>
<a:theme xmlns:a="http://schemas.openxmlformats.org/drawingml/2006/main" name="16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7.xml><?xml version="1.0" encoding="utf-8"?>
<a:theme xmlns:a="http://schemas.openxmlformats.org/drawingml/2006/main" name="16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8.xml><?xml version="1.0" encoding="utf-8"?>
<a:theme xmlns:a="http://schemas.openxmlformats.org/drawingml/2006/main" name="16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9.xml><?xml version="1.0" encoding="utf-8"?>
<a:theme xmlns:a="http://schemas.openxmlformats.org/drawingml/2006/main" name="16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0.xml><?xml version="1.0" encoding="utf-8"?>
<a:theme xmlns:a="http://schemas.openxmlformats.org/drawingml/2006/main" name="16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1.xml><?xml version="1.0" encoding="utf-8"?>
<a:theme xmlns:a="http://schemas.openxmlformats.org/drawingml/2006/main" name="17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2.xml><?xml version="1.0" encoding="utf-8"?>
<a:theme xmlns:a="http://schemas.openxmlformats.org/drawingml/2006/main" name="17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3.xml><?xml version="1.0" encoding="utf-8"?>
<a:theme xmlns:a="http://schemas.openxmlformats.org/drawingml/2006/main" name="17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4.xml><?xml version="1.0" encoding="utf-8"?>
<a:theme xmlns:a="http://schemas.openxmlformats.org/drawingml/2006/main" name="17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5.xml><?xml version="1.0" encoding="utf-8"?>
<a:theme xmlns:a="http://schemas.openxmlformats.org/drawingml/2006/main" name="17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6.xml><?xml version="1.0" encoding="utf-8"?>
<a:theme xmlns:a="http://schemas.openxmlformats.org/drawingml/2006/main" name="17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7.xml><?xml version="1.0" encoding="utf-8"?>
<a:theme xmlns:a="http://schemas.openxmlformats.org/drawingml/2006/main" name="17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8.xml><?xml version="1.0" encoding="utf-8"?>
<a:theme xmlns:a="http://schemas.openxmlformats.org/drawingml/2006/main" name="17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9.xml><?xml version="1.0" encoding="utf-8"?>
<a:theme xmlns:a="http://schemas.openxmlformats.org/drawingml/2006/main" name="17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0.xml><?xml version="1.0" encoding="utf-8"?>
<a:theme xmlns:a="http://schemas.openxmlformats.org/drawingml/2006/main" name="17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1.xml><?xml version="1.0" encoding="utf-8"?>
<a:theme xmlns:a="http://schemas.openxmlformats.org/drawingml/2006/main" name="18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2.xml><?xml version="1.0" encoding="utf-8"?>
<a:theme xmlns:a="http://schemas.openxmlformats.org/drawingml/2006/main" name="18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3.xml><?xml version="1.0" encoding="utf-8"?>
<a:theme xmlns:a="http://schemas.openxmlformats.org/drawingml/2006/main" name="18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4.xml><?xml version="1.0" encoding="utf-8"?>
<a:theme xmlns:a="http://schemas.openxmlformats.org/drawingml/2006/main" name="18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5.xml><?xml version="1.0" encoding="utf-8"?>
<a:theme xmlns:a="http://schemas.openxmlformats.org/drawingml/2006/main" name="18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6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6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6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6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6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6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6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6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6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6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7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7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7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7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7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7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7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7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7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7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8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2.xml><?xml version="1.0" encoding="utf-8"?>
<a:theme xmlns:a="http://schemas.openxmlformats.org/drawingml/2006/main" name="8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3.xml><?xml version="1.0" encoding="utf-8"?>
<a:theme xmlns:a="http://schemas.openxmlformats.org/drawingml/2006/main" name="8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4.xml><?xml version="1.0" encoding="utf-8"?>
<a:theme xmlns:a="http://schemas.openxmlformats.org/drawingml/2006/main" name="8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5.xml><?xml version="1.0" encoding="utf-8"?>
<a:theme xmlns:a="http://schemas.openxmlformats.org/drawingml/2006/main" name="8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6.xml><?xml version="1.0" encoding="utf-8"?>
<a:theme xmlns:a="http://schemas.openxmlformats.org/drawingml/2006/main" name="8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7.xml><?xml version="1.0" encoding="utf-8"?>
<a:theme xmlns:a="http://schemas.openxmlformats.org/drawingml/2006/main" name="8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8.xml><?xml version="1.0" encoding="utf-8"?>
<a:theme xmlns:a="http://schemas.openxmlformats.org/drawingml/2006/main" name="8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9.xml><?xml version="1.0" encoding="utf-8"?>
<a:theme xmlns:a="http://schemas.openxmlformats.org/drawingml/2006/main" name="8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0.xml><?xml version="1.0" encoding="utf-8"?>
<a:theme xmlns:a="http://schemas.openxmlformats.org/drawingml/2006/main" name="8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1.xml><?xml version="1.0" encoding="utf-8"?>
<a:theme xmlns:a="http://schemas.openxmlformats.org/drawingml/2006/main" name="9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2.xml><?xml version="1.0" encoding="utf-8"?>
<a:theme xmlns:a="http://schemas.openxmlformats.org/drawingml/2006/main" name="9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3.xml><?xml version="1.0" encoding="utf-8"?>
<a:theme xmlns:a="http://schemas.openxmlformats.org/drawingml/2006/main" name="9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4.xml><?xml version="1.0" encoding="utf-8"?>
<a:theme xmlns:a="http://schemas.openxmlformats.org/drawingml/2006/main" name="9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5.xml><?xml version="1.0" encoding="utf-8"?>
<a:theme xmlns:a="http://schemas.openxmlformats.org/drawingml/2006/main" name="9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6.xml><?xml version="1.0" encoding="utf-8"?>
<a:theme xmlns:a="http://schemas.openxmlformats.org/drawingml/2006/main" name="9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7.xml><?xml version="1.0" encoding="utf-8"?>
<a:theme xmlns:a="http://schemas.openxmlformats.org/drawingml/2006/main" name="9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8.xml><?xml version="1.0" encoding="utf-8"?>
<a:theme xmlns:a="http://schemas.openxmlformats.org/drawingml/2006/main" name="9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9.xml><?xml version="1.0" encoding="utf-8"?>
<a:theme xmlns:a="http://schemas.openxmlformats.org/drawingml/2006/main" name="9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BIF2e_Lecture_Design</Template>
  <TotalTime>3634</TotalTime>
  <Words>2760</Words>
  <Application>Microsoft Office PowerPoint</Application>
  <PresentationFormat>On-screen Show (4:3)</PresentationFormat>
  <Paragraphs>582</Paragraphs>
  <Slides>55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185</vt:i4>
      </vt:variant>
      <vt:variant>
        <vt:lpstr>Slide Titles</vt:lpstr>
      </vt:variant>
      <vt:variant>
        <vt:i4>55</vt:i4>
      </vt:variant>
    </vt:vector>
  </HeadingPairs>
  <TitlesOfParts>
    <vt:vector size="248" baseType="lpstr">
      <vt:lpstr>ＭＳ Ｐゴシック</vt:lpstr>
      <vt:lpstr>Arial</vt:lpstr>
      <vt:lpstr>Symbol</vt:lpstr>
      <vt:lpstr>Tahoma</vt:lpstr>
      <vt:lpstr>Times</vt:lpstr>
      <vt:lpstr>Times New Roman</vt:lpstr>
      <vt:lpstr>Wingdings</vt:lpstr>
      <vt:lpstr>ヒラギノ角ゴ Pro W3</vt:lpstr>
      <vt:lpstr>BIF2e_Lecture_Design</vt:lpstr>
      <vt:lpstr>1_Blank</vt:lpstr>
      <vt:lpstr>2_Blank</vt:lpstr>
      <vt:lpstr>3_Blank</vt:lpstr>
      <vt:lpstr>4_Blank</vt:lpstr>
      <vt:lpstr>5_Blank</vt:lpstr>
      <vt:lpstr>6_Blank</vt:lpstr>
      <vt:lpstr>7_Blank</vt:lpstr>
      <vt:lpstr>8_Blank</vt:lpstr>
      <vt:lpstr>9_Blank</vt:lpstr>
      <vt:lpstr>10_Blank</vt:lpstr>
      <vt:lpstr>11_Blank</vt:lpstr>
      <vt:lpstr>12_Blank</vt:lpstr>
      <vt:lpstr>13_Blank</vt:lpstr>
      <vt:lpstr>14_Blank</vt:lpstr>
      <vt:lpstr>15_Blank</vt:lpstr>
      <vt:lpstr>16_Blank</vt:lpstr>
      <vt:lpstr>17_Blank</vt:lpstr>
      <vt:lpstr>18_Blank</vt:lpstr>
      <vt:lpstr>19_Blank</vt:lpstr>
      <vt:lpstr>20_Blank</vt:lpstr>
      <vt:lpstr>21_Blank</vt:lpstr>
      <vt:lpstr>22_Blank</vt:lpstr>
      <vt:lpstr>23_Blank</vt:lpstr>
      <vt:lpstr>24_Blank</vt:lpstr>
      <vt:lpstr>25_Blank</vt:lpstr>
      <vt:lpstr>26_Blank</vt:lpstr>
      <vt:lpstr>27_Blank</vt:lpstr>
      <vt:lpstr>28_Blank</vt:lpstr>
      <vt:lpstr>29_Blank</vt:lpstr>
      <vt:lpstr>30_Blank</vt:lpstr>
      <vt:lpstr>31_Blank</vt:lpstr>
      <vt:lpstr>32_Blank</vt:lpstr>
      <vt:lpstr>33_Blank</vt:lpstr>
      <vt:lpstr>34_Blank</vt:lpstr>
      <vt:lpstr>35_Blank</vt:lpstr>
      <vt:lpstr>36_Blank</vt:lpstr>
      <vt:lpstr>37_Blank</vt:lpstr>
      <vt:lpstr>38_Blank</vt:lpstr>
      <vt:lpstr>39_Blank</vt:lpstr>
      <vt:lpstr>40_Blank</vt:lpstr>
      <vt:lpstr>41_Blank</vt:lpstr>
      <vt:lpstr>42_Blank</vt:lpstr>
      <vt:lpstr>43_Blank</vt:lpstr>
      <vt:lpstr>44_Blank</vt:lpstr>
      <vt:lpstr>45_Blank</vt:lpstr>
      <vt:lpstr>46_Blank</vt:lpstr>
      <vt:lpstr>47_Blank</vt:lpstr>
      <vt:lpstr>48_Blank</vt:lpstr>
      <vt:lpstr>49_Blank</vt:lpstr>
      <vt:lpstr>50_Blank</vt:lpstr>
      <vt:lpstr>51_Blank</vt:lpstr>
      <vt:lpstr>52_Blank</vt:lpstr>
      <vt:lpstr>53_Blank</vt:lpstr>
      <vt:lpstr>54_Blank</vt:lpstr>
      <vt:lpstr>55_Blank</vt:lpstr>
      <vt:lpstr>56_Blank</vt:lpstr>
      <vt:lpstr>57_Blank</vt:lpstr>
      <vt:lpstr>58_Blank</vt:lpstr>
      <vt:lpstr>59_Blank</vt:lpstr>
      <vt:lpstr>60_Blank</vt:lpstr>
      <vt:lpstr>61_Blank</vt:lpstr>
      <vt:lpstr>62_Blank</vt:lpstr>
      <vt:lpstr>63_Blank</vt:lpstr>
      <vt:lpstr>64_Blank</vt:lpstr>
      <vt:lpstr>65_Blank</vt:lpstr>
      <vt:lpstr>66_Blank</vt:lpstr>
      <vt:lpstr>67_Blank</vt:lpstr>
      <vt:lpstr>68_Blank</vt:lpstr>
      <vt:lpstr>69_Blank</vt:lpstr>
      <vt:lpstr>70_Blank</vt:lpstr>
      <vt:lpstr>71_Blank</vt:lpstr>
      <vt:lpstr>72_Blank</vt:lpstr>
      <vt:lpstr>73_Blank</vt:lpstr>
      <vt:lpstr>74_Blank</vt:lpstr>
      <vt:lpstr>75_Blank</vt:lpstr>
      <vt:lpstr>76_Blank</vt:lpstr>
      <vt:lpstr>77_Blank</vt:lpstr>
      <vt:lpstr>78_Blank</vt:lpstr>
      <vt:lpstr>79_Blank</vt:lpstr>
      <vt:lpstr>80_Blank</vt:lpstr>
      <vt:lpstr>81_Blank</vt:lpstr>
      <vt:lpstr>82_Blank</vt:lpstr>
      <vt:lpstr>83_Blank</vt:lpstr>
      <vt:lpstr>84_Blank</vt:lpstr>
      <vt:lpstr>85_Blank</vt:lpstr>
      <vt:lpstr>86_Blank</vt:lpstr>
      <vt:lpstr>87_Blank</vt:lpstr>
      <vt:lpstr>88_Blank</vt:lpstr>
      <vt:lpstr>89_Blank</vt:lpstr>
      <vt:lpstr>90_Blank</vt:lpstr>
      <vt:lpstr>91_Blank</vt:lpstr>
      <vt:lpstr>92_Blank</vt:lpstr>
      <vt:lpstr>93_Blank</vt:lpstr>
      <vt:lpstr>94_Blank</vt:lpstr>
      <vt:lpstr>95_Blank</vt:lpstr>
      <vt:lpstr>96_Blank</vt:lpstr>
      <vt:lpstr>97_Blank</vt:lpstr>
      <vt:lpstr>98_Blank</vt:lpstr>
      <vt:lpstr>99_Blank</vt:lpstr>
      <vt:lpstr>100_Blank</vt:lpstr>
      <vt:lpstr>101_Blank</vt:lpstr>
      <vt:lpstr>102_Blank</vt:lpstr>
      <vt:lpstr>103_Blank</vt:lpstr>
      <vt:lpstr>104_Blank</vt:lpstr>
      <vt:lpstr>105_Blank</vt:lpstr>
      <vt:lpstr>106_Blank</vt:lpstr>
      <vt:lpstr>107_Blank</vt:lpstr>
      <vt:lpstr>108_Blank</vt:lpstr>
      <vt:lpstr>109_Blank</vt:lpstr>
      <vt:lpstr>110_Blank</vt:lpstr>
      <vt:lpstr>111_Blank</vt:lpstr>
      <vt:lpstr>112_Blank</vt:lpstr>
      <vt:lpstr>113_Blank</vt:lpstr>
      <vt:lpstr>114_Blank</vt:lpstr>
      <vt:lpstr>115_Blank</vt:lpstr>
      <vt:lpstr>116_Blank</vt:lpstr>
      <vt:lpstr>117_Blank</vt:lpstr>
      <vt:lpstr>118_Blank</vt:lpstr>
      <vt:lpstr>119_Blank</vt:lpstr>
      <vt:lpstr>120_Blank</vt:lpstr>
      <vt:lpstr>121_Blank</vt:lpstr>
      <vt:lpstr>122_Blank</vt:lpstr>
      <vt:lpstr>123_Blank</vt:lpstr>
      <vt:lpstr>124_Blank</vt:lpstr>
      <vt:lpstr>125_Blank</vt:lpstr>
      <vt:lpstr>126_Blank</vt:lpstr>
      <vt:lpstr>127_Blank</vt:lpstr>
      <vt:lpstr>128_Blank</vt:lpstr>
      <vt:lpstr>129_Blank</vt:lpstr>
      <vt:lpstr>130_Blank</vt:lpstr>
      <vt:lpstr>131_Blank</vt:lpstr>
      <vt:lpstr>132_Blank</vt:lpstr>
      <vt:lpstr>133_Blank</vt:lpstr>
      <vt:lpstr>134_Blank</vt:lpstr>
      <vt:lpstr>135_Blank</vt:lpstr>
      <vt:lpstr>136_Blank</vt:lpstr>
      <vt:lpstr>137_Blank</vt:lpstr>
      <vt:lpstr>138_Blank</vt:lpstr>
      <vt:lpstr>139_Blank</vt:lpstr>
      <vt:lpstr>140_Blank</vt:lpstr>
      <vt:lpstr>141_Blank</vt:lpstr>
      <vt:lpstr>142_Blank</vt:lpstr>
      <vt:lpstr>143_Blank</vt:lpstr>
      <vt:lpstr>144_Blank</vt:lpstr>
      <vt:lpstr>145_Blank</vt:lpstr>
      <vt:lpstr>146_Blank</vt:lpstr>
      <vt:lpstr>147_Blank</vt:lpstr>
      <vt:lpstr>148_Blank</vt:lpstr>
      <vt:lpstr>149_Blank</vt:lpstr>
      <vt:lpstr>150_Blank</vt:lpstr>
      <vt:lpstr>151_Blank</vt:lpstr>
      <vt:lpstr>152_Blank</vt:lpstr>
      <vt:lpstr>153_Blank</vt:lpstr>
      <vt:lpstr>154_Blank</vt:lpstr>
      <vt:lpstr>155_Blank</vt:lpstr>
      <vt:lpstr>156_Blank</vt:lpstr>
      <vt:lpstr>157_Blank</vt:lpstr>
      <vt:lpstr>158_Blank</vt:lpstr>
      <vt:lpstr>159_Blank</vt:lpstr>
      <vt:lpstr>160_Blank</vt:lpstr>
      <vt:lpstr>161_Blank</vt:lpstr>
      <vt:lpstr>162_Blank</vt:lpstr>
      <vt:lpstr>163_Blank</vt:lpstr>
      <vt:lpstr>164_Blank</vt:lpstr>
      <vt:lpstr>165_Blank</vt:lpstr>
      <vt:lpstr>166_Blank</vt:lpstr>
      <vt:lpstr>167_Blank</vt:lpstr>
      <vt:lpstr>168_Blank</vt:lpstr>
      <vt:lpstr>169_Blank</vt:lpstr>
      <vt:lpstr>170_Blank</vt:lpstr>
      <vt:lpstr>171_Blank</vt:lpstr>
      <vt:lpstr>172_Blank</vt:lpstr>
      <vt:lpstr>173_Blank</vt:lpstr>
      <vt:lpstr>174_Blank</vt:lpstr>
      <vt:lpstr>175_Blank</vt:lpstr>
      <vt:lpstr>176_Blank</vt:lpstr>
      <vt:lpstr>177_Blank</vt:lpstr>
      <vt:lpstr>178_Blank</vt:lpstr>
      <vt:lpstr>179_Blank</vt:lpstr>
      <vt:lpstr>180_Blank</vt:lpstr>
      <vt:lpstr>181_Blank</vt:lpstr>
      <vt:lpstr>182_Blank</vt:lpstr>
      <vt:lpstr>183_Blank</vt:lpstr>
      <vt:lpstr>184_Blank</vt:lpstr>
      <vt:lpstr>PowerPoint Presentation</vt:lpstr>
      <vt:lpstr>Overview: The Key Roles of Cell Division</vt:lpstr>
      <vt:lpstr>PowerPoint Presentation</vt:lpstr>
      <vt:lpstr>Figure 9.2 </vt:lpstr>
      <vt:lpstr>Concept 9.1: Most cell division results in genetically identical daughter cells</vt:lpstr>
      <vt:lpstr>Cellular Organization of the Genetic Material</vt:lpstr>
      <vt:lpstr>PowerPoint Presentation</vt:lpstr>
      <vt:lpstr>Distribution of Chromosomes During Eukaryotic Cell Division</vt:lpstr>
      <vt:lpstr>Figure 9.5-s3</vt:lpstr>
      <vt:lpstr>PowerPoint Presentation</vt:lpstr>
      <vt:lpstr>Concept 9.2: The mitotic phase alternates with interphase in the cell cycle</vt:lpstr>
      <vt:lpstr>Phases of the Cell Cycle</vt:lpstr>
      <vt:lpstr>PowerPoint Presentation</vt:lpstr>
      <vt:lpstr>Figure 9.6</vt:lpstr>
      <vt:lpstr>Figure 9.7-6</vt:lpstr>
      <vt:lpstr>Figure 9.7-7</vt:lpstr>
      <vt:lpstr>Figure 9.7-8</vt:lpstr>
      <vt:lpstr>Figure 9.7-9</vt:lpstr>
      <vt:lpstr>Figure 9.7-10</vt:lpstr>
      <vt:lpstr>Figure 9.7-11</vt:lpstr>
      <vt:lpstr>The Mitotic Spindle: A Closer Look</vt:lpstr>
      <vt:lpstr>PowerPoint Presentation</vt:lpstr>
      <vt:lpstr>PowerPoint Presentation</vt:lpstr>
      <vt:lpstr>Figure 9.8</vt:lpstr>
      <vt:lpstr>Figure 9.8-1</vt:lpstr>
      <vt:lpstr>Figure 9.8-2</vt:lpstr>
      <vt:lpstr>PowerPoint Presentation</vt:lpstr>
      <vt:lpstr>Figure 9.9</vt:lpstr>
      <vt:lpstr>Figure 9.9-1</vt:lpstr>
      <vt:lpstr>Figure 9.9-2</vt:lpstr>
      <vt:lpstr>PowerPoint Presentation</vt:lpstr>
      <vt:lpstr>Binary Fission in Bacteria</vt:lpstr>
      <vt:lpstr>Figure 9.12-s4</vt:lpstr>
      <vt:lpstr>The Evolution of Mitosis</vt:lpstr>
      <vt:lpstr>Figure 9.13</vt:lpstr>
      <vt:lpstr>Concept 9.3: The eukaryotic cell cycle is regulated by a molecular control system</vt:lpstr>
      <vt:lpstr>Evidence for Cytoplasmic Signals</vt:lpstr>
      <vt:lpstr>Figure 9.14</vt:lpstr>
      <vt:lpstr>Checkpoints of the Cell Cycle Control System</vt:lpstr>
      <vt:lpstr>Figure 9.15</vt:lpstr>
      <vt:lpstr>PowerPoint Presentation</vt:lpstr>
      <vt:lpstr>Figure 9.16</vt:lpstr>
      <vt:lpstr>Figure 9.16-1</vt:lpstr>
      <vt:lpstr>Figure 9.16-2</vt:lpstr>
      <vt:lpstr>PowerPoint Presentation</vt:lpstr>
      <vt:lpstr>PowerPoint Presentation</vt:lpstr>
      <vt:lpstr>PowerPoint Presentation</vt:lpstr>
      <vt:lpstr>Figure 9.17-s4</vt:lpstr>
      <vt:lpstr>PowerPoint Presentation</vt:lpstr>
      <vt:lpstr>Figure 9.18</vt:lpstr>
      <vt:lpstr>Loss of Cell Cycle Controls in Cancer Cells</vt:lpstr>
      <vt:lpstr>PowerPoint Presentation</vt:lpstr>
      <vt:lpstr>Figure 9.19</vt:lpstr>
      <vt:lpstr>PowerPoint Presentation</vt:lpstr>
      <vt:lpstr>Figure 9.UN01-1</vt:lpstr>
    </vt:vector>
  </TitlesOfParts>
  <Company>Pearson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Delgado</dc:creator>
  <cp:lastModifiedBy>Kristi Whittaker</cp:lastModifiedBy>
  <cp:revision>599</cp:revision>
  <cp:lastPrinted>2005-03-24T12:52:04Z</cp:lastPrinted>
  <dcterms:created xsi:type="dcterms:W3CDTF">2010-10-31T21:38:30Z</dcterms:created>
  <dcterms:modified xsi:type="dcterms:W3CDTF">2017-10-31T18:56:19Z</dcterms:modified>
</cp:coreProperties>
</file>