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slideLayouts/slideLayout13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slideLayouts/slideLayout14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slideLayouts/slideLayout15.xml" ContentType="application/vnd.openxmlformats-officedocument.presentationml.slideLayout+xml"/>
  <Override PartName="/ppt/theme/theme29.xml" ContentType="application/vnd.openxmlformats-officedocument.theme+xml"/>
  <Override PartName="/ppt/slideLayouts/slideLayout16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slideLayouts/slideLayout17.xml" ContentType="application/vnd.openxmlformats-officedocument.presentationml.slideLayout+xml"/>
  <Override PartName="/ppt/theme/theme32.xml" ContentType="application/vnd.openxmlformats-officedocument.theme+xml"/>
  <Override PartName="/ppt/slideLayouts/slideLayout18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slideLayouts/slideLayout19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20.xml" ContentType="application/vnd.openxmlformats-officedocument.presentationml.slideLayout+xml"/>
  <Override PartName="/ppt/theme/theme40.xml" ContentType="application/vnd.openxmlformats-officedocument.theme+xml"/>
  <Override PartName="/ppt/slideLayouts/slideLayout21.xml" ContentType="application/vnd.openxmlformats-officedocument.presentationml.slideLayout+xml"/>
  <Override PartName="/ppt/theme/theme41.xml" ContentType="application/vnd.openxmlformats-officedocument.theme+xml"/>
  <Override PartName="/ppt/theme/theme42.xml" ContentType="application/vnd.openxmlformats-officedocument.theme+xml"/>
  <Override PartName="/ppt/slideLayouts/slideLayout22.xml" ContentType="application/vnd.openxmlformats-officedocument.presentationml.slideLayout+xml"/>
  <Override PartName="/ppt/theme/theme43.xml" ContentType="application/vnd.openxmlformats-officedocument.theme+xml"/>
  <Override PartName="/ppt/theme/theme44.xml" ContentType="application/vnd.openxmlformats-officedocument.theme+xml"/>
  <Override PartName="/ppt/slideLayouts/slideLayout23.xml" ContentType="application/vnd.openxmlformats-officedocument.presentationml.slideLayout+xml"/>
  <Override PartName="/ppt/theme/theme45.xml" ContentType="application/vnd.openxmlformats-officedocument.theme+xml"/>
  <Override PartName="/ppt/slideLayouts/slideLayout24.xml" ContentType="application/vnd.openxmlformats-officedocument.presentationml.slideLayout+xml"/>
  <Override PartName="/ppt/theme/theme46.xml" ContentType="application/vnd.openxmlformats-officedocument.theme+xml"/>
  <Override PartName="/ppt/slideLayouts/slideLayout25.xml" ContentType="application/vnd.openxmlformats-officedocument.presentationml.slideLayout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</p:sldMasterIdLst>
  <p:notesMasterIdLst>
    <p:notesMasterId r:id="rId114"/>
  </p:notesMasterIdLst>
  <p:handoutMasterIdLst>
    <p:handoutMasterId r:id="rId115"/>
  </p:handoutMasterIdLst>
  <p:sldIdLst>
    <p:sldId id="298" r:id="rId54"/>
    <p:sldId id="468" r:id="rId55"/>
    <p:sldId id="462" r:id="rId56"/>
    <p:sldId id="301" r:id="rId57"/>
    <p:sldId id="469" r:id="rId58"/>
    <p:sldId id="303" r:id="rId59"/>
    <p:sldId id="304" r:id="rId60"/>
    <p:sldId id="308" r:id="rId61"/>
    <p:sldId id="309" r:id="rId62"/>
    <p:sldId id="472" r:id="rId63"/>
    <p:sldId id="311" r:id="rId64"/>
    <p:sldId id="474" r:id="rId65"/>
    <p:sldId id="312" r:id="rId66"/>
    <p:sldId id="321" r:id="rId67"/>
    <p:sldId id="322" r:id="rId68"/>
    <p:sldId id="482" r:id="rId69"/>
    <p:sldId id="324" r:id="rId70"/>
    <p:sldId id="483" r:id="rId71"/>
    <p:sldId id="429" r:id="rId72"/>
    <p:sldId id="432" r:id="rId73"/>
    <p:sldId id="328" r:id="rId74"/>
    <p:sldId id="329" r:id="rId75"/>
    <p:sldId id="330" r:id="rId76"/>
    <p:sldId id="488" r:id="rId77"/>
    <p:sldId id="332" r:id="rId78"/>
    <p:sldId id="438" r:id="rId79"/>
    <p:sldId id="333" r:id="rId80"/>
    <p:sldId id="335" r:id="rId81"/>
    <p:sldId id="491" r:id="rId82"/>
    <p:sldId id="440" r:id="rId83"/>
    <p:sldId id="495" r:id="rId84"/>
    <p:sldId id="337" r:id="rId85"/>
    <p:sldId id="496" r:id="rId86"/>
    <p:sldId id="339" r:id="rId87"/>
    <p:sldId id="341" r:id="rId88"/>
    <p:sldId id="498" r:id="rId89"/>
    <p:sldId id="343" r:id="rId90"/>
    <p:sldId id="466" r:id="rId91"/>
    <p:sldId id="499" r:id="rId92"/>
    <p:sldId id="447" r:id="rId93"/>
    <p:sldId id="346" r:id="rId94"/>
    <p:sldId id="467" r:id="rId95"/>
    <p:sldId id="348" r:id="rId96"/>
    <p:sldId id="504" r:id="rId97"/>
    <p:sldId id="450" r:id="rId98"/>
    <p:sldId id="350" r:id="rId99"/>
    <p:sldId id="506" r:id="rId100"/>
    <p:sldId id="507" r:id="rId101"/>
    <p:sldId id="353" r:id="rId102"/>
    <p:sldId id="354" r:id="rId103"/>
    <p:sldId id="509" r:id="rId104"/>
    <p:sldId id="356" r:id="rId105"/>
    <p:sldId id="357" r:id="rId106"/>
    <p:sldId id="358" r:id="rId107"/>
    <p:sldId id="359" r:id="rId108"/>
    <p:sldId id="511" r:id="rId109"/>
    <p:sldId id="361" r:id="rId110"/>
    <p:sldId id="512" r:id="rId111"/>
    <p:sldId id="362" r:id="rId112"/>
    <p:sldId id="513" r:id="rId113"/>
  </p:sldIdLst>
  <p:sldSz cx="9144000" cy="6858000" type="screen4x3"/>
  <p:notesSz cx="6858000" cy="9144000"/>
  <p:custDataLst>
    <p:tags r:id="rId1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904" autoAdjust="0"/>
    <p:restoredTop sz="92317" autoAdjust="0"/>
  </p:normalViewPr>
  <p:slideViewPr>
    <p:cSldViewPr snapToGrid="0" showGuides="1">
      <p:cViewPr varScale="1">
        <p:scale>
          <a:sx n="85" d="100"/>
          <a:sy n="85" d="100"/>
        </p:scale>
        <p:origin x="1782" y="108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0976"/>
    </p:cViewPr>
  </p:sorterViewPr>
  <p:notesViewPr>
    <p:cSldViewPr snapToGrid="0" showGuides="1">
      <p:cViewPr varScale="1">
        <p:scale>
          <a:sx n="84" d="100"/>
          <a:sy n="84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commentAuthors" Target="commentAuthors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0.xml"/><Relationship Id="rId68" Type="http://schemas.openxmlformats.org/officeDocument/2006/relationships/slide" Target="slides/slide15.xml"/><Relationship Id="rId84" Type="http://schemas.openxmlformats.org/officeDocument/2006/relationships/slide" Target="slides/slide31.xml"/><Relationship Id="rId89" Type="http://schemas.openxmlformats.org/officeDocument/2006/relationships/slide" Target="slides/slide36.xml"/><Relationship Id="rId112" Type="http://schemas.openxmlformats.org/officeDocument/2006/relationships/slide" Target="slides/slide59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4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5.xml"/><Relationship Id="rId74" Type="http://schemas.openxmlformats.org/officeDocument/2006/relationships/slide" Target="slides/slide21.xml"/><Relationship Id="rId79" Type="http://schemas.openxmlformats.org/officeDocument/2006/relationships/slide" Target="slides/slide26.xml"/><Relationship Id="rId102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8.xml"/><Relationship Id="rId82" Type="http://schemas.openxmlformats.org/officeDocument/2006/relationships/slide" Target="slides/slide29.xml"/><Relationship Id="rId90" Type="http://schemas.openxmlformats.org/officeDocument/2006/relationships/slide" Target="slides/slide37.xml"/><Relationship Id="rId95" Type="http://schemas.openxmlformats.org/officeDocument/2006/relationships/slide" Target="slides/slide4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3.xml"/><Relationship Id="rId64" Type="http://schemas.openxmlformats.org/officeDocument/2006/relationships/slide" Target="slides/slide11.xml"/><Relationship Id="rId69" Type="http://schemas.openxmlformats.org/officeDocument/2006/relationships/slide" Target="slides/slide16.xml"/><Relationship Id="rId77" Type="http://schemas.openxmlformats.org/officeDocument/2006/relationships/slide" Target="slides/slide24.xml"/><Relationship Id="rId100" Type="http://schemas.openxmlformats.org/officeDocument/2006/relationships/slide" Target="slides/slide47.xml"/><Relationship Id="rId105" Type="http://schemas.openxmlformats.org/officeDocument/2006/relationships/slide" Target="slides/slide52.xml"/><Relationship Id="rId113" Type="http://schemas.openxmlformats.org/officeDocument/2006/relationships/slide" Target="slides/slide60.xml"/><Relationship Id="rId11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9.xml"/><Relationship Id="rId80" Type="http://schemas.openxmlformats.org/officeDocument/2006/relationships/slide" Target="slides/slide27.xml"/><Relationship Id="rId85" Type="http://schemas.openxmlformats.org/officeDocument/2006/relationships/slide" Target="slides/slide32.xml"/><Relationship Id="rId93" Type="http://schemas.openxmlformats.org/officeDocument/2006/relationships/slide" Target="slides/slide40.xml"/><Relationship Id="rId98" Type="http://schemas.openxmlformats.org/officeDocument/2006/relationships/slide" Target="slides/slide45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6.xml"/><Relationship Id="rId67" Type="http://schemas.openxmlformats.org/officeDocument/2006/relationships/slide" Target="slides/slide14.xml"/><Relationship Id="rId103" Type="http://schemas.openxmlformats.org/officeDocument/2006/relationships/slide" Target="slides/slide50.xml"/><Relationship Id="rId108" Type="http://schemas.openxmlformats.org/officeDocument/2006/relationships/slide" Target="slides/slide55.xml"/><Relationship Id="rId116" Type="http://schemas.openxmlformats.org/officeDocument/2006/relationships/tags" Target="tags/tag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.xml"/><Relationship Id="rId62" Type="http://schemas.openxmlformats.org/officeDocument/2006/relationships/slide" Target="slides/slide9.xml"/><Relationship Id="rId70" Type="http://schemas.openxmlformats.org/officeDocument/2006/relationships/slide" Target="slides/slide17.xml"/><Relationship Id="rId75" Type="http://schemas.openxmlformats.org/officeDocument/2006/relationships/slide" Target="slides/slide22.xml"/><Relationship Id="rId83" Type="http://schemas.openxmlformats.org/officeDocument/2006/relationships/slide" Target="slides/slide30.xml"/><Relationship Id="rId88" Type="http://schemas.openxmlformats.org/officeDocument/2006/relationships/slide" Target="slides/slide35.xml"/><Relationship Id="rId91" Type="http://schemas.openxmlformats.org/officeDocument/2006/relationships/slide" Target="slides/slide38.xml"/><Relationship Id="rId96" Type="http://schemas.openxmlformats.org/officeDocument/2006/relationships/slide" Target="slides/slide43.xml"/><Relationship Id="rId111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4.xml"/><Relationship Id="rId106" Type="http://schemas.openxmlformats.org/officeDocument/2006/relationships/slide" Target="slides/slide53.xml"/><Relationship Id="rId114" Type="http://schemas.openxmlformats.org/officeDocument/2006/relationships/notesMaster" Target="notesMasters/notesMaster1.xml"/><Relationship Id="rId11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7.xml"/><Relationship Id="rId65" Type="http://schemas.openxmlformats.org/officeDocument/2006/relationships/slide" Target="slides/slide12.xml"/><Relationship Id="rId73" Type="http://schemas.openxmlformats.org/officeDocument/2006/relationships/slide" Target="slides/slide20.xml"/><Relationship Id="rId78" Type="http://schemas.openxmlformats.org/officeDocument/2006/relationships/slide" Target="slides/slide25.xml"/><Relationship Id="rId81" Type="http://schemas.openxmlformats.org/officeDocument/2006/relationships/slide" Target="slides/slide28.xml"/><Relationship Id="rId86" Type="http://schemas.openxmlformats.org/officeDocument/2006/relationships/slide" Target="slides/slide33.xml"/><Relationship Id="rId94" Type="http://schemas.openxmlformats.org/officeDocument/2006/relationships/slide" Target="slides/slide41.xml"/><Relationship Id="rId99" Type="http://schemas.openxmlformats.org/officeDocument/2006/relationships/slide" Target="slides/slide46.xml"/><Relationship Id="rId101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6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2.xml"/><Relationship Id="rId76" Type="http://schemas.openxmlformats.org/officeDocument/2006/relationships/slide" Target="slides/slide23.xml"/><Relationship Id="rId97" Type="http://schemas.openxmlformats.org/officeDocument/2006/relationships/slide" Target="slides/slide44.xml"/><Relationship Id="rId104" Type="http://schemas.openxmlformats.org/officeDocument/2006/relationships/slide" Target="slides/slide51.xml"/><Relationship Id="rId12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8.xml"/><Relationship Id="rId92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3.xml"/><Relationship Id="rId87" Type="http://schemas.openxmlformats.org/officeDocument/2006/relationships/slide" Target="slides/slide34.xml"/><Relationship Id="rId110" Type="http://schemas.openxmlformats.org/officeDocument/2006/relationships/slide" Target="slides/slide57.xml"/><Relationship Id="rId11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9.xml"/><Relationship Id="rId13" Type="http://schemas.openxmlformats.org/officeDocument/2006/relationships/slide" Target="slides/slide44.xml"/><Relationship Id="rId18" Type="http://schemas.openxmlformats.org/officeDocument/2006/relationships/slide" Target="slides/slide58.xml"/><Relationship Id="rId3" Type="http://schemas.openxmlformats.org/officeDocument/2006/relationships/slide" Target="slides/slide10.xml"/><Relationship Id="rId7" Type="http://schemas.openxmlformats.org/officeDocument/2006/relationships/slide" Target="slides/slide24.xml"/><Relationship Id="rId12" Type="http://schemas.openxmlformats.org/officeDocument/2006/relationships/slide" Target="slides/slide39.xml"/><Relationship Id="rId17" Type="http://schemas.openxmlformats.org/officeDocument/2006/relationships/slide" Target="slides/slide56.xml"/><Relationship Id="rId2" Type="http://schemas.openxmlformats.org/officeDocument/2006/relationships/slide" Target="slides/slide5.xml"/><Relationship Id="rId16" Type="http://schemas.openxmlformats.org/officeDocument/2006/relationships/slide" Target="slides/slide51.xml"/><Relationship Id="rId1" Type="http://schemas.openxmlformats.org/officeDocument/2006/relationships/slide" Target="slides/slide2.xml"/><Relationship Id="rId6" Type="http://schemas.openxmlformats.org/officeDocument/2006/relationships/slide" Target="slides/slide18.xml"/><Relationship Id="rId11" Type="http://schemas.openxmlformats.org/officeDocument/2006/relationships/slide" Target="slides/slide36.xml"/><Relationship Id="rId5" Type="http://schemas.openxmlformats.org/officeDocument/2006/relationships/slide" Target="slides/slide16.xml"/><Relationship Id="rId15" Type="http://schemas.openxmlformats.org/officeDocument/2006/relationships/slide" Target="slides/slide48.xml"/><Relationship Id="rId10" Type="http://schemas.openxmlformats.org/officeDocument/2006/relationships/slide" Target="slides/slide33.xml"/><Relationship Id="rId19" Type="http://schemas.openxmlformats.org/officeDocument/2006/relationships/slide" Target="slides/slide60.xml"/><Relationship Id="rId4" Type="http://schemas.openxmlformats.org/officeDocument/2006/relationships/slide" Target="slides/slide12.xml"/><Relationship Id="rId9" Type="http://schemas.openxmlformats.org/officeDocument/2006/relationships/slide" Target="slides/slide31.xml"/><Relationship Id="rId14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261C75AD-D4B6-4455-974F-943B5164F8FB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1255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A575D63D-5736-40D8-AA66-1B02952E2A00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7426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6.3-2 The two laws of thermodynamics (part 2: entropy)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765DE140-1B6D-4E69-911D-9D419069DC3A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633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A4FED371-6B86-46A2-AFA5-DCCD7165956B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440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7B43CD26-73CC-4E2B-AF1A-C6069889E1B4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6027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6.6-1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Free energy changes (∆G) in exergonic and endergonic reactions (part 1: exergonic)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6B7AD5DD-CED1-4E1B-BC40-13495951C727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683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6.6-2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Free energy changes (∆G) in exergonic and endergonic reactions (part 2: endergonic)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0C6922D5-2F3B-45AD-9583-328D4936CC58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0647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47C0FEAD-81A2-4E49-9FB8-2AED3C2EC015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9499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6.1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What causes these breaking waves to glow?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5341C0C1-E33D-44BE-A2D7-80E64AA647F5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840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A0D76426-B65E-4063-970E-69D388F876CE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566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04575527-4416-4513-B294-E86B7EC37834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936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6.8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The structure and hydrolysis of adenosine triphosphate (ATP)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6E0E2B9B-7CAE-4C52-848B-4B94F4FF8CF2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901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78D41DE3-6A00-4181-9068-67D238870653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8250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5B40E191-07D0-47F4-A8E2-1E80AE4C9FFC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8780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617BDCBE-A05F-433D-A881-6F9D50A207DB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086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6.9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How ATP drives chemical work: energy coupling using ATP hydrolysis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3A6A9860-585F-4CD2-BD3A-7EA812C3EC09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30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084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264F380C-7C99-4806-BC3A-D8180A4AC9E1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2852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6.10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How ATP drives transport and mechanical work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C3AAB45D-78FB-4347-AC5B-56FE2AC0857D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0688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6.11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The ATP cycle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1AE190B6-BCDF-40B2-8FF8-63C913B615AD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34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48995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593EA3FA-CC4C-4A84-918E-BDF60DBD9078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35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7876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6.12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Energy profile of an exergonic reaction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136F25B2-38A5-4D6A-B999-6D58DC39EA06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37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62872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6.13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The effect of an enzyme on activation energy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5A30AE2B-6C82-4B03-825B-FB53E550555C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40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7675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5BCE4499-A373-4D3D-AEC4-18FBDD15AED4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41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56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6.UN01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In-text figure, metabolic pathway, p. 122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5427381C-8C73-4DE9-9959-574BF263B571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43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3800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6.15-s4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The active site and catalytic cycle of an enzyme (step 4)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44774C16-A269-4D99-A630-DD80D613A210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45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9765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AA359ABF-C15A-454B-8093-701174273BDF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46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04636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6.16-1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Environmental factors affecting enzyme activity (part 1: temperature)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6.16-2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Environmental factors affecting enzyme activity (part 2: pH)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F3177385-8A69-4BDB-A4F0-10693B07FDE2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49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97960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F16B07F9-5FF1-40FE-B013-46F5CCE6AA98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50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8841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6.17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Inhibition of enzyme activity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3D504AE7-2330-48BE-BC4B-D50A2CCA290F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52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062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9B2C9F71-191B-48A0-90C4-CCE0F861AFA6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0054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535DBC59-F9FC-4A5A-9680-6058EBA135AD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53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2497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6833EA8C-4CEF-4025-98B0-BAB3BCC9E513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54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9585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F066F959-EDFF-48ED-86C1-C7A7659FC237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55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912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6.18-1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Allosteric regulation of enzyme activity (part 1: activation and inhibition)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102E01C6-64B4-4B3D-8153-F883605EB815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57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260253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6.18-2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Allosteric regulation of enzyme activity (part 2: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cooperativity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3667A888-343B-435A-9F22-0E8F386E9AC6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59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80838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6.19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Feedback inhibition in isoleucine synthesis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839E29B4-873E-4EEB-846F-75ED45B83A56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978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A51C4A24-DB45-44AE-9AE0-FF29A060F61C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5857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217387DE-EB74-41BB-A732-C33E1C5E7971}" type="slidenum">
              <a:rPr lang="en-US" altLang="en-US">
                <a:latin typeface="Arial" panose="020B0604020202020204" pitchFamily="34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0642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Figure 6.3-1 The two laws of thermodynamics (part 1: conservation of energy)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9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4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66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2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8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2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11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25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47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3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 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24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12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01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16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40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4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 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 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 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 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4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3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3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1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2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13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14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16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17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18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19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2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2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22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23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24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25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 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Energy of Life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living cell is a miniature chemical factory where thousands of reactions occur</a:t>
            </a:r>
          </a:p>
          <a:p>
            <a:r>
              <a:rPr lang="en-US" altLang="en-US" smtClean="0"/>
              <a:t>The cell extracts energy and applies energy to perform work</a:t>
            </a:r>
          </a:p>
          <a:p>
            <a:r>
              <a:rPr lang="en-US" altLang="en-US" smtClean="0"/>
              <a:t>Some organisms even convert energy to light, as in bioluminescence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6.3-1</a:t>
            </a:r>
            <a:endParaRPr lang="en-US" sz="1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44" y="1386840"/>
            <a:ext cx="4858512" cy="4084320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463990" y="3333991"/>
            <a:ext cx="136896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Chemical</a:t>
            </a:r>
          </a:p>
          <a:p>
            <a:pPr eaLnBrk="0" hangingPunct="0">
              <a:lnSpc>
                <a:spcPts val="2400"/>
              </a:lnSpc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energy</a:t>
            </a:r>
            <a:endParaRPr lang="en-US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69927" y="5058010"/>
            <a:ext cx="4632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(a) First law of thermodynamics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66479" y="2715022"/>
            <a:ext cx="734221" cy="506808"/>
            <a:chOff x="4866479" y="2715022"/>
            <a:chExt cx="734221" cy="506808"/>
          </a:xfrm>
        </p:grpSpPr>
        <p:sp>
          <p:nvSpPr>
            <p:cNvPr id="6" name="Freeform 5"/>
            <p:cNvSpPr/>
            <p:nvPr/>
          </p:nvSpPr>
          <p:spPr>
            <a:xfrm>
              <a:off x="4869654" y="2718197"/>
              <a:ext cx="731046" cy="503633"/>
            </a:xfrm>
            <a:custGeom>
              <a:avLst/>
              <a:gdLst>
                <a:gd name="connsiteX0" fmla="*/ 0 w 545306"/>
                <a:gd name="connsiteY0" fmla="*/ 0 h 369094"/>
                <a:gd name="connsiteX1" fmla="*/ 545306 w 545306"/>
                <a:gd name="connsiteY1" fmla="*/ 369094 h 36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5306" h="369094">
                  <a:moveTo>
                    <a:pt x="0" y="0"/>
                  </a:moveTo>
                  <a:lnTo>
                    <a:pt x="545306" y="369094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4866479" y="2715022"/>
              <a:ext cx="731046" cy="503633"/>
            </a:xfrm>
            <a:custGeom>
              <a:avLst/>
              <a:gdLst>
                <a:gd name="connsiteX0" fmla="*/ 0 w 545306"/>
                <a:gd name="connsiteY0" fmla="*/ 0 h 369094"/>
                <a:gd name="connsiteX1" fmla="*/ 545306 w 545306"/>
                <a:gd name="connsiteY1" fmla="*/ 369094 h 36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5306" h="369094">
                  <a:moveTo>
                    <a:pt x="0" y="0"/>
                  </a:moveTo>
                  <a:lnTo>
                    <a:pt x="545306" y="369094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9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The Second Law of Thermodynamics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During every energy transfer or transformation, some energy is lost as heat</a:t>
            </a:r>
          </a:p>
          <a:p>
            <a:r>
              <a:rPr lang="en-US" altLang="en-US" dirty="0" smtClean="0"/>
              <a:t>According to the </a:t>
            </a:r>
            <a:r>
              <a:rPr lang="en-US" altLang="en-US" b="1" dirty="0" smtClean="0"/>
              <a:t>second law of thermodynamics</a:t>
            </a:r>
          </a:p>
          <a:p>
            <a:pPr lvl="1"/>
            <a:r>
              <a:rPr lang="en-US" altLang="en-US" i="1" dirty="0" smtClean="0"/>
              <a:t>Every energy transfer or transformation increases the entropy of the universe</a:t>
            </a:r>
          </a:p>
          <a:p>
            <a:r>
              <a:rPr lang="en-US" altLang="en-US" b="1" dirty="0" smtClean="0"/>
              <a:t>Entropy</a:t>
            </a:r>
            <a:r>
              <a:rPr lang="en-US" altLang="en-US" dirty="0" smtClean="0"/>
              <a:t> is a measure of disorder, or randomness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6.3-2</a:t>
            </a:r>
            <a:endParaRPr lang="en-US" sz="1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36" y="1362456"/>
            <a:ext cx="6358128" cy="4133088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006850" y="1514649"/>
            <a:ext cx="668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Heat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428750" y="5081762"/>
            <a:ext cx="50927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Second law of thermodynamics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466268" y="1901159"/>
            <a:ext cx="5899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CO</a:t>
            </a:r>
            <a:r>
              <a:rPr lang="en-US" b="1" baseline="-25000" dirty="0">
                <a:solidFill>
                  <a:srgbClr val="FFFFFF"/>
                </a:solidFill>
                <a:latin typeface="Arial"/>
                <a:ea typeface="ＭＳ Ｐゴシック" charset="0"/>
              </a:rPr>
              <a:t>2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934581" y="2706021"/>
            <a:ext cx="5899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  <a:r>
              <a:rPr lang="en-US" b="1" baseline="-25000" dirty="0">
                <a:solidFill>
                  <a:srgbClr val="FFFFFF"/>
                </a:solidFill>
                <a:latin typeface="Arial"/>
                <a:ea typeface="ＭＳ Ｐゴシック" charset="0"/>
              </a:rPr>
              <a:t>2</a:t>
            </a:r>
            <a:r>
              <a:rPr lang="en-US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Living cells unavoidably convert organized forms of energy to heat</a:t>
            </a:r>
          </a:p>
          <a:p>
            <a:r>
              <a:rPr lang="en-US" altLang="en-US" b="1" dirty="0" smtClean="0"/>
              <a:t>Spontaneous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processes</a:t>
            </a:r>
            <a:r>
              <a:rPr lang="en-US" altLang="en-US" dirty="0" smtClean="0"/>
              <a:t> occur without energy input; they can happen quickly or slowly</a:t>
            </a:r>
          </a:p>
          <a:p>
            <a:pPr lvl="1"/>
            <a:r>
              <a:rPr lang="en-US" altLang="en-US" i="1" dirty="0" smtClean="0"/>
              <a:t>For a process to occur spontaneously, it must increase the entropy of the universe</a:t>
            </a:r>
          </a:p>
          <a:p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Free Energy and Metabolism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concept of free energy can be applied to the chemistry of life’s</a:t>
            </a:r>
            <a:r>
              <a:rPr lang="en-US" altLang="ja-JP" smtClean="0"/>
              <a:t> processes</a:t>
            </a:r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Exergonic and Endergonic Reactions in Metabolism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</a:t>
            </a:r>
            <a:r>
              <a:rPr lang="en-US" altLang="en-US" b="1" dirty="0" smtClean="0"/>
              <a:t>exergonic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reaction</a:t>
            </a:r>
            <a:r>
              <a:rPr lang="en-US" altLang="en-US" dirty="0" smtClean="0"/>
              <a:t> proceeds with a net release of free energy and is spontaneous; ∆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 is negative</a:t>
            </a:r>
          </a:p>
          <a:p>
            <a:r>
              <a:rPr lang="en-US" altLang="en-US" dirty="0" smtClean="0"/>
              <a:t>The magnitude of ∆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 represents the maximum amount of work the reaction can perform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6.6-1</a:t>
            </a:r>
            <a:endParaRPr lang="en-US" sz="1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" y="987552"/>
            <a:ext cx="7943088" cy="4882896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31825" y="948586"/>
            <a:ext cx="80182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Exergonic reaction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: energy released, spontaneous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206500" y="1643190"/>
            <a:ext cx="1473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Reactants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729413" y="2494522"/>
            <a:ext cx="1537280" cy="133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Amount of</a:t>
            </a:r>
          </a:p>
          <a:p>
            <a:pPr algn="ctr" eaLnBrk="0" hangingPunct="0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energy</a:t>
            </a:r>
          </a:p>
          <a:p>
            <a:pPr algn="ctr" eaLnBrk="0" hangingPunct="0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released</a:t>
            </a:r>
          </a:p>
          <a:p>
            <a:pPr algn="ctr" eaLnBrk="0" hangingPunct="0">
              <a:lnSpc>
                <a:spcPts val="2600"/>
              </a:lnSpc>
            </a:pPr>
            <a:r>
              <a:rPr lang="en-US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(</a:t>
            </a:r>
            <a:r>
              <a:rPr lang="en-US" b="1" smtClean="0">
                <a:solidFill>
                  <a:srgbClr val="000000"/>
                </a:solidFill>
                <a:latin typeface="Symbol"/>
                <a:ea typeface="ＭＳ Ｐゴシック" charset="0"/>
              </a:rPr>
              <a:t>D</a:t>
            </a:r>
            <a:r>
              <a:rPr lang="en-US" b="1" i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Symbol"/>
                <a:ea typeface="ＭＳ Ｐゴシック" charset="0"/>
              </a:rPr>
              <a:t>&lt;</a:t>
            </a:r>
            <a:r>
              <a:rPr lang="en-US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0)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903788" y="3989515"/>
            <a:ext cx="13336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Products</a:t>
            </a:r>
          </a:p>
        </p:txBody>
      </p:sp>
      <p:sp>
        <p:nvSpPr>
          <p:cNvPr id="8" name="TextBox 7"/>
          <p:cNvSpPr txBox="1"/>
          <p:nvPr/>
        </p:nvSpPr>
        <p:spPr>
          <a:xfrm rot="10800000">
            <a:off x="573198" y="3316283"/>
            <a:ext cx="369332" cy="1745671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Free energy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617913" y="3673602"/>
            <a:ext cx="1043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Energy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116013" y="5451602"/>
            <a:ext cx="3539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Progress of the reaction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</a:t>
            </a:r>
            <a:r>
              <a:rPr lang="en-US" altLang="en-US" b="1" dirty="0" smtClean="0"/>
              <a:t>endergonic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reaction</a:t>
            </a:r>
            <a:r>
              <a:rPr lang="en-US" altLang="en-US" dirty="0" smtClean="0"/>
              <a:t> absorbs free energy from its surroundings and is nonspontaneous; ∆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 is positive</a:t>
            </a:r>
          </a:p>
          <a:p>
            <a:r>
              <a:rPr lang="en-US" altLang="en-US" dirty="0" smtClean="0"/>
              <a:t>The magnitude of ∆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 is the quantity of energy required to drive the reaction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43128"/>
            <a:ext cx="8546592" cy="55717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6.6-2</a:t>
            </a:r>
            <a:endParaRPr lang="en-US" sz="12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540" y="639732"/>
            <a:ext cx="5934638" cy="6668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484632" indent="-457200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Endergonic reaction: energy required,</a:t>
            </a:r>
            <a:br>
              <a:rPr lang="en-US" sz="2306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230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nonspontaneous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8655" y="1462848"/>
            <a:ext cx="1284006" cy="3548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6" b="1">
                <a:solidFill>
                  <a:srgbClr val="000000"/>
                </a:solidFill>
                <a:latin typeface="Arial"/>
                <a:ea typeface="ＭＳ Ｐゴシック" charset="0"/>
              </a:rPr>
              <a:t>Products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82680" y="3790123"/>
            <a:ext cx="1043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Energy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0667" y="4150486"/>
            <a:ext cx="1415452" cy="3548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6" b="1">
                <a:solidFill>
                  <a:srgbClr val="000000"/>
                </a:solidFill>
                <a:latin typeface="Arial"/>
                <a:ea typeface="ＭＳ Ｐゴシック" charset="0"/>
              </a:rPr>
              <a:t>Reactants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1927" y="2563777"/>
            <a:ext cx="1477969" cy="13336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Amount of</a:t>
            </a:r>
          </a:p>
          <a:p>
            <a:pPr algn="ctr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energy</a:t>
            </a:r>
          </a:p>
          <a:p>
            <a:pPr algn="ctr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required</a:t>
            </a:r>
          </a:p>
          <a:p>
            <a:pPr algn="ctr" eaLnBrk="0" fontAlgn="auto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</a:t>
            </a:r>
            <a:r>
              <a:rPr lang="en-US" sz="2000" b="1" dirty="0">
                <a:solidFill>
                  <a:srgbClr val="000000"/>
                </a:solidFill>
                <a:latin typeface="Symbol"/>
                <a:ea typeface="ＭＳ Ｐゴシック" charset="0"/>
              </a:rPr>
              <a:t>D</a:t>
            </a:r>
            <a:r>
              <a:rPr lang="en-US" sz="2306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30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306" b="1" dirty="0">
                <a:solidFill>
                  <a:srgbClr val="000000"/>
                </a:solidFill>
                <a:latin typeface="Symbol"/>
                <a:ea typeface="ＭＳ Ｐゴシック" charset="0"/>
              </a:rPr>
              <a:t>&gt;</a:t>
            </a:r>
            <a:r>
              <a:rPr lang="en-US" sz="230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3342" y="5811011"/>
            <a:ext cx="3406382" cy="3548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6" b="1">
                <a:solidFill>
                  <a:srgbClr val="000000"/>
                </a:solidFill>
                <a:latin typeface="Arial"/>
                <a:ea typeface="ＭＳ Ｐゴシック" charset="0"/>
              </a:rPr>
              <a:t>Progress of the reaction</a:t>
            </a:r>
          </a:p>
        </p:txBody>
      </p:sp>
      <p:sp>
        <p:nvSpPr>
          <p:cNvPr id="11" name="TextBox 10"/>
          <p:cNvSpPr txBox="1"/>
          <p:nvPr/>
        </p:nvSpPr>
        <p:spPr>
          <a:xfrm rot="10800000">
            <a:off x="274086" y="3302439"/>
            <a:ext cx="353943" cy="1668727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Free energy</a:t>
            </a: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Cells are not in equilibrium; they are open systems experiencing a constant flow of materials</a:t>
            </a:r>
          </a:p>
          <a:p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" y="234696"/>
            <a:ext cx="8235696" cy="63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catabolic pathway in a cell releases free energy in a series of reactions</a:t>
            </a:r>
          </a:p>
          <a:p>
            <a:r>
              <a:rPr lang="en-US" altLang="en-US" smtClean="0"/>
              <a:t>The product of each reaction is the reactant for the next, preventing the system from reaching equilibrium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6.3: ATP powers cellular work by coupling exergonic reactions to endergonic reactions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cell does three main kinds of work</a:t>
            </a:r>
          </a:p>
          <a:p>
            <a:pPr lvl="1"/>
            <a:r>
              <a:rPr lang="en-US" altLang="en-US" smtClean="0"/>
              <a:t>Chemical</a:t>
            </a:r>
          </a:p>
          <a:p>
            <a:pPr lvl="1"/>
            <a:r>
              <a:rPr lang="en-US" altLang="en-US" smtClean="0"/>
              <a:t>Transport</a:t>
            </a:r>
          </a:p>
          <a:p>
            <a:pPr lvl="1"/>
            <a:r>
              <a:rPr lang="en-US" altLang="en-US" smtClean="0"/>
              <a:t>Mechanical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To do work, cells manage energy resources by </a:t>
            </a:r>
            <a:r>
              <a:rPr lang="en-US" altLang="en-US" b="1" dirty="0" smtClean="0"/>
              <a:t>energy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coupling</a:t>
            </a:r>
            <a:r>
              <a:rPr lang="en-US" altLang="en-US" dirty="0" smtClean="0"/>
              <a:t>, the use of an exergonic process to drive an endergonic one</a:t>
            </a:r>
          </a:p>
          <a:p>
            <a:r>
              <a:rPr lang="en-US" altLang="en-US" dirty="0" smtClean="0"/>
              <a:t>Most energy coupling in cells is mediated by ATP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Structure and Hydrolysis of ATP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ATP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adenosine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triphosphate</a:t>
            </a:r>
            <a:r>
              <a:rPr lang="en-US" altLang="en-US" dirty="0" smtClean="0"/>
              <a:t>) is composed of ribose (a sugar), adenine (a nitrogenous base), and three phosphate groups</a:t>
            </a:r>
          </a:p>
          <a:p>
            <a:r>
              <a:rPr lang="en-US" altLang="en-US" dirty="0" smtClean="0"/>
              <a:t>In addition to its role in energy coupling, ATP is also used to make RNA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44" y="204216"/>
            <a:ext cx="4858512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6.8</a:t>
            </a:r>
            <a:endParaRPr lang="en-US" sz="12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3875" y="194469"/>
            <a:ext cx="705321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Adenine</a:t>
            </a:r>
            <a:endParaRPr lang="en-US" sz="980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5" name="TextBox 63"/>
          <p:cNvSpPr txBox="1">
            <a:spLocks noChangeArrowheads="1"/>
          </p:cNvSpPr>
          <p:nvPr/>
        </p:nvSpPr>
        <p:spPr bwMode="auto">
          <a:xfrm>
            <a:off x="2431257" y="1815307"/>
            <a:ext cx="16780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Triphosphate group</a:t>
            </a:r>
          </a:p>
        </p:txBody>
      </p:sp>
      <p:sp>
        <p:nvSpPr>
          <p:cNvPr id="6" name="TextBox 64"/>
          <p:cNvSpPr txBox="1">
            <a:spLocks noChangeArrowheads="1"/>
          </p:cNvSpPr>
          <p:nvPr/>
        </p:nvSpPr>
        <p:spPr bwMode="auto">
          <a:xfrm>
            <a:off x="2386807" y="2008188"/>
            <a:ext cx="18258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(3 phosphate groups)</a:t>
            </a:r>
          </a:p>
        </p:txBody>
      </p:sp>
      <p:sp>
        <p:nvSpPr>
          <p:cNvPr id="7" name="TextBox 65"/>
          <p:cNvSpPr txBox="1">
            <a:spLocks noChangeArrowheads="1"/>
          </p:cNvSpPr>
          <p:nvPr/>
        </p:nvSpPr>
        <p:spPr bwMode="auto">
          <a:xfrm>
            <a:off x="2179638" y="2565400"/>
            <a:ext cx="20174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(a) The structure of ATP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1538" y="3379788"/>
            <a:ext cx="109004" cy="1971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81" b="1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6025" y="3379788"/>
            <a:ext cx="109004" cy="1971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81" b="1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0513" y="3379788"/>
            <a:ext cx="109004" cy="1971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81" b="1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11" name="TextBox 70"/>
          <p:cNvSpPr txBox="1">
            <a:spLocks noChangeArrowheads="1"/>
          </p:cNvSpPr>
          <p:nvPr/>
        </p:nvSpPr>
        <p:spPr bwMode="auto">
          <a:xfrm>
            <a:off x="3133725" y="3998913"/>
            <a:ext cx="25594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Adenosine triphosphate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ATP)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4725" y="4475162"/>
            <a:ext cx="307777" cy="1971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81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  <a:r>
              <a:rPr lang="en-US" sz="1280" b="1" baseline="-25000" dirty="0">
                <a:solidFill>
                  <a:srgbClr val="FFFFFF"/>
                </a:solidFill>
                <a:latin typeface="Arial"/>
                <a:ea typeface="ＭＳ Ｐゴシック" charset="0"/>
              </a:rPr>
              <a:t>2</a:t>
            </a:r>
            <a:r>
              <a:rPr lang="en-US" sz="1281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0169" y="5296694"/>
            <a:ext cx="109004" cy="1971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8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  <a:endParaRPr lang="en-US" sz="980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5550" y="5294313"/>
            <a:ext cx="109004" cy="1971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81" b="1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0038" y="5294313"/>
            <a:ext cx="109004" cy="1971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81" b="1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16" name="TextBox 77"/>
          <p:cNvSpPr txBox="1">
            <a:spLocks noChangeArrowheads="1"/>
          </p:cNvSpPr>
          <p:nvPr/>
        </p:nvSpPr>
        <p:spPr bwMode="auto">
          <a:xfrm>
            <a:off x="6122988" y="5316538"/>
            <a:ext cx="6075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Energy</a:t>
            </a:r>
          </a:p>
        </p:txBody>
      </p:sp>
      <p:sp>
        <p:nvSpPr>
          <p:cNvPr id="17" name="TextBox 80"/>
          <p:cNvSpPr txBox="1">
            <a:spLocks noChangeArrowheads="1"/>
          </p:cNvSpPr>
          <p:nvPr/>
        </p:nvSpPr>
        <p:spPr bwMode="auto">
          <a:xfrm>
            <a:off x="2268538" y="5847557"/>
            <a:ext cx="804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2880" indent="-457200"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Inorganic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3390900" y="5938838"/>
            <a:ext cx="25728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Adenosine diphosphate (ADP)</a:t>
            </a:r>
          </a:p>
        </p:txBody>
      </p:sp>
      <p:sp>
        <p:nvSpPr>
          <p:cNvPr id="20" name="TextBox 84"/>
          <p:cNvSpPr txBox="1">
            <a:spLocks noChangeArrowheads="1"/>
          </p:cNvSpPr>
          <p:nvPr/>
        </p:nvSpPr>
        <p:spPr bwMode="auto">
          <a:xfrm>
            <a:off x="2178050" y="6394450"/>
            <a:ext cx="2145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(b) The hydrolysis of ATP</a:t>
            </a:r>
          </a:p>
        </p:txBody>
      </p:sp>
      <p:sp>
        <p:nvSpPr>
          <p:cNvPr id="23" name="TextBox 80"/>
          <p:cNvSpPr txBox="1">
            <a:spLocks noChangeArrowheads="1"/>
          </p:cNvSpPr>
          <p:nvPr/>
        </p:nvSpPr>
        <p:spPr bwMode="auto">
          <a:xfrm>
            <a:off x="2243610" y="6036580"/>
            <a:ext cx="9024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2880" indent="-457200"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phosphate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55902" y="5375283"/>
            <a:ext cx="2885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36451" y="1971896"/>
            <a:ext cx="596317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Ribose</a:t>
            </a:r>
            <a:endParaRPr lang="en-US" sz="980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2582306" y="5308492"/>
            <a:ext cx="173596" cy="173507"/>
          </a:xfrm>
          <a:custGeom>
            <a:avLst/>
            <a:gdLst>
              <a:gd name="connsiteX0" fmla="*/ 86779 w 173596"/>
              <a:gd name="connsiteY0" fmla="*/ 167157 h 173507"/>
              <a:gd name="connsiteX1" fmla="*/ 167246 w 173596"/>
              <a:gd name="connsiteY1" fmla="*/ 86791 h 173507"/>
              <a:gd name="connsiteX2" fmla="*/ 86779 w 173596"/>
              <a:gd name="connsiteY2" fmla="*/ 6350 h 173507"/>
              <a:gd name="connsiteX3" fmla="*/ 6350 w 173596"/>
              <a:gd name="connsiteY3" fmla="*/ 86791 h 173507"/>
              <a:gd name="connsiteX4" fmla="*/ 86779 w 173596"/>
              <a:gd name="connsiteY4" fmla="*/ 167157 h 173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3596" h="173507">
                <a:moveTo>
                  <a:pt x="86779" y="167157"/>
                </a:moveTo>
                <a:cubicBezTo>
                  <a:pt x="131216" y="167157"/>
                  <a:pt x="167246" y="131140"/>
                  <a:pt x="167246" y="86791"/>
                </a:cubicBezTo>
                <a:cubicBezTo>
                  <a:pt x="167246" y="42367"/>
                  <a:pt x="131216" y="6350"/>
                  <a:pt x="86779" y="6350"/>
                </a:cubicBezTo>
                <a:cubicBezTo>
                  <a:pt x="42367" y="6350"/>
                  <a:pt x="6350" y="42367"/>
                  <a:pt x="6350" y="86791"/>
                </a:cubicBezTo>
                <a:cubicBezTo>
                  <a:pt x="6350" y="131140"/>
                  <a:pt x="42367" y="167157"/>
                  <a:pt x="86779" y="16715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F6C5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bonds between the phosphate groups of ATP can be broken by hydrolysis</a:t>
            </a:r>
          </a:p>
          <a:p>
            <a:r>
              <a:rPr lang="en-US" altLang="en-US" smtClean="0"/>
              <a:t>Energy is released from ATP when the terminal phosphate bond is broken </a:t>
            </a:r>
          </a:p>
          <a:p>
            <a:r>
              <a:rPr lang="en-US" altLang="en-US" smtClean="0"/>
              <a:t>This release of energy comes from the chemical change to a state of lower free energy, not from the phosphate bonds themselves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ATP hydrolysis releases a lot of energy due to the repulsive force of the three negatively charged phosphate groups</a:t>
            </a:r>
          </a:p>
          <a:p>
            <a:r>
              <a:rPr lang="en-US" altLang="en-US" smtClean="0"/>
              <a:t>The triphosphate tail of ATP is the chemical equivalent of a compressed spring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the Hydrolysis of ATP Performs Work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three types of cellular work (mechanical, transport, and chemical) are powered by the hydrolysis of ATP</a:t>
            </a:r>
          </a:p>
          <a:p>
            <a:r>
              <a:rPr lang="en-US" altLang="en-US" smtClean="0"/>
              <a:t>In the cell, the energy from the exergonic reaction of ATP hydrolysis can be used to drive endergonic reactions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ATP drives endergonic reactions by phosphorylation, transferring a phosphate group to some other molecule, such as a reactant</a:t>
            </a:r>
          </a:p>
          <a:p>
            <a:r>
              <a:rPr lang="en-US" altLang="en-US" dirty="0" smtClean="0"/>
              <a:t>The recipient molecule is now called a </a:t>
            </a:r>
            <a:r>
              <a:rPr lang="en-US" altLang="en-US" b="1" dirty="0" smtClean="0"/>
              <a:t>phosphorylated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intermediate</a:t>
            </a:r>
          </a:p>
          <a:p>
            <a:r>
              <a:rPr lang="en-US" altLang="en-US" dirty="0" smtClean="0"/>
              <a:t>Overall, the coupled reactions are exergonic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04216"/>
            <a:ext cx="8449056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6.9</a:t>
            </a:r>
            <a:endParaRPr lang="en-US" sz="12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708" y="519467"/>
            <a:ext cx="278923" cy="2014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9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Glu</a:t>
            </a:r>
            <a:endParaRPr lang="en-US" sz="130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5630" y="302171"/>
            <a:ext cx="306174" cy="2014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NH</a:t>
            </a:r>
            <a:r>
              <a:rPr lang="en-US" sz="131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6214" y="526610"/>
            <a:ext cx="278923" cy="2014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9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Glu</a:t>
            </a:r>
            <a:endParaRPr lang="en-US" sz="130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1489" y="299598"/>
            <a:ext cx="306174" cy="2014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NH</a:t>
            </a:r>
            <a:r>
              <a:rPr lang="en-US" sz="1309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endParaRPr lang="en-US" sz="935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2241" y="402788"/>
            <a:ext cx="2003754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 err="1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D</a:t>
            </a:r>
            <a:r>
              <a:rPr lang="en-US" sz="1589" b="1" i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590" b="1" baseline="-25000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Glu</a:t>
            </a: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589" b="1" dirty="0">
                <a:solidFill>
                  <a:srgbClr val="000000"/>
                </a:solidFill>
                <a:latin typeface="Symbol"/>
                <a:ea typeface="ＭＳ Ｐゴシック" charset="0"/>
              </a:rPr>
              <a:t>=</a:t>
            </a: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589" b="1" dirty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3.4 kcal/</a:t>
            </a:r>
            <a:r>
              <a:rPr lang="en-US" sz="1589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mol</a:t>
            </a:r>
            <a:endParaRPr lang="en-US" sz="158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714" y="848873"/>
            <a:ext cx="2427396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Glutamic acid  Ammonia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6346" y="848873"/>
            <a:ext cx="997068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Glutamine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714" y="1247335"/>
            <a:ext cx="4055597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Glutamic acid conversion to glutamine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0189" y="1725967"/>
            <a:ext cx="306174" cy="2014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NH</a:t>
            </a:r>
            <a:r>
              <a:rPr lang="en-US" sz="1309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endParaRPr lang="en-US" sz="935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2058" y="2587185"/>
            <a:ext cx="278923" cy="2014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9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Glu</a:t>
            </a:r>
            <a:endParaRPr lang="en-US" sz="130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6748" y="2197457"/>
            <a:ext cx="136256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05736" y="2586394"/>
            <a:ext cx="278923" cy="2014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9" b="1">
                <a:solidFill>
                  <a:srgbClr val="000000"/>
                </a:solidFill>
                <a:latin typeface="Arial"/>
                <a:ea typeface="ＭＳ Ｐゴシック" charset="0"/>
              </a:rPr>
              <a:t>Glu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94408" y="2488760"/>
            <a:ext cx="393634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09036" y="2414944"/>
            <a:ext cx="431208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96573" y="2586394"/>
            <a:ext cx="278923" cy="2014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9" b="1">
                <a:solidFill>
                  <a:srgbClr val="000000"/>
                </a:solidFill>
                <a:latin typeface="Arial"/>
                <a:ea typeface="ＭＳ Ｐゴシック" charset="0"/>
              </a:rPr>
              <a:t>Glu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97406" y="2347476"/>
            <a:ext cx="306174" cy="2014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NH</a:t>
            </a:r>
            <a:r>
              <a:rPr lang="en-US" sz="1309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endParaRPr lang="en-US" sz="935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4631" y="2368907"/>
            <a:ext cx="431208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21439" y="2493523"/>
            <a:ext cx="43282" cy="18697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9445" y="2909448"/>
            <a:ext cx="1336904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>
                <a:solidFill>
                  <a:srgbClr val="000000"/>
                </a:solidFill>
                <a:latin typeface="Arial"/>
                <a:ea typeface="ＭＳ Ｐゴシック" charset="0"/>
              </a:rPr>
              <a:t>Glutamic acid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81846" y="2918972"/>
            <a:ext cx="1543692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Phosphorylated</a:t>
            </a:r>
          </a:p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intermediate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5436" y="2908657"/>
            <a:ext cx="997068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>
                <a:solidFill>
                  <a:srgbClr val="000000"/>
                </a:solidFill>
                <a:latin typeface="Arial"/>
                <a:ea typeface="ＭＳ Ｐゴシック" charset="0"/>
              </a:rPr>
              <a:t>Glutamine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9923" y="3532544"/>
            <a:ext cx="5108065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Conversion reaction coupled with ATP hydrolysis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94473" y="3992919"/>
            <a:ext cx="2003754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 err="1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D</a:t>
            </a:r>
            <a:r>
              <a:rPr lang="en-US" sz="1589" b="1" i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590" b="1" baseline="-25000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Glu</a:t>
            </a: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589" b="1" dirty="0">
                <a:solidFill>
                  <a:srgbClr val="000000"/>
                </a:solidFill>
                <a:latin typeface="Symbol"/>
                <a:ea typeface="ＭＳ Ｐゴシック" charset="0"/>
              </a:rPr>
              <a:t>=</a:t>
            </a: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589" b="1" dirty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3.4 kcal/</a:t>
            </a:r>
            <a:r>
              <a:rPr lang="en-US" sz="1589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mol</a:t>
            </a:r>
            <a:endParaRPr lang="en-US" sz="158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62670" y="4649348"/>
            <a:ext cx="306174" cy="2014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NH</a:t>
            </a:r>
            <a:r>
              <a:rPr lang="en-US" sz="1309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endParaRPr lang="en-US" sz="935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19414" y="4650936"/>
            <a:ext cx="306174" cy="2014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NH</a:t>
            </a:r>
            <a:r>
              <a:rPr lang="en-US" sz="1309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endParaRPr lang="en-US" sz="935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06677" y="4889061"/>
            <a:ext cx="278923" cy="2014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9" b="1">
                <a:solidFill>
                  <a:srgbClr val="000000"/>
                </a:solidFill>
                <a:latin typeface="Arial"/>
                <a:ea typeface="ＭＳ Ｐゴシック" charset="0"/>
              </a:rPr>
              <a:t>Glu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65708" y="4888267"/>
            <a:ext cx="278923" cy="2014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9" b="1">
                <a:solidFill>
                  <a:srgbClr val="000000"/>
                </a:solidFill>
                <a:latin typeface="Arial"/>
                <a:ea typeface="ＭＳ Ｐゴシック" charset="0"/>
              </a:rPr>
              <a:t>Glu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65983" y="4783492"/>
            <a:ext cx="393634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09211" y="4757301"/>
            <a:ext cx="431208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96620" y="4753329"/>
            <a:ext cx="136256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02995" y="4866042"/>
            <a:ext cx="43282" cy="18697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90306" y="5374838"/>
            <a:ext cx="2003754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 err="1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D</a:t>
            </a:r>
            <a:r>
              <a:rPr lang="en-US" sz="1589" b="1" i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590" b="1" baseline="-25000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Glu</a:t>
            </a: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589" b="1" dirty="0">
                <a:solidFill>
                  <a:srgbClr val="000000"/>
                </a:solidFill>
                <a:latin typeface="Symbol"/>
                <a:ea typeface="ＭＳ Ｐゴシック" charset="0"/>
              </a:rPr>
              <a:t>=</a:t>
            </a: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589" b="1" dirty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3.4 kcal/</a:t>
            </a:r>
            <a:r>
              <a:rPr lang="en-US" sz="1589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mol</a:t>
            </a:r>
            <a:endParaRPr lang="en-US" sz="158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5403" y="5710591"/>
            <a:ext cx="2197268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+ D</a:t>
            </a:r>
            <a:r>
              <a:rPr lang="en-US" sz="1589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59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589" b="1" dirty="0">
                <a:solidFill>
                  <a:srgbClr val="000000"/>
                </a:solidFill>
                <a:latin typeface="Symbol"/>
                <a:ea typeface="ＭＳ Ｐゴシック" charset="0"/>
              </a:rPr>
              <a:t>= </a:t>
            </a:r>
            <a:r>
              <a:rPr lang="en-US" sz="1589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</a:t>
            </a: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7.3 kcal/</a:t>
            </a:r>
            <a:r>
              <a:rPr lang="en-US" sz="1589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mol</a:t>
            </a:r>
            <a:endParaRPr lang="en-US" sz="158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4732" y="6199542"/>
            <a:ext cx="223458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Net</a:t>
            </a:r>
            <a:r>
              <a:rPr lang="el-GR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589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D</a:t>
            </a:r>
            <a:r>
              <a:rPr lang="en-US" sz="1589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589" b="1" dirty="0">
                <a:solidFill>
                  <a:srgbClr val="000000"/>
                </a:solidFill>
                <a:latin typeface="Symbol"/>
                <a:ea typeface="ＭＳ Ｐゴシック" charset="0"/>
              </a:rPr>
              <a:t>=</a:t>
            </a: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</a:t>
            </a: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3.9 kcal/</a:t>
            </a:r>
            <a:r>
              <a:rPr lang="en-US" sz="1589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mol</a:t>
            </a:r>
            <a:endParaRPr lang="en-US" sz="158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58161" y="5537557"/>
            <a:ext cx="2117887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D</a:t>
            </a:r>
            <a:r>
              <a:rPr lang="en-US" sz="1589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159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ATP   </a:t>
            </a:r>
            <a:r>
              <a:rPr lang="en-US" sz="1589" b="1" dirty="0">
                <a:solidFill>
                  <a:srgbClr val="000000"/>
                </a:solidFill>
                <a:latin typeface="Symbol"/>
                <a:ea typeface="ＭＳ Ｐゴシック" charset="0"/>
              </a:rPr>
              <a:t>=</a:t>
            </a: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589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</a:t>
            </a: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7.3 kcal/</a:t>
            </a:r>
            <a:r>
              <a:rPr lang="en-US" sz="1589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mol</a:t>
            </a:r>
            <a:endParaRPr lang="en-US" sz="158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42189" y="6217010"/>
            <a:ext cx="4262385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(c) Free-energy change for coupled reaction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26156" y="2368907"/>
            <a:ext cx="136256" cy="244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47" name="Freeform 3"/>
          <p:cNvSpPr/>
          <p:nvPr/>
        </p:nvSpPr>
        <p:spPr>
          <a:xfrm>
            <a:off x="8455482" y="2369133"/>
            <a:ext cx="265176" cy="265176"/>
          </a:xfrm>
          <a:custGeom>
            <a:avLst/>
            <a:gdLst>
              <a:gd name="connsiteX0" fmla="*/ 86779 w 173596"/>
              <a:gd name="connsiteY0" fmla="*/ 167157 h 173507"/>
              <a:gd name="connsiteX1" fmla="*/ 167246 w 173596"/>
              <a:gd name="connsiteY1" fmla="*/ 86791 h 173507"/>
              <a:gd name="connsiteX2" fmla="*/ 86779 w 173596"/>
              <a:gd name="connsiteY2" fmla="*/ 6350 h 173507"/>
              <a:gd name="connsiteX3" fmla="*/ 6350 w 173596"/>
              <a:gd name="connsiteY3" fmla="*/ 86791 h 173507"/>
              <a:gd name="connsiteX4" fmla="*/ 86779 w 173596"/>
              <a:gd name="connsiteY4" fmla="*/ 167157 h 173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3596" h="173507">
                <a:moveTo>
                  <a:pt x="86779" y="167157"/>
                </a:moveTo>
                <a:cubicBezTo>
                  <a:pt x="131216" y="167157"/>
                  <a:pt x="167246" y="131140"/>
                  <a:pt x="167246" y="86791"/>
                </a:cubicBezTo>
                <a:cubicBezTo>
                  <a:pt x="167246" y="42367"/>
                  <a:pt x="131216" y="6350"/>
                  <a:pt x="86779" y="6350"/>
                </a:cubicBezTo>
                <a:cubicBezTo>
                  <a:pt x="42367" y="6350"/>
                  <a:pt x="6350" y="42367"/>
                  <a:pt x="6350" y="86791"/>
                </a:cubicBezTo>
                <a:cubicBezTo>
                  <a:pt x="6350" y="131140"/>
                  <a:pt x="42367" y="167157"/>
                  <a:pt x="86779" y="16715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F6C5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6927429" y="4747683"/>
            <a:ext cx="265176" cy="265176"/>
          </a:xfrm>
          <a:custGeom>
            <a:avLst/>
            <a:gdLst>
              <a:gd name="connsiteX0" fmla="*/ 86779 w 173596"/>
              <a:gd name="connsiteY0" fmla="*/ 167157 h 173507"/>
              <a:gd name="connsiteX1" fmla="*/ 167246 w 173596"/>
              <a:gd name="connsiteY1" fmla="*/ 86791 h 173507"/>
              <a:gd name="connsiteX2" fmla="*/ 86779 w 173596"/>
              <a:gd name="connsiteY2" fmla="*/ 6350 h 173507"/>
              <a:gd name="connsiteX3" fmla="*/ 6350 w 173596"/>
              <a:gd name="connsiteY3" fmla="*/ 86791 h 173507"/>
              <a:gd name="connsiteX4" fmla="*/ 86779 w 173596"/>
              <a:gd name="connsiteY4" fmla="*/ 167157 h 173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3596" h="173507">
                <a:moveTo>
                  <a:pt x="86779" y="167157"/>
                </a:moveTo>
                <a:cubicBezTo>
                  <a:pt x="131216" y="167157"/>
                  <a:pt x="167246" y="131140"/>
                  <a:pt x="167246" y="86791"/>
                </a:cubicBezTo>
                <a:cubicBezTo>
                  <a:pt x="167246" y="42367"/>
                  <a:pt x="131216" y="6350"/>
                  <a:pt x="86779" y="6350"/>
                </a:cubicBezTo>
                <a:cubicBezTo>
                  <a:pt x="42367" y="6350"/>
                  <a:pt x="6350" y="42367"/>
                  <a:pt x="6350" y="86791"/>
                </a:cubicBezTo>
                <a:cubicBezTo>
                  <a:pt x="6350" y="131140"/>
                  <a:pt x="42367" y="167157"/>
                  <a:pt x="86779" y="16715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F6C5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49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Concept 6.1: An organism’s</a:t>
            </a:r>
            <a:r>
              <a:rPr lang="en-US" altLang="ja-JP" dirty="0"/>
              <a:t> metabolism transforms matter and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Metabolism</a:t>
            </a:r>
            <a:r>
              <a:rPr lang="en-US" altLang="en-US" dirty="0"/>
              <a:t> is the totality of an organism’s</a:t>
            </a:r>
            <a:r>
              <a:rPr lang="en-US" altLang="ja-JP" dirty="0"/>
              <a:t> chemical reactions</a:t>
            </a:r>
          </a:p>
          <a:p>
            <a:r>
              <a:rPr lang="en-US" altLang="en-US" dirty="0"/>
              <a:t>Metabolism is an emergent property of life that arises from interactions between molecules within the </a:t>
            </a:r>
            <a:r>
              <a:rPr lang="en-US" altLang="en-US" dirty="0" smtClean="0"/>
              <a:t>cell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Transport and mechanical work in the cell are powered by ATP hydrolysis</a:t>
            </a:r>
          </a:p>
          <a:p>
            <a:r>
              <a:rPr lang="en-US" altLang="en-US" smtClean="0"/>
              <a:t>ATP hydrolysis leads to a change in a protein’s</a:t>
            </a:r>
            <a:r>
              <a:rPr lang="en-US" altLang="ja-JP" smtClean="0"/>
              <a:t> shape and often its ability to bind to another molecule</a:t>
            </a:r>
            <a:endParaRPr lang="en-US" altLang="en-US" smtClean="0"/>
          </a:p>
          <a:p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" y="204216"/>
            <a:ext cx="7144512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6.10</a:t>
            </a:r>
            <a:endParaRPr lang="en-US" sz="12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4858" y="186197"/>
            <a:ext cx="1910844" cy="2773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2" b="1">
                <a:solidFill>
                  <a:srgbClr val="000000"/>
                </a:solidFill>
                <a:latin typeface="Arial"/>
                <a:ea typeface="ＭＳ Ｐゴシック" charset="0"/>
              </a:rPr>
              <a:t>Transport protein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1970" y="189372"/>
            <a:ext cx="705321" cy="2773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2" b="1">
                <a:solidFill>
                  <a:srgbClr val="000000"/>
                </a:solidFill>
                <a:latin typeface="Arial"/>
                <a:ea typeface="ＭＳ Ｐゴシック" charset="0"/>
              </a:rPr>
              <a:t>Solute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9845" y="1387935"/>
            <a:ext cx="444545" cy="2773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2" b="1" dirty="0">
                <a:solidFill>
                  <a:srgbClr val="000000"/>
                </a:solidFill>
                <a:ea typeface="ＭＳ Ｐゴシック" charset="0"/>
              </a:rPr>
              <a:t>ATP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2683" y="1962610"/>
            <a:ext cx="153888" cy="2773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3633" y="1962610"/>
            <a:ext cx="153888" cy="2773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  <a:endParaRPr lang="en-US" sz="1378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4233" y="2454735"/>
            <a:ext cx="2051844" cy="2773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Solute transported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3894" y="1415717"/>
            <a:ext cx="487313" cy="2773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ADP</a:t>
            </a:r>
            <a:endParaRPr lang="en-US" sz="1378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795" y="2851610"/>
            <a:ext cx="6614183" cy="2773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 Transport work: </a:t>
            </a:r>
            <a:r>
              <a:rPr lang="en-US" sz="1802" b="1" dirty="0">
                <a:solidFill>
                  <a:srgbClr val="000000"/>
                </a:solidFill>
                <a:ea typeface="ＭＳ Ｐゴシック" charset="0"/>
              </a:rPr>
              <a:t>ATP</a:t>
            </a:r>
            <a:r>
              <a:rPr lang="en-US" sz="180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phosphorylates transport proteins.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5970" y="3416760"/>
            <a:ext cx="782330" cy="2773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2" b="1">
                <a:solidFill>
                  <a:srgbClr val="000000"/>
                </a:solidFill>
                <a:latin typeface="Arial"/>
                <a:ea typeface="ＭＳ Ｐゴシック" charset="0"/>
              </a:rPr>
              <a:t>Vesicle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7733" y="3416760"/>
            <a:ext cx="1974900" cy="2773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2" b="1">
                <a:solidFill>
                  <a:srgbClr val="000000"/>
                </a:solidFill>
                <a:latin typeface="Arial"/>
                <a:ea typeface="ＭＳ Ｐゴシック" charset="0"/>
              </a:rPr>
              <a:t>Cytoskeletal track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9533" y="4616910"/>
            <a:ext cx="444545" cy="2773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2" b="1" dirty="0">
                <a:solidFill>
                  <a:srgbClr val="000000"/>
                </a:solidFill>
                <a:ea typeface="ＭＳ Ｐゴシック" charset="0"/>
              </a:rPr>
              <a:t>ATP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8195" y="4802648"/>
            <a:ext cx="367408" cy="2283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84" b="1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55313" y="4648661"/>
            <a:ext cx="487313" cy="2773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ADP</a:t>
            </a:r>
            <a:endParaRPr lang="en-US" sz="1378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4120" y="5696410"/>
            <a:ext cx="1487587" cy="2773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Motor protein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3395" y="5696410"/>
            <a:ext cx="2911053" cy="2773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Protein and vesicle moved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9176" y="6063124"/>
            <a:ext cx="7113101" cy="55463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411480" indent="-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 Mechanical work: ATP binds </a:t>
            </a:r>
            <a:r>
              <a:rPr lang="en-US" sz="1802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noncovalently</a:t>
            </a:r>
            <a:r>
              <a:rPr lang="en-US" sz="180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to motor proteins</a:t>
            </a:r>
            <a:br>
              <a:rPr lang="en-US" sz="1802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0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then is hydrolyzed.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31597" y="4649050"/>
            <a:ext cx="153888" cy="2773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  <a:endParaRPr lang="en-US" sz="1378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48690" y="4782559"/>
            <a:ext cx="49694" cy="2120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7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11081" y="1419192"/>
            <a:ext cx="153888" cy="2773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  <a:endParaRPr lang="en-US" sz="1378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28174" y="1552701"/>
            <a:ext cx="49694" cy="2120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7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1416" y="2093430"/>
            <a:ext cx="49694" cy="2120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7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</a:t>
            </a:r>
          </a:p>
        </p:txBody>
      </p:sp>
      <p:sp>
        <p:nvSpPr>
          <p:cNvPr id="25" name="Freeform 24"/>
          <p:cNvSpPr/>
          <p:nvPr/>
        </p:nvSpPr>
        <p:spPr>
          <a:xfrm>
            <a:off x="2362201" y="3691699"/>
            <a:ext cx="681036" cy="854107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092303" y="3691699"/>
            <a:ext cx="248842" cy="1461326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386806" y="457166"/>
            <a:ext cx="651670" cy="1000158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8" name="Freeform 27"/>
          <p:cNvSpPr/>
          <p:nvPr/>
        </p:nvSpPr>
        <p:spPr>
          <a:xfrm flipV="1">
            <a:off x="5500688" y="457199"/>
            <a:ext cx="138112" cy="397669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076575" y="4894229"/>
            <a:ext cx="135731" cy="825533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7742505" y="1423954"/>
            <a:ext cx="274320" cy="274320"/>
          </a:xfrm>
          <a:custGeom>
            <a:avLst/>
            <a:gdLst>
              <a:gd name="connsiteX0" fmla="*/ 86779 w 173596"/>
              <a:gd name="connsiteY0" fmla="*/ 167157 h 173507"/>
              <a:gd name="connsiteX1" fmla="*/ 167246 w 173596"/>
              <a:gd name="connsiteY1" fmla="*/ 86791 h 173507"/>
              <a:gd name="connsiteX2" fmla="*/ 86779 w 173596"/>
              <a:gd name="connsiteY2" fmla="*/ 6350 h 173507"/>
              <a:gd name="connsiteX3" fmla="*/ 6350 w 173596"/>
              <a:gd name="connsiteY3" fmla="*/ 86791 h 173507"/>
              <a:gd name="connsiteX4" fmla="*/ 86779 w 173596"/>
              <a:gd name="connsiteY4" fmla="*/ 167157 h 173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3596" h="173507">
                <a:moveTo>
                  <a:pt x="86779" y="167157"/>
                </a:moveTo>
                <a:cubicBezTo>
                  <a:pt x="131216" y="167157"/>
                  <a:pt x="167246" y="131140"/>
                  <a:pt x="167246" y="86791"/>
                </a:cubicBezTo>
                <a:cubicBezTo>
                  <a:pt x="167246" y="42367"/>
                  <a:pt x="131216" y="6350"/>
                  <a:pt x="86779" y="6350"/>
                </a:cubicBezTo>
                <a:cubicBezTo>
                  <a:pt x="42367" y="6350"/>
                  <a:pt x="6350" y="42367"/>
                  <a:pt x="6350" y="86791"/>
                </a:cubicBezTo>
                <a:cubicBezTo>
                  <a:pt x="6350" y="131140"/>
                  <a:pt x="42367" y="167157"/>
                  <a:pt x="86779" y="16715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F6C5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7665867" y="4658345"/>
            <a:ext cx="274320" cy="274320"/>
          </a:xfrm>
          <a:custGeom>
            <a:avLst/>
            <a:gdLst>
              <a:gd name="connsiteX0" fmla="*/ 86779 w 173596"/>
              <a:gd name="connsiteY0" fmla="*/ 167157 h 173507"/>
              <a:gd name="connsiteX1" fmla="*/ 167246 w 173596"/>
              <a:gd name="connsiteY1" fmla="*/ 86791 h 173507"/>
              <a:gd name="connsiteX2" fmla="*/ 86779 w 173596"/>
              <a:gd name="connsiteY2" fmla="*/ 6350 h 173507"/>
              <a:gd name="connsiteX3" fmla="*/ 6350 w 173596"/>
              <a:gd name="connsiteY3" fmla="*/ 86791 h 173507"/>
              <a:gd name="connsiteX4" fmla="*/ 86779 w 173596"/>
              <a:gd name="connsiteY4" fmla="*/ 167157 h 173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3596" h="173507">
                <a:moveTo>
                  <a:pt x="86779" y="167157"/>
                </a:moveTo>
                <a:cubicBezTo>
                  <a:pt x="131216" y="167157"/>
                  <a:pt x="167246" y="131140"/>
                  <a:pt x="167246" y="86791"/>
                </a:cubicBezTo>
                <a:cubicBezTo>
                  <a:pt x="167246" y="42367"/>
                  <a:pt x="131216" y="6350"/>
                  <a:pt x="86779" y="6350"/>
                </a:cubicBezTo>
                <a:cubicBezTo>
                  <a:pt x="42367" y="6350"/>
                  <a:pt x="6350" y="42367"/>
                  <a:pt x="6350" y="86791"/>
                </a:cubicBezTo>
                <a:cubicBezTo>
                  <a:pt x="6350" y="131140"/>
                  <a:pt x="42367" y="167157"/>
                  <a:pt x="86779" y="16715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F6C5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3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Regeneration of ATP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ATP is a renewable resource that is regenerated by addition of a phosphate group to adenosine diphosphate (ADP)</a:t>
            </a:r>
          </a:p>
          <a:p>
            <a:r>
              <a:rPr lang="en-US" altLang="en-US" smtClean="0"/>
              <a:t>The energy to phosphorylate ADP comes from catabolic reactions in the cell</a:t>
            </a:r>
          </a:p>
          <a:p>
            <a:r>
              <a:rPr lang="en-US" altLang="en-US" smtClean="0"/>
              <a:t>The ATP cycle is a revolving door through which energy passes during its transfer from catabolic to anabolic pathways</a:t>
            </a:r>
          </a:p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33728"/>
            <a:ext cx="8546592" cy="35905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6.11</a:t>
            </a:r>
            <a:endParaRPr lang="en-US" sz="12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0148" y="1985497"/>
            <a:ext cx="512448" cy="318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7286" y="2008520"/>
            <a:ext cx="496931" cy="318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  <a:r>
              <a:rPr lang="en-US" sz="2073" b="1" baseline="-25000" dirty="0">
                <a:solidFill>
                  <a:srgbClr val="FFFFFF"/>
                </a:solidFill>
                <a:latin typeface="Arial"/>
                <a:ea typeface="ＭＳ Ｐゴシック" charset="0"/>
              </a:rPr>
              <a:t>2</a:t>
            </a:r>
            <a:r>
              <a:rPr lang="en-US" sz="2073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837" y="3887322"/>
            <a:ext cx="2874185" cy="127599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>
                <a:solidFill>
                  <a:srgbClr val="000000"/>
                </a:solidFill>
                <a:latin typeface="Arial"/>
                <a:ea typeface="ＭＳ Ｐゴシック" charset="0"/>
              </a:rPr>
              <a:t>Energy from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>
                <a:solidFill>
                  <a:srgbClr val="000000"/>
                </a:solidFill>
                <a:latin typeface="Arial"/>
                <a:ea typeface="ＭＳ Ｐゴシック" charset="0"/>
              </a:rPr>
              <a:t>catabolism (exergonic,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>
                <a:solidFill>
                  <a:srgbClr val="000000"/>
                </a:solidFill>
                <a:latin typeface="Arial"/>
                <a:ea typeface="ＭＳ Ｐゴシック" charset="0"/>
              </a:rPr>
              <a:t>energy-releasing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>
                <a:solidFill>
                  <a:srgbClr val="000000"/>
                </a:solidFill>
                <a:latin typeface="Arial"/>
                <a:ea typeface="ＭＳ Ｐゴシック" charset="0"/>
              </a:rPr>
              <a:t>processes)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9680" y="4527879"/>
            <a:ext cx="562655" cy="318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ADP</a:t>
            </a:r>
            <a:endParaRPr lang="en-US" sz="1554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5231" y="3889703"/>
            <a:ext cx="2372444" cy="127599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Energy for cellular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work (endergonic,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energy-consuming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processes)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5240" y="4525502"/>
            <a:ext cx="177934" cy="318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  <a:endParaRPr lang="en-US" sz="1554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3283" y="4690884"/>
            <a:ext cx="52900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</a:t>
            </a:r>
          </a:p>
        </p:txBody>
      </p:sp>
      <p:sp>
        <p:nvSpPr>
          <p:cNvPr id="12" name="Freeform 3"/>
          <p:cNvSpPr/>
          <p:nvPr/>
        </p:nvSpPr>
        <p:spPr>
          <a:xfrm>
            <a:off x="4835824" y="4523116"/>
            <a:ext cx="320040" cy="320040"/>
          </a:xfrm>
          <a:custGeom>
            <a:avLst/>
            <a:gdLst>
              <a:gd name="connsiteX0" fmla="*/ 86779 w 173596"/>
              <a:gd name="connsiteY0" fmla="*/ 167157 h 173507"/>
              <a:gd name="connsiteX1" fmla="*/ 167246 w 173596"/>
              <a:gd name="connsiteY1" fmla="*/ 86791 h 173507"/>
              <a:gd name="connsiteX2" fmla="*/ 86779 w 173596"/>
              <a:gd name="connsiteY2" fmla="*/ 6350 h 173507"/>
              <a:gd name="connsiteX3" fmla="*/ 6350 w 173596"/>
              <a:gd name="connsiteY3" fmla="*/ 86791 h 173507"/>
              <a:gd name="connsiteX4" fmla="*/ 86779 w 173596"/>
              <a:gd name="connsiteY4" fmla="*/ 167157 h 173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3596" h="173507">
                <a:moveTo>
                  <a:pt x="86779" y="167157"/>
                </a:moveTo>
                <a:cubicBezTo>
                  <a:pt x="131216" y="167157"/>
                  <a:pt x="167246" y="131140"/>
                  <a:pt x="167246" y="86791"/>
                </a:cubicBezTo>
                <a:cubicBezTo>
                  <a:pt x="167246" y="42367"/>
                  <a:pt x="131216" y="6350"/>
                  <a:pt x="86779" y="6350"/>
                </a:cubicBezTo>
                <a:cubicBezTo>
                  <a:pt x="42367" y="6350"/>
                  <a:pt x="6350" y="42367"/>
                  <a:pt x="6350" y="86791"/>
                </a:cubicBezTo>
                <a:cubicBezTo>
                  <a:pt x="6350" y="131140"/>
                  <a:pt x="42367" y="167157"/>
                  <a:pt x="86779" y="16715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6.4: Enzymes speed up metabolic reactions by lowering energy barriers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b="1" dirty="0" smtClean="0"/>
              <a:t>catalyst</a:t>
            </a:r>
            <a:r>
              <a:rPr lang="en-US" altLang="en-US" dirty="0" smtClean="0"/>
              <a:t> is a chemical agent that speeds up a reaction without being consumed by the reaction</a:t>
            </a:r>
          </a:p>
          <a:p>
            <a:r>
              <a:rPr lang="en-US" altLang="en-US" dirty="0" smtClean="0"/>
              <a:t>An </a:t>
            </a:r>
            <a:r>
              <a:rPr lang="en-US" altLang="en-US" b="1" dirty="0" smtClean="0"/>
              <a:t>enzyme</a:t>
            </a:r>
            <a:r>
              <a:rPr lang="en-US" altLang="en-US" dirty="0" smtClean="0"/>
              <a:t> is a catalytic protein</a:t>
            </a:r>
          </a:p>
          <a:p>
            <a:r>
              <a:rPr lang="en-US" altLang="en-US" dirty="0" smtClean="0"/>
              <a:t>Hydrolysis of sucrose by the enzyme </a:t>
            </a:r>
            <a:r>
              <a:rPr lang="en-US" altLang="en-US" dirty="0" err="1" smtClean="0"/>
              <a:t>sucrase</a:t>
            </a:r>
            <a:r>
              <a:rPr lang="en-US" altLang="en-US" dirty="0" smtClean="0"/>
              <a:t> is an example of an enzyme-catalyzed reaction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Activation Energy Barrier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Every chemical reaction between molecules involves bond breaking and bond forming</a:t>
            </a:r>
          </a:p>
          <a:p>
            <a:r>
              <a:rPr lang="en-US" altLang="en-US" dirty="0" smtClean="0"/>
              <a:t>The initial energy needed to start a chemical reaction is called the free energy of activation, or </a:t>
            </a:r>
            <a:r>
              <a:rPr lang="en-US" altLang="en-US" b="1" dirty="0" smtClean="0"/>
              <a:t>activation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energy</a:t>
            </a:r>
            <a:r>
              <a:rPr lang="en-US" altLang="en-US" dirty="0" smtClean="0"/>
              <a:t> (E</a:t>
            </a:r>
            <a:r>
              <a:rPr lang="en-US" altLang="en-US" baseline="-25000" dirty="0" smtClean="0"/>
              <a:t>A</a:t>
            </a:r>
            <a:r>
              <a:rPr lang="en-US" altLang="en-US" dirty="0" smtClean="0"/>
              <a:t>) </a:t>
            </a:r>
          </a:p>
          <a:p>
            <a:r>
              <a:rPr lang="en-US" altLang="en-US" dirty="0" smtClean="0"/>
              <a:t>Activation energy often occurs in the form of heat that reactant molecules absorb from the surroundings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6.12</a:t>
            </a:r>
            <a:endParaRPr lang="en-US" sz="1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204216"/>
            <a:ext cx="7632192" cy="6449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7507" y="626107"/>
            <a:ext cx="185948" cy="309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2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1157" y="1251582"/>
            <a:ext cx="185948" cy="309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2" b="1">
                <a:solidFill>
                  <a:srgbClr val="FFFFFF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657" y="626107"/>
            <a:ext cx="185948" cy="309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2" b="1">
                <a:solidFill>
                  <a:srgbClr val="FFFFFF"/>
                </a:solidFill>
                <a:latin typeface="Arial"/>
                <a:ea typeface="ＭＳ Ｐゴシック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9357" y="1251582"/>
            <a:ext cx="185948" cy="309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2" b="1">
                <a:solidFill>
                  <a:srgbClr val="FFFFFF"/>
                </a:solidFill>
                <a:latin typeface="Arial"/>
                <a:ea typeface="ＭＳ Ｐゴシック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9520" y="1691320"/>
            <a:ext cx="1912575" cy="309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2" b="1">
                <a:solidFill>
                  <a:srgbClr val="000000"/>
                </a:solidFill>
                <a:latin typeface="Arial"/>
                <a:ea typeface="ＭＳ Ｐゴシック" charset="0"/>
              </a:rPr>
              <a:t>Transition state</a:t>
            </a:r>
          </a:p>
        </p:txBody>
      </p:sp>
      <p:sp>
        <p:nvSpPr>
          <p:cNvPr id="9" name="TextBox 8"/>
          <p:cNvSpPr txBox="1"/>
          <p:nvPr/>
        </p:nvSpPr>
        <p:spPr>
          <a:xfrm rot="10800000">
            <a:off x="729173" y="2874348"/>
            <a:ext cx="309765" cy="1466748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Free energy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3620" y="2704145"/>
            <a:ext cx="185948" cy="309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2" b="1">
                <a:solidFill>
                  <a:srgbClr val="FFFFFF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9807" y="3320095"/>
            <a:ext cx="185948" cy="309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2" b="1">
                <a:solidFill>
                  <a:srgbClr val="FFFFFF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32770" y="2704145"/>
            <a:ext cx="185948" cy="309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2" b="1">
                <a:solidFill>
                  <a:srgbClr val="FFFFFF"/>
                </a:solidFill>
                <a:latin typeface="Arial"/>
                <a:ea typeface="ＭＳ Ｐゴシック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5470" y="3320095"/>
            <a:ext cx="185948" cy="309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2" b="1">
                <a:solidFill>
                  <a:srgbClr val="FFFFFF"/>
                </a:solidFill>
                <a:latin typeface="Arial"/>
                <a:ea typeface="ＭＳ Ｐゴシック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6470" y="2821620"/>
            <a:ext cx="171522" cy="309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</a:t>
            </a:r>
            <a:endParaRPr lang="en-US" sz="1538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8682" y="3847145"/>
            <a:ext cx="1237518" cy="309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2" b="1">
                <a:solidFill>
                  <a:srgbClr val="000000"/>
                </a:solidFill>
                <a:latin typeface="Arial"/>
                <a:ea typeface="ＭＳ Ｐゴシック" charset="0"/>
              </a:rPr>
              <a:t>Reactants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9120" y="4185282"/>
            <a:ext cx="185948" cy="309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2" b="1">
                <a:solidFill>
                  <a:srgbClr val="FFFFFF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2770" y="5025070"/>
            <a:ext cx="185948" cy="309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2" b="1">
                <a:solidFill>
                  <a:srgbClr val="FFFFFF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2845" y="4185282"/>
            <a:ext cx="185948" cy="309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2" b="1">
                <a:solidFill>
                  <a:srgbClr val="FFFFFF"/>
                </a:solidFill>
                <a:latin typeface="Arial"/>
                <a:ea typeface="ＭＳ Ｐゴシック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28632" y="4593270"/>
            <a:ext cx="788677" cy="309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2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D</a:t>
            </a:r>
            <a:r>
              <a:rPr lang="en-US" sz="2012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01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012" b="1" dirty="0">
                <a:solidFill>
                  <a:srgbClr val="000000"/>
                </a:solidFill>
                <a:latin typeface="Symbol"/>
                <a:ea typeface="ＭＳ Ｐゴシック" charset="0"/>
              </a:rPr>
              <a:t>&lt;</a:t>
            </a:r>
            <a:r>
              <a:rPr lang="en-US" sz="201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42845" y="5025070"/>
            <a:ext cx="185948" cy="309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2" b="1">
                <a:solidFill>
                  <a:srgbClr val="FFFFFF"/>
                </a:solidFill>
                <a:latin typeface="Arial"/>
                <a:ea typeface="ＭＳ Ｐゴシック" charset="0"/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1645" y="5650545"/>
            <a:ext cx="1118896" cy="309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2" b="1">
                <a:solidFill>
                  <a:srgbClr val="000000"/>
                </a:solidFill>
                <a:latin typeface="Arial"/>
                <a:ea typeface="ＭＳ Ｐゴシック" charset="0"/>
              </a:rPr>
              <a:t>Products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9620" y="6296657"/>
            <a:ext cx="2975173" cy="309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12" b="1">
                <a:solidFill>
                  <a:srgbClr val="000000"/>
                </a:solidFill>
                <a:latin typeface="Arial"/>
                <a:ea typeface="ＭＳ Ｐゴシック" charset="0"/>
              </a:rPr>
              <a:t>Progress of the reaction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63159" y="2974020"/>
            <a:ext cx="14747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  <a:endParaRPr lang="en-US" sz="1538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How Enzymes Speed Up Reactions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Instead of relying on heat, organisms carry out </a:t>
            </a:r>
            <a:r>
              <a:rPr lang="en-US" altLang="en-US" b="1" dirty="0" smtClean="0"/>
              <a:t>catalysis</a:t>
            </a:r>
            <a:r>
              <a:rPr lang="en-US" altLang="en-US" dirty="0" smtClean="0"/>
              <a:t> to speed up reactions</a:t>
            </a:r>
          </a:p>
          <a:p>
            <a:r>
              <a:rPr lang="en-US" altLang="en-US" dirty="0" smtClean="0"/>
              <a:t>A catalyst (for example, an enzyme) can speed up a reaction by lowering the E</a:t>
            </a:r>
            <a:r>
              <a:rPr lang="en-US" altLang="en-US" baseline="-25000" dirty="0" smtClean="0"/>
              <a:t>A</a:t>
            </a:r>
            <a:r>
              <a:rPr lang="en-US" altLang="en-US" dirty="0" smtClean="0"/>
              <a:t> barrier without itself being consumed</a:t>
            </a:r>
          </a:p>
          <a:p>
            <a:r>
              <a:rPr lang="en-US" altLang="en-US" dirty="0" smtClean="0"/>
              <a:t>Enzymes do not affect the change in free energy (∆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); instead, they hasten reactions that would occur eventually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Animation: How Enzymes Work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  <p:pic>
        <p:nvPicPr>
          <p:cNvPr id="4" name="08_13HowEnzymesWork_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6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6.13</a:t>
            </a:r>
            <a:endParaRPr lang="en-US" sz="1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48640"/>
            <a:ext cx="8546592" cy="5760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2915" y="765175"/>
            <a:ext cx="1356140" cy="128240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Course of</a:t>
            </a:r>
          </a:p>
          <a:p>
            <a:pPr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reaction</a:t>
            </a:r>
          </a:p>
          <a:p>
            <a:pPr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without</a:t>
            </a:r>
          </a:p>
          <a:p>
            <a:pPr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enzyme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5278" y="1090613"/>
            <a:ext cx="1067600" cy="10387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26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</a:t>
            </a:r>
            <a:r>
              <a:rPr lang="en-US" sz="2264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</a:p>
          <a:p>
            <a:pPr eaLnBrk="0" fontAlgn="auto" hangingPunct="0">
              <a:lnSpc>
                <a:spcPts val="24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226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without</a:t>
            </a:r>
          </a:p>
          <a:p>
            <a:pPr eaLnBrk="0" fontAlgn="auto" hangingPunct="0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26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enzyme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7553" y="1674813"/>
            <a:ext cx="1080424" cy="96180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4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E</a:t>
            </a:r>
            <a:r>
              <a:rPr lang="en-US" sz="2264" b="1" baseline="-25000" dirty="0">
                <a:solidFill>
                  <a:srgbClr val="FF0000"/>
                </a:solidFill>
                <a:latin typeface="Arial"/>
                <a:ea typeface="ＭＳ Ｐゴシック" charset="0"/>
              </a:rPr>
              <a:t>A</a:t>
            </a:r>
            <a:r>
              <a:rPr lang="en-US" sz="2264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 with</a:t>
            </a:r>
          </a:p>
          <a:p>
            <a:pPr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4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enzyme</a:t>
            </a:r>
          </a:p>
          <a:p>
            <a:pPr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4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is lower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9290" y="2794000"/>
            <a:ext cx="1389804" cy="3484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4" b="1">
                <a:solidFill>
                  <a:srgbClr val="000000"/>
                </a:solidFill>
                <a:latin typeface="Arial"/>
                <a:ea typeface="ＭＳ Ｐゴシック" charset="0"/>
              </a:rPr>
              <a:t>Reactants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9535" y="3540122"/>
            <a:ext cx="1728037" cy="96180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4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Course of</a:t>
            </a:r>
          </a:p>
          <a:p>
            <a:pPr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4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reaction</a:t>
            </a:r>
          </a:p>
          <a:p>
            <a:pPr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4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with enzyme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6453" y="3511550"/>
            <a:ext cx="2345194" cy="6412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4" b="1">
                <a:solidFill>
                  <a:srgbClr val="000000"/>
                </a:solidFill>
                <a:latin typeface="Symbol"/>
                <a:ea typeface="ＭＳ Ｐゴシック" charset="0"/>
              </a:rPr>
              <a:t>D</a:t>
            </a:r>
            <a:r>
              <a:rPr lang="en-US" sz="2264" b="1" i="1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  <a:r>
              <a:rPr lang="en-US" sz="2264" b="1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26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is unaffected</a:t>
            </a:r>
          </a:p>
          <a:p>
            <a:pPr eaLnBrk="0" fontAlgn="auto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by enzyme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8890" y="5173663"/>
            <a:ext cx="1259960" cy="3484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4" b="1">
                <a:solidFill>
                  <a:srgbClr val="000000"/>
                </a:solidFill>
                <a:latin typeface="Arial"/>
                <a:ea typeface="ＭＳ Ｐゴシック" charset="0"/>
              </a:rPr>
              <a:t>Products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0228" y="5905500"/>
            <a:ext cx="3340658" cy="3484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4" b="1">
                <a:solidFill>
                  <a:srgbClr val="000000"/>
                </a:solidFill>
                <a:latin typeface="Arial"/>
                <a:ea typeface="ＭＳ Ｐゴシック" charset="0"/>
              </a:rPr>
              <a:t>Progress of the reaction</a:t>
            </a:r>
          </a:p>
        </p:txBody>
      </p:sp>
      <p:sp>
        <p:nvSpPr>
          <p:cNvPr id="12" name="TextBox 11"/>
          <p:cNvSpPr txBox="1"/>
          <p:nvPr/>
        </p:nvSpPr>
        <p:spPr>
          <a:xfrm rot="10800000">
            <a:off x="277842" y="2949096"/>
            <a:ext cx="338554" cy="1601400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Free energy</a:t>
            </a:r>
          </a:p>
        </p:txBody>
      </p:sp>
      <p:sp>
        <p:nvSpPr>
          <p:cNvPr id="13" name="Freeform 12"/>
          <p:cNvSpPr/>
          <p:nvPr/>
        </p:nvSpPr>
        <p:spPr>
          <a:xfrm flipH="1">
            <a:off x="2466340" y="2286000"/>
            <a:ext cx="469900" cy="1233170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350294" y="1009650"/>
            <a:ext cx="504825" cy="311944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Metabolic Pathways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b="1" dirty="0" smtClean="0"/>
              <a:t>metabolic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pathway</a:t>
            </a:r>
            <a:r>
              <a:rPr lang="en-US" altLang="en-US" dirty="0" smtClean="0"/>
              <a:t> begins with a specific molecule and ends with a product</a:t>
            </a:r>
          </a:p>
          <a:p>
            <a:r>
              <a:rPr lang="en-US" altLang="en-US" dirty="0" smtClean="0"/>
              <a:t>Each step is catalyzed by a specific enzyme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Substrate Specificity of Enzymes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Enzymes are very specific for the reactions they catalyze</a:t>
            </a:r>
          </a:p>
          <a:p>
            <a:r>
              <a:rPr lang="en-US" altLang="en-US" dirty="0" smtClean="0"/>
              <a:t>The reactant that an enzyme acts on is called the enzyme’s</a:t>
            </a:r>
            <a:r>
              <a:rPr lang="en-US" altLang="ja-JP" dirty="0" smtClean="0"/>
              <a:t> </a:t>
            </a:r>
            <a:r>
              <a:rPr lang="en-US" altLang="ja-JP" b="1" dirty="0" smtClean="0"/>
              <a:t>substrate</a:t>
            </a:r>
            <a:r>
              <a:rPr lang="en-US" altLang="ja-JP" dirty="0" smtClean="0"/>
              <a:t> </a:t>
            </a:r>
          </a:p>
          <a:p>
            <a:r>
              <a:rPr lang="en-US" altLang="en-US" dirty="0" smtClean="0"/>
              <a:t>The enzyme binds to its substrate, forming an </a:t>
            </a:r>
            <a:r>
              <a:rPr lang="en-US" altLang="en-US" b="1" dirty="0" smtClean="0"/>
              <a:t>enzyme-substrate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complex</a:t>
            </a:r>
          </a:p>
          <a:p>
            <a:r>
              <a:rPr lang="en-US" altLang="en-US" dirty="0" smtClean="0"/>
              <a:t>The </a:t>
            </a:r>
            <a:r>
              <a:rPr lang="en-US" altLang="en-US" b="1" dirty="0" smtClean="0"/>
              <a:t>active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site</a:t>
            </a:r>
            <a:r>
              <a:rPr lang="en-US" altLang="en-US" dirty="0" smtClean="0"/>
              <a:t> is the region on the enzyme where the substrate binds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Enzyme specificity results from the complementary fit between the shape of the enzyme’s active site and the shape of the substrate</a:t>
            </a:r>
          </a:p>
          <a:p>
            <a:r>
              <a:rPr lang="en-US" altLang="en-US" dirty="0" smtClean="0"/>
              <a:t>Enzymes change shape due to chemical interactions with the substrate</a:t>
            </a:r>
          </a:p>
          <a:p>
            <a:r>
              <a:rPr lang="en-US" altLang="en-US" dirty="0" smtClean="0"/>
              <a:t>This </a:t>
            </a:r>
            <a:r>
              <a:rPr lang="en-US" altLang="en-US" b="1" dirty="0" smtClean="0"/>
              <a:t>induced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fit</a:t>
            </a:r>
            <a:r>
              <a:rPr lang="en-US" altLang="en-US" dirty="0" smtClean="0"/>
              <a:t> of the enzyme to the substrate brings chemical groups of the active site together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Video: Enzyme Induced </a:t>
            </a:r>
            <a:r>
              <a:rPr lang="en-US" altLang="en-US" sz="3200" dirty="0" smtClean="0"/>
              <a:t>Fit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  <p:pic>
        <p:nvPicPr>
          <p:cNvPr id="4" name="08_15EnzymeInducedFi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6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Catalysis in the Enzyme’s</a:t>
            </a:r>
            <a:r>
              <a:rPr lang="en-US" altLang="ja-JP" smtClean="0"/>
              <a:t> Active Site</a:t>
            </a:r>
            <a:endParaRPr lang="en-US" altLang="en-US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an enzymatic reaction, the substrate binds to the active site of the enzyme</a:t>
            </a:r>
          </a:p>
          <a:p>
            <a:r>
              <a:rPr lang="en-US" altLang="en-US" dirty="0" smtClean="0"/>
              <a:t>The active site can lower an E</a:t>
            </a:r>
            <a:r>
              <a:rPr lang="en-US" altLang="en-US" baseline="-25000" dirty="0" smtClean="0"/>
              <a:t>A</a:t>
            </a:r>
            <a:r>
              <a:rPr lang="en-US" altLang="en-US" dirty="0" smtClean="0"/>
              <a:t> barrier by</a:t>
            </a:r>
          </a:p>
          <a:p>
            <a:pPr lvl="1"/>
            <a:r>
              <a:rPr lang="en-US" altLang="en-US" dirty="0" smtClean="0"/>
              <a:t>Orienting substrates correctly</a:t>
            </a:r>
          </a:p>
          <a:p>
            <a:pPr lvl="1"/>
            <a:r>
              <a:rPr lang="en-US" altLang="en-US" dirty="0" smtClean="0"/>
              <a:t>Straining substrate bonds</a:t>
            </a:r>
          </a:p>
          <a:p>
            <a:pPr lvl="1"/>
            <a:r>
              <a:rPr lang="en-US" altLang="en-US" dirty="0" smtClean="0"/>
              <a:t>Providing a favorable microenvironment</a:t>
            </a:r>
          </a:p>
          <a:p>
            <a:pPr lvl="1"/>
            <a:r>
              <a:rPr lang="en-US" altLang="en-US" dirty="0" smtClean="0"/>
              <a:t>Covalently bonding to the substrate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6.15-s4</a:t>
            </a:r>
            <a:endParaRPr lang="en-US" sz="1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6" y="204216"/>
            <a:ext cx="6327648" cy="6449568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702111" y="245657"/>
            <a:ext cx="2144177" cy="4873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20040"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Substrates enter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active site.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48563" y="250420"/>
            <a:ext cx="2257028" cy="730969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20040"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Substrates 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are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held in active site by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weak interactions.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251393" y="2290354"/>
            <a:ext cx="11926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Substrates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469130" y="2461804"/>
            <a:ext cx="19877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Enzyme-substrate</a:t>
            </a:r>
          </a:p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complex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450502" y="3272212"/>
            <a:ext cx="1477328" cy="9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20040"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Active site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is available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for new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substrates.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2991168" y="4665254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Enzyme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2420467" y="5570125"/>
            <a:ext cx="1733808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20040"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Products are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released.</a:t>
            </a:r>
          </a:p>
        </p:txBody>
      </p: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4130993" y="6319429"/>
            <a:ext cx="1000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Products</a:t>
            </a: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5797860" y="5882866"/>
            <a:ext cx="1926168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20040"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Substrates are</a:t>
            </a:r>
          </a:p>
          <a:p>
            <a:pPr indent="-320040"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converted to</a:t>
            </a:r>
          </a:p>
          <a:p>
            <a:pPr indent="-320040"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products.</a:t>
            </a: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rate of enzyme catalysis can usually be sped up by increasing the substrate concentration in a solution</a:t>
            </a:r>
          </a:p>
          <a:p>
            <a:r>
              <a:rPr lang="en-US" altLang="en-US" smtClean="0"/>
              <a:t>When all enzyme molecules in a solution are bonded with substrate, the enzyme is saturated</a:t>
            </a:r>
          </a:p>
          <a:p>
            <a:r>
              <a:rPr lang="en-US" altLang="en-US" smtClean="0"/>
              <a:t>At enzyme saturation, reaction speed can only be increased by adding more enzyme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Effects of Local Conditions on Enzyme Activity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 enzyme’s</a:t>
            </a:r>
            <a:r>
              <a:rPr lang="en-US" altLang="ja-JP" smtClean="0"/>
              <a:t> activity can be affected by</a:t>
            </a:r>
          </a:p>
          <a:p>
            <a:pPr lvl="1"/>
            <a:r>
              <a:rPr lang="en-US" altLang="en-US" smtClean="0"/>
              <a:t>General environmental factors, such as temperature and pH</a:t>
            </a:r>
          </a:p>
          <a:p>
            <a:pPr lvl="1"/>
            <a:r>
              <a:rPr lang="en-US" altLang="en-US" smtClean="0"/>
              <a:t>Chemicals that specifically influence the enzyme</a:t>
            </a:r>
          </a:p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91184"/>
            <a:ext cx="8546592" cy="467563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6.16-1</a:t>
            </a:r>
            <a:endParaRPr lang="en-US" sz="1200" dirty="0"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2893" y="4649056"/>
            <a:ext cx="163506" cy="351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3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8155" y="1307370"/>
            <a:ext cx="4167808" cy="6668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Optimal temperature for</a:t>
            </a:r>
          </a:p>
          <a:p>
            <a:pPr eaLnBrk="0" hangingPunct="0">
              <a:lnSpc>
                <a:spcPts val="2640"/>
              </a:lnSpc>
              <a:defRPr/>
            </a:pPr>
            <a:r>
              <a:rPr lang="en-US" sz="228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typical human enzyme (37</a:t>
            </a:r>
            <a:r>
              <a:rPr lang="en-US" sz="2283" b="1" dirty="0">
                <a:solidFill>
                  <a:srgbClr val="000000"/>
                </a:solidFill>
                <a:latin typeface="Symbol"/>
                <a:ea typeface="ＭＳ Ｐゴシック" charset="0"/>
                <a:sym typeface="Symbol"/>
              </a:rPr>
              <a:t></a:t>
            </a:r>
            <a:r>
              <a:rPr lang="en-US" sz="228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7714" y="1304193"/>
            <a:ext cx="3441648" cy="13336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eaLnBrk="0" fontAlgn="auto" hangingPunct="0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Optimal temperature for</a:t>
            </a:r>
          </a:p>
          <a:p>
            <a:pPr algn="r" eaLnBrk="0" hangingPunct="0">
              <a:lnSpc>
                <a:spcPts val="2640"/>
              </a:lnSpc>
              <a:defRPr/>
            </a:pPr>
            <a:r>
              <a:rPr lang="en-US" sz="228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enzyme of </a:t>
            </a:r>
            <a:r>
              <a:rPr lang="en-US" sz="2283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thermophilic</a:t>
            </a:r>
            <a:r>
              <a:rPr lang="en-US" sz="228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</a:p>
          <a:p>
            <a:pPr algn="r" eaLnBrk="0" hangingPunct="0">
              <a:lnSpc>
                <a:spcPts val="2640"/>
              </a:lnSpc>
              <a:defRPr/>
            </a:pPr>
            <a:r>
              <a:rPr lang="en-US" sz="228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(heat-loving)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28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</a:t>
            </a:r>
          </a:p>
          <a:p>
            <a:pPr algn="r" eaLnBrk="0" hangingPunct="0">
              <a:lnSpc>
                <a:spcPts val="2640"/>
              </a:lnSpc>
              <a:defRPr/>
            </a:pPr>
            <a:r>
              <a:rPr lang="en-US" sz="228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bacteria (75</a:t>
            </a:r>
            <a:r>
              <a:rPr lang="en-US" sz="2283" b="1" dirty="0">
                <a:solidFill>
                  <a:srgbClr val="000000"/>
                </a:solidFill>
                <a:latin typeface="Symbol"/>
                <a:ea typeface="ＭＳ Ｐゴシック" charset="0"/>
                <a:sym typeface="Symbol"/>
              </a:rPr>
              <a:t></a:t>
            </a:r>
            <a:r>
              <a:rPr lang="en-US" sz="228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6518" y="4650643"/>
            <a:ext cx="327013" cy="351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3" b="1">
                <a:solidFill>
                  <a:srgbClr val="000000"/>
                </a:solidFill>
                <a:latin typeface="Arial"/>
                <a:ea typeface="ＭＳ Ｐゴシック" charset="0"/>
              </a:rPr>
              <a:t>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45243" y="4650643"/>
            <a:ext cx="327013" cy="351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3" b="1">
                <a:solidFill>
                  <a:srgbClr val="000000"/>
                </a:solidFill>
                <a:latin typeface="Arial"/>
                <a:ea typeface="ＭＳ Ｐゴシック" charset="0"/>
              </a:rPr>
              <a:t>80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57693" y="4972906"/>
            <a:ext cx="2435667" cy="351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Temperature (</a:t>
            </a:r>
            <a:r>
              <a:rPr lang="en-US" sz="2283" b="1" dirty="0">
                <a:solidFill>
                  <a:srgbClr val="000000"/>
                </a:solidFill>
                <a:latin typeface="Symbol"/>
                <a:ea typeface="ＭＳ Ｐゴシック" charset="0"/>
                <a:sym typeface="Symbol"/>
              </a:rPr>
              <a:t></a:t>
            </a:r>
            <a:r>
              <a:rPr lang="en-US" sz="228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118" y="5369781"/>
            <a:ext cx="5690660" cy="351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Optimal temperature for two enzymes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59068" y="4650643"/>
            <a:ext cx="327013" cy="351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3" b="1">
                <a:solidFill>
                  <a:srgbClr val="000000"/>
                </a:solidFill>
                <a:latin typeface="Arial"/>
                <a:ea typeface="ＭＳ Ｐゴシック" charset="0"/>
              </a:rPr>
              <a:t>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87793" y="4650643"/>
            <a:ext cx="327013" cy="351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3" b="1">
                <a:solidFill>
                  <a:srgbClr val="000000"/>
                </a:solidFill>
                <a:latin typeface="Arial"/>
                <a:ea typeface="ＭＳ Ｐゴシック" charset="0"/>
              </a:rPr>
              <a:t>40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93006" y="4650643"/>
            <a:ext cx="490519" cy="351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3" b="1">
                <a:solidFill>
                  <a:srgbClr val="000000"/>
                </a:solidFill>
                <a:latin typeface="Arial"/>
                <a:ea typeface="ＭＳ Ｐゴシック" charset="0"/>
              </a:rPr>
              <a:t>100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21731" y="4650643"/>
            <a:ext cx="490519" cy="351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3" b="1">
                <a:solidFill>
                  <a:srgbClr val="000000"/>
                </a:solidFill>
                <a:latin typeface="Arial"/>
                <a:ea typeface="ＭＳ Ｐゴシック" charset="0"/>
              </a:rPr>
              <a:t>120</a:t>
            </a:r>
          </a:p>
        </p:txBody>
      </p:sp>
      <p:sp>
        <p:nvSpPr>
          <p:cNvPr id="31" name="TextBox 30"/>
          <p:cNvSpPr txBox="1"/>
          <p:nvPr/>
        </p:nvSpPr>
        <p:spPr>
          <a:xfrm rot="10800000">
            <a:off x="316174" y="2283726"/>
            <a:ext cx="351635" cy="2220160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Rate of reaction</a:t>
            </a:r>
          </a:p>
        </p:txBody>
      </p:sp>
      <p:sp>
        <p:nvSpPr>
          <p:cNvPr id="17" name="Freeform 16"/>
          <p:cNvSpPr/>
          <p:nvPr/>
        </p:nvSpPr>
        <p:spPr>
          <a:xfrm>
            <a:off x="3100471" y="1948582"/>
            <a:ext cx="2381" cy="137160"/>
          </a:xfrm>
          <a:custGeom>
            <a:avLst/>
            <a:gdLst>
              <a:gd name="connsiteX0" fmla="*/ 0 w 2381"/>
              <a:gd name="connsiteY0" fmla="*/ 0 h 102394"/>
              <a:gd name="connsiteX1" fmla="*/ 2381 w 2381"/>
              <a:gd name="connsiteY1" fmla="*/ 102394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102394">
                <a:moveTo>
                  <a:pt x="0" y="0"/>
                </a:moveTo>
                <a:cubicBezTo>
                  <a:pt x="794" y="34131"/>
                  <a:pt x="1587" y="68263"/>
                  <a:pt x="2381" y="102394"/>
                </a:cubicBez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512676" y="1951206"/>
            <a:ext cx="2381" cy="137160"/>
          </a:xfrm>
          <a:custGeom>
            <a:avLst/>
            <a:gdLst>
              <a:gd name="connsiteX0" fmla="*/ 0 w 2381"/>
              <a:gd name="connsiteY0" fmla="*/ 0 h 102394"/>
              <a:gd name="connsiteX1" fmla="*/ 2381 w 2381"/>
              <a:gd name="connsiteY1" fmla="*/ 102394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102394">
                <a:moveTo>
                  <a:pt x="0" y="0"/>
                </a:moveTo>
                <a:cubicBezTo>
                  <a:pt x="794" y="34131"/>
                  <a:pt x="1587" y="68263"/>
                  <a:pt x="2381" y="102394"/>
                </a:cubicBez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52144"/>
            <a:ext cx="8546592" cy="455371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6.16-2</a:t>
            </a:r>
            <a:endParaRPr lang="en-US" sz="12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1616" y="4593620"/>
            <a:ext cx="163506" cy="3515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6678" y="4919058"/>
            <a:ext cx="391133" cy="3515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>
                <a:solidFill>
                  <a:srgbClr val="000000"/>
                </a:solidFill>
                <a:latin typeface="Arial"/>
                <a:ea typeface="ＭＳ Ｐゴシック" charset="0"/>
              </a:rPr>
              <a:t>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128" y="5304820"/>
            <a:ext cx="4401846" cy="3515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>
                <a:solidFill>
                  <a:srgbClr val="000000"/>
                </a:solidFill>
                <a:latin typeface="Arial"/>
                <a:ea typeface="ＭＳ Ｐゴシック" charset="0"/>
              </a:rPr>
              <a:t>(b) Optimal pH for two enzymes</a:t>
            </a:r>
          </a:p>
        </p:txBody>
      </p:sp>
      <p:sp>
        <p:nvSpPr>
          <p:cNvPr id="7" name="TextBox 6"/>
          <p:cNvSpPr txBox="1"/>
          <p:nvPr/>
        </p:nvSpPr>
        <p:spPr>
          <a:xfrm rot="10800000">
            <a:off x="306649" y="2226576"/>
            <a:ext cx="351635" cy="2220160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Rate of reaction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5172" y="1351945"/>
            <a:ext cx="3066544" cy="100027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eaLnBrk="0" fontAlgn="auto" hangingPunct="0">
              <a:lnSpc>
                <a:spcPts val="264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Optimal pH for pepsin</a:t>
            </a:r>
          </a:p>
          <a:p>
            <a:pPr algn="r" eaLnBrk="0" fontAlgn="auto" hangingPunct="0">
              <a:lnSpc>
                <a:spcPts val="264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(stomach </a:t>
            </a:r>
          </a:p>
          <a:p>
            <a:pPr algn="r" eaLnBrk="0" fontAlgn="auto" hangingPunct="0">
              <a:lnSpc>
                <a:spcPts val="264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enzyme)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9712" y="1349562"/>
            <a:ext cx="3098604" cy="100027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eaLnBrk="0" fontAlgn="auto" hangingPunct="0">
              <a:lnSpc>
                <a:spcPts val="264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Optimal pH for trypsin</a:t>
            </a:r>
          </a:p>
          <a:p>
            <a:pPr algn="r" eaLnBrk="0" fontAlgn="auto" hangingPunct="0">
              <a:lnSpc>
                <a:spcPts val="264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(intestinal</a:t>
            </a:r>
          </a:p>
          <a:p>
            <a:pPr algn="r" eaLnBrk="0" fontAlgn="auto" hangingPunct="0">
              <a:lnSpc>
                <a:spcPts val="264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enzyme)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728" y="4593620"/>
            <a:ext cx="163506" cy="3515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4741" y="4593620"/>
            <a:ext cx="163506" cy="3515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8166" y="4593620"/>
            <a:ext cx="163506" cy="3515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3178" y="4593620"/>
            <a:ext cx="163506" cy="3515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8191" y="4593620"/>
            <a:ext cx="163506" cy="3515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>
                <a:solidFill>
                  <a:srgbClr val="000000"/>
                </a:solidFill>
                <a:latin typeface="Arial"/>
                <a:ea typeface="ＭＳ Ｐゴシック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6628" y="4593620"/>
            <a:ext cx="163506" cy="3515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>
                <a:solidFill>
                  <a:srgbClr val="000000"/>
                </a:solidFill>
                <a:latin typeface="Arial"/>
                <a:ea typeface="ＭＳ Ｐゴシック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50053" y="4593620"/>
            <a:ext cx="163506" cy="3515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>
                <a:solidFill>
                  <a:srgbClr val="000000"/>
                </a:solidFill>
                <a:latin typeface="Arial"/>
                <a:ea typeface="ＭＳ Ｐゴシック" charset="0"/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5066" y="4593620"/>
            <a:ext cx="163506" cy="3515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>
                <a:solidFill>
                  <a:srgbClr val="000000"/>
                </a:solidFill>
                <a:latin typeface="Arial"/>
                <a:ea typeface="ＭＳ Ｐゴシック" charset="0"/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20078" y="4593620"/>
            <a:ext cx="163506" cy="3515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>
                <a:solidFill>
                  <a:srgbClr val="000000"/>
                </a:solidFill>
                <a:latin typeface="Arial"/>
                <a:ea typeface="ＭＳ Ｐゴシック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82066" y="4593620"/>
            <a:ext cx="327013" cy="3515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4" b="1">
                <a:solidFill>
                  <a:srgbClr val="000000"/>
                </a:solidFill>
                <a:latin typeface="Arial"/>
                <a:ea typeface="ＭＳ Ｐゴシック" charset="0"/>
              </a:rPr>
              <a:t>10</a:t>
            </a:r>
          </a:p>
        </p:txBody>
      </p:sp>
      <p:sp>
        <p:nvSpPr>
          <p:cNvPr id="21" name="Freeform 20"/>
          <p:cNvSpPr/>
          <p:nvPr/>
        </p:nvSpPr>
        <p:spPr>
          <a:xfrm>
            <a:off x="2354464" y="1733228"/>
            <a:ext cx="2381" cy="265176"/>
          </a:xfrm>
          <a:custGeom>
            <a:avLst/>
            <a:gdLst>
              <a:gd name="connsiteX0" fmla="*/ 0 w 2381"/>
              <a:gd name="connsiteY0" fmla="*/ 0 h 102394"/>
              <a:gd name="connsiteX1" fmla="*/ 2381 w 2381"/>
              <a:gd name="connsiteY1" fmla="*/ 102394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102394">
                <a:moveTo>
                  <a:pt x="0" y="0"/>
                </a:moveTo>
                <a:cubicBezTo>
                  <a:pt x="794" y="34131"/>
                  <a:pt x="1587" y="68263"/>
                  <a:pt x="2381" y="102394"/>
                </a:cubicBez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775653" y="1738540"/>
            <a:ext cx="2381" cy="237744"/>
          </a:xfrm>
          <a:custGeom>
            <a:avLst/>
            <a:gdLst>
              <a:gd name="connsiteX0" fmla="*/ 0 w 2381"/>
              <a:gd name="connsiteY0" fmla="*/ 0 h 102394"/>
              <a:gd name="connsiteX1" fmla="*/ 2381 w 2381"/>
              <a:gd name="connsiteY1" fmla="*/ 102394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102394">
                <a:moveTo>
                  <a:pt x="0" y="0"/>
                </a:moveTo>
                <a:cubicBezTo>
                  <a:pt x="794" y="34131"/>
                  <a:pt x="1587" y="68263"/>
                  <a:pt x="2381" y="102394"/>
                </a:cubicBez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Cofactors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Cofactors</a:t>
            </a:r>
            <a:r>
              <a:rPr lang="en-US" altLang="en-US" dirty="0" smtClean="0"/>
              <a:t> are </a:t>
            </a:r>
            <a:r>
              <a:rPr lang="en-US" altLang="en-US" dirty="0" err="1" smtClean="0"/>
              <a:t>nonprotein</a:t>
            </a:r>
            <a:r>
              <a:rPr lang="en-US" altLang="en-US" dirty="0" smtClean="0"/>
              <a:t> enzyme helpers</a:t>
            </a:r>
          </a:p>
          <a:p>
            <a:r>
              <a:rPr lang="en-US" altLang="en-US" dirty="0" smtClean="0"/>
              <a:t>Cofactors may be inorganic (such as a metal in ionic form) or organic</a:t>
            </a:r>
          </a:p>
          <a:p>
            <a:r>
              <a:rPr lang="en-US" altLang="en-US" dirty="0" smtClean="0"/>
              <a:t>An organic cofactor is called a </a:t>
            </a:r>
            <a:r>
              <a:rPr lang="en-US" altLang="en-US" b="1" dirty="0" smtClean="0"/>
              <a:t>coenzyme</a:t>
            </a:r>
          </a:p>
          <a:p>
            <a:r>
              <a:rPr lang="en-US" altLang="en-US" dirty="0" smtClean="0"/>
              <a:t>Most vitamins act as coenzymes or as the raw materials from which coenzymes are made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6.UN01</a:t>
            </a:r>
            <a:endParaRPr lang="en-US" sz="1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566416"/>
            <a:ext cx="8546592" cy="1725168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350899" y="2639181"/>
            <a:ext cx="11830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Enzyme 1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8124" y="3105906"/>
            <a:ext cx="18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38199" y="3382131"/>
            <a:ext cx="12968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Reaction 1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15842" y="3677407"/>
            <a:ext cx="11108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Starting</a:t>
            </a:r>
          </a:p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molecule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849624" y="2639181"/>
            <a:ext cx="11830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FFFFFF"/>
                </a:solidFill>
                <a:latin typeface="Arial"/>
                <a:ea typeface="ＭＳ Ｐゴシック" charset="0"/>
              </a:rPr>
              <a:t>Enzyme 2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222562" y="3105906"/>
            <a:ext cx="18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B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836924" y="3382131"/>
            <a:ext cx="12968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Reaction 2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702237" y="3105906"/>
            <a:ext cx="18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380099" y="2639181"/>
            <a:ext cx="11830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FFFFFF"/>
                </a:solidFill>
                <a:latin typeface="Arial"/>
                <a:ea typeface="ＭＳ Ｐゴシック" charset="0"/>
              </a:rPr>
              <a:t>Enzyme 3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221599" y="3105906"/>
            <a:ext cx="18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D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367399" y="3382131"/>
            <a:ext cx="12968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Reaction 3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846949" y="3672644"/>
            <a:ext cx="9698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Product</a:t>
            </a: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Enzyme Inhibitors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Competitive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inhibitors</a:t>
            </a:r>
            <a:r>
              <a:rPr lang="en-US" altLang="en-US" dirty="0" smtClean="0"/>
              <a:t> bind to the active site of an enzyme, competing with the substrate</a:t>
            </a:r>
          </a:p>
          <a:p>
            <a:r>
              <a:rPr lang="en-US" altLang="en-US" b="1" dirty="0" smtClean="0"/>
              <a:t>Noncompetitive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inhibitors</a:t>
            </a:r>
            <a:r>
              <a:rPr lang="en-US" altLang="en-US" dirty="0" smtClean="0"/>
              <a:t> bind to another part of an enzyme, causing the enzyme to change shape and making the active site less effective</a:t>
            </a:r>
          </a:p>
          <a:p>
            <a:r>
              <a:rPr lang="en-US" altLang="en-US" dirty="0" smtClean="0"/>
              <a:t>Examples of inhibitors include toxins, poisons, pesticides, and antibiotics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smtClean="0"/>
              <a:t> © 2016 Pearson Education, Inc.</a:t>
            </a:r>
            <a:endParaRPr lang="en-US" i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6.17</a:t>
            </a:r>
            <a:endParaRPr lang="en-US" sz="1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52016"/>
            <a:ext cx="8546592" cy="3553968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26578" y="1639074"/>
            <a:ext cx="2039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Normal binding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471416" y="1639074"/>
            <a:ext cx="27828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Competitive inhibition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697216" y="1670029"/>
            <a:ext cx="2077492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7472" indent="-457200" eaLnBrk="0" hangingPunct="0">
              <a:lnSpc>
                <a:spcPts val="186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(c) Noncompetitive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inhibition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88716" y="2548712"/>
            <a:ext cx="10643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Substrate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88716" y="2856687"/>
            <a:ext cx="11541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Active site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32748" y="3086873"/>
            <a:ext cx="1320874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6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Competitive</a:t>
            </a:r>
          </a:p>
          <a:p>
            <a:pPr eaLnBrk="0" hangingPunct="0">
              <a:lnSpc>
                <a:spcPts val="196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inhibitor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188716" y="3666312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Enzyme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7102028" y="4706918"/>
            <a:ext cx="1731243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Noncompetitive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inhibitor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Freeform 11"/>
          <p:cNvSpPr/>
          <p:nvPr/>
        </p:nvSpPr>
        <p:spPr>
          <a:xfrm flipH="1">
            <a:off x="1412873" y="2984500"/>
            <a:ext cx="739775" cy="311150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3" name="Freeform 12"/>
          <p:cNvSpPr/>
          <p:nvPr/>
        </p:nvSpPr>
        <p:spPr>
          <a:xfrm flipH="1">
            <a:off x="1412872" y="3814336"/>
            <a:ext cx="739775" cy="230614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" name="Freeform 13"/>
          <p:cNvSpPr/>
          <p:nvPr/>
        </p:nvSpPr>
        <p:spPr>
          <a:xfrm flipH="1" flipV="1">
            <a:off x="4435471" y="3218042"/>
            <a:ext cx="739775" cy="0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222330" y="4255294"/>
            <a:ext cx="0" cy="384048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 flipH="1" flipV="1">
            <a:off x="1590673" y="2517775"/>
            <a:ext cx="561974" cy="194836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Evolution of Enzymes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Most enzymes are proteins encoded by genes</a:t>
            </a:r>
          </a:p>
          <a:p>
            <a:r>
              <a:rPr lang="en-US" altLang="en-US" smtClean="0"/>
              <a:t>Changes (mutations) in genes lead to changes in amino acid composition of an enzyme</a:t>
            </a:r>
          </a:p>
          <a:p>
            <a:r>
              <a:rPr lang="en-US" altLang="en-US" smtClean="0"/>
              <a:t>Altered amino acids in enzymes may alter their activity or substrate specificity</a:t>
            </a:r>
          </a:p>
          <a:p>
            <a:r>
              <a:rPr lang="en-US" altLang="en-US" smtClean="0"/>
              <a:t>Under new environmental conditions a novel form of an enzyme might be favored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6.5: Regulation of enzyme activity helps control metabolism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Chemical chaos would result if a cell’s</a:t>
            </a:r>
            <a:r>
              <a:rPr lang="en-US" altLang="ja-JP" smtClean="0"/>
              <a:t> metabolic pathways were not tightly regulated</a:t>
            </a:r>
          </a:p>
          <a:p>
            <a:r>
              <a:rPr lang="en-US" altLang="en-US" smtClean="0"/>
              <a:t>A cell does this by switching on or off the genes that encode specific enzymes or by regulating the activity of enzymes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Allosteric Regulation of Enzymes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Allosteric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regulation</a:t>
            </a:r>
            <a:r>
              <a:rPr lang="en-US" altLang="en-US" dirty="0" smtClean="0"/>
              <a:t> may either inhibit or stimulate an enzyme’s</a:t>
            </a:r>
            <a:r>
              <a:rPr lang="en-US" altLang="ja-JP" dirty="0" smtClean="0"/>
              <a:t> activity</a:t>
            </a:r>
          </a:p>
          <a:p>
            <a:r>
              <a:rPr lang="en-US" altLang="en-US" dirty="0" smtClean="0"/>
              <a:t>Allosteric regulation occurs when a regulatory molecule binds to a protein at one site and affects the protein’s</a:t>
            </a:r>
            <a:r>
              <a:rPr lang="en-US" altLang="ja-JP" dirty="0" smtClean="0"/>
              <a:t> function at another site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Allosteric Activation and Inhibition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Most allosterically regulated enzymes are made from polypeptide subunits</a:t>
            </a:r>
          </a:p>
          <a:p>
            <a:r>
              <a:rPr lang="en-US" altLang="en-US" smtClean="0"/>
              <a:t>Each enzyme has active and inactive forms</a:t>
            </a:r>
          </a:p>
          <a:p>
            <a:r>
              <a:rPr lang="en-US" altLang="en-US" smtClean="0"/>
              <a:t>The binding of an activator stabilizes the active form of the enzyme</a:t>
            </a:r>
          </a:p>
          <a:p>
            <a:r>
              <a:rPr lang="en-US" altLang="en-US" smtClean="0"/>
              <a:t>The binding of an inhibitor stabilizes the inactive form of the enzyme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6.18-1</a:t>
            </a:r>
            <a:endParaRPr lang="en-US" sz="1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204216"/>
            <a:ext cx="5212080" cy="6449568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002472" y="215900"/>
            <a:ext cx="4133567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Allosteric activators 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inhibitors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010410" y="595313"/>
            <a:ext cx="2000548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Allosteric enzyme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with four subunits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07235" y="2266951"/>
            <a:ext cx="1205458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Regulatory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site (one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four)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504372" y="2530476"/>
            <a:ext cx="1000274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Activator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326447" y="2800351"/>
            <a:ext cx="1269578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Active form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745053" y="2800351"/>
            <a:ext cx="1231106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Stabilized</a:t>
            </a:r>
          </a:p>
          <a:p>
            <a:pPr algn="ctr"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active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form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654935" y="3592513"/>
            <a:ext cx="117981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Oscillation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007235" y="4037013"/>
            <a:ext cx="1115690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Non-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functional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active site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4559935" y="5915026"/>
            <a:ext cx="92333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Inhibitor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3158172" y="6127751"/>
            <a:ext cx="1436291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Inactive form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5642460" y="6170613"/>
            <a:ext cx="1436291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Stabilized</a:t>
            </a:r>
          </a:p>
          <a:p>
            <a:pPr algn="ctr"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inactive form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146779" y="587693"/>
            <a:ext cx="1359346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Active site</a:t>
            </a:r>
          </a:p>
          <a:p>
            <a:pPr algn="ctr"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(one of four)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 flipH="1">
            <a:off x="2726530" y="1876425"/>
            <a:ext cx="638176" cy="373856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 flipH="1" flipV="1">
            <a:off x="3010684" y="1082625"/>
            <a:ext cx="553244" cy="603299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 flipV="1">
            <a:off x="4386262" y="1092995"/>
            <a:ext cx="381000" cy="336550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 flipH="1" flipV="1">
            <a:off x="3125305" y="4457699"/>
            <a:ext cx="313219" cy="407194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Cooperativity</a:t>
            </a:r>
            <a:r>
              <a:rPr lang="en-US" altLang="en-US" dirty="0" smtClean="0"/>
              <a:t> is a form of allosteric regulation that can amplify enzyme activity</a:t>
            </a:r>
          </a:p>
          <a:p>
            <a:r>
              <a:rPr lang="en-US" altLang="en-US" dirty="0" smtClean="0"/>
              <a:t>One substrate molecule primes an enzyme to act on additional substrate molecules more readily</a:t>
            </a:r>
          </a:p>
          <a:p>
            <a:r>
              <a:rPr lang="en-US" altLang="en-US" dirty="0" smtClean="0"/>
              <a:t>Cooperativity is allosteric because binding by a substrate to one active site affects catalysis in a different active 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6.18-2</a:t>
            </a:r>
            <a:endParaRPr lang="en-US" sz="1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68" y="1895856"/>
            <a:ext cx="5236464" cy="3066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4388" y="1838013"/>
            <a:ext cx="5126403" cy="5642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384048" indent="-457200" eaLnBrk="0" fontAlgn="auto" hangingPunct="0">
              <a:lnSpc>
                <a:spcPts val="224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5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</a:t>
            </a:r>
            <a:r>
              <a:rPr lang="en-US" sz="1955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Cooperativity</a:t>
            </a:r>
            <a:r>
              <a:rPr lang="en-US" sz="195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: another type of allosteric</a:t>
            </a:r>
            <a:br>
              <a:rPr lang="en-US" sz="1955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95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activation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2676" y="2452744"/>
            <a:ext cx="1157368" cy="30085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5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Substrate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4388" y="4664654"/>
            <a:ext cx="1559722" cy="30085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55" b="1">
                <a:solidFill>
                  <a:srgbClr val="000000"/>
                </a:solidFill>
                <a:latin typeface="Arial"/>
                <a:ea typeface="ＭＳ Ｐゴシック" charset="0"/>
              </a:rPr>
              <a:t>Inactive 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1526" y="4647191"/>
            <a:ext cx="2574423" cy="30085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55" b="1">
                <a:solidFill>
                  <a:srgbClr val="000000"/>
                </a:solidFill>
                <a:latin typeface="Arial"/>
                <a:ea typeface="ＭＳ Ｐゴシック" charset="0"/>
              </a:rPr>
              <a:t>Stabilized active form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Feedback Inhibition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</a:t>
            </a:r>
            <a:r>
              <a:rPr lang="en-US" altLang="en-US" b="1" dirty="0" smtClean="0"/>
              <a:t>feedback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inhibition</a:t>
            </a:r>
            <a:r>
              <a:rPr lang="en-US" altLang="en-US" dirty="0" smtClean="0"/>
              <a:t>, the end product of a metabolic pathway shuts down the pathway</a:t>
            </a:r>
          </a:p>
          <a:p>
            <a:r>
              <a:rPr lang="en-US" altLang="en-US" dirty="0" smtClean="0"/>
              <a:t>Feedback inhibition prevents a cell from wasting chemical resources by synthesizing more product than is needed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Catabolic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pathways</a:t>
            </a:r>
            <a:r>
              <a:rPr lang="en-US" altLang="en-US" dirty="0" smtClean="0"/>
              <a:t> release energy by breaking down complex molecules into simpler compounds</a:t>
            </a:r>
          </a:p>
          <a:p>
            <a:r>
              <a:rPr lang="en-US" altLang="en-US" dirty="0" smtClean="0"/>
              <a:t>One example of catabolism is cellular respiration, the breakdown of glucose and other organic fuels to carbon dioxide and water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6.19</a:t>
            </a:r>
            <a:endParaRPr lang="en-US" sz="1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08" y="204216"/>
            <a:ext cx="5510784" cy="6449568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008819" y="215905"/>
            <a:ext cx="1952458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7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Active site available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071108" y="334969"/>
            <a:ext cx="1234312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7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Threonine</a:t>
            </a:r>
          </a:p>
          <a:p>
            <a:pPr eaLnBrk="0" hangingPunct="0">
              <a:lnSpc>
                <a:spcPts val="17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in active site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01907" y="943774"/>
            <a:ext cx="1301638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17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Enzyme 1</a:t>
            </a:r>
          </a:p>
          <a:p>
            <a:pPr algn="ctr" eaLnBrk="0" hangingPunct="0">
              <a:lnSpc>
                <a:spcPts val="17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 (threonine</a:t>
            </a:r>
          </a:p>
          <a:p>
            <a:pPr algn="ctr" eaLnBrk="0" hangingPunct="0">
              <a:lnSpc>
                <a:spcPts val="17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  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ea typeface="ＭＳ Ｐゴシック" charset="0"/>
              </a:rPr>
              <a:t>deaminase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)</a:t>
            </a:r>
            <a:endParaRPr lang="en-US" sz="1600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845183" y="1276356"/>
            <a:ext cx="1082027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700"/>
              </a:lnSpc>
            </a:pPr>
            <a:r>
              <a:rPr lang="en-US" sz="16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Isoleucine</a:t>
            </a:r>
          </a:p>
          <a:p>
            <a:pPr eaLnBrk="0" hangingPunct="0">
              <a:lnSpc>
                <a:spcPts val="1700"/>
              </a:lnSpc>
            </a:pPr>
            <a:r>
              <a:rPr lang="en-US" sz="16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used up by</a:t>
            </a:r>
          </a:p>
          <a:p>
            <a:pPr eaLnBrk="0" hangingPunct="0">
              <a:lnSpc>
                <a:spcPts val="1700"/>
              </a:lnSpc>
            </a:pPr>
            <a:r>
              <a:rPr lang="en-US" sz="16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  <a:endParaRPr lang="en-US" sz="16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491295" y="2227269"/>
            <a:ext cx="944169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700"/>
              </a:lnSpc>
            </a:pPr>
            <a:r>
              <a:rPr lang="en-US" sz="16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Feedback</a:t>
            </a:r>
          </a:p>
          <a:p>
            <a:pPr eaLnBrk="0" hangingPunct="0">
              <a:lnSpc>
                <a:spcPts val="1700"/>
              </a:lnSpc>
            </a:pPr>
            <a:r>
              <a:rPr lang="en-US" sz="16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inhibition</a:t>
            </a:r>
            <a:endParaRPr lang="en-US" sz="16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4812220" y="2014544"/>
            <a:ext cx="1419043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70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Intermediate A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5715508" y="2486031"/>
            <a:ext cx="945772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700"/>
              </a:lnSpc>
            </a:pPr>
            <a:r>
              <a:rPr lang="en-US" sz="1600" b="1">
                <a:solidFill>
                  <a:srgbClr val="FFFFFF"/>
                </a:solidFill>
                <a:latin typeface="Arial"/>
                <a:ea typeface="ＭＳ Ｐゴシック" charset="0"/>
              </a:rPr>
              <a:t>Enzyme 2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805870" y="2959106"/>
            <a:ext cx="1426673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70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Intermediate B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5715508" y="3430594"/>
            <a:ext cx="945772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700"/>
              </a:lnSpc>
            </a:pPr>
            <a:r>
              <a:rPr lang="en-US" sz="1600" b="1">
                <a:solidFill>
                  <a:srgbClr val="FFFFFF"/>
                </a:solidFill>
                <a:latin typeface="Arial"/>
                <a:ea typeface="ＭＳ Ｐゴシック" charset="0"/>
              </a:rPr>
              <a:t>Enzyme 3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1918208" y="4029081"/>
            <a:ext cx="1003480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7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Isoleucine</a:t>
            </a:r>
          </a:p>
          <a:p>
            <a:pPr eaLnBrk="0" hangingPunct="0">
              <a:lnSpc>
                <a:spcPts val="17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binds to</a:t>
            </a:r>
          </a:p>
          <a:p>
            <a:pPr eaLnBrk="0" hangingPunct="0">
              <a:lnSpc>
                <a:spcPts val="17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allosteric</a:t>
            </a:r>
          </a:p>
          <a:p>
            <a:pPr eaLnBrk="0" hangingPunct="0">
              <a:lnSpc>
                <a:spcPts val="17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site.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4805870" y="3903669"/>
            <a:ext cx="1426673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70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Intermediate C</a:t>
            </a: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5715508" y="4375156"/>
            <a:ext cx="945772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700"/>
              </a:lnSpc>
            </a:pPr>
            <a:r>
              <a:rPr lang="en-US" sz="1600" b="1">
                <a:solidFill>
                  <a:srgbClr val="FFFFFF"/>
                </a:solidFill>
                <a:latin typeface="Arial"/>
                <a:ea typeface="ＭＳ Ｐゴシック" charset="0"/>
              </a:rPr>
              <a:t>Enzyme 4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4805870" y="4854581"/>
            <a:ext cx="1426673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70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Intermediate D</a:t>
            </a: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5715508" y="5326069"/>
            <a:ext cx="945772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700"/>
              </a:lnSpc>
            </a:pPr>
            <a:r>
              <a:rPr lang="en-US" sz="1600" b="1">
                <a:solidFill>
                  <a:srgbClr val="FFFFFF"/>
                </a:solidFill>
                <a:latin typeface="Arial"/>
                <a:ea typeface="ＭＳ Ｐゴシック" charset="0"/>
              </a:rPr>
              <a:t>Enzyme 5</a:t>
            </a: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6082221" y="6012662"/>
            <a:ext cx="1207061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7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End product</a:t>
            </a:r>
          </a:p>
          <a:p>
            <a:pPr eaLnBrk="0" hangingPunct="0">
              <a:lnSpc>
                <a:spcPts val="17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(isoleucine)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 flipH="1">
            <a:off x="2484152" y="3776662"/>
            <a:ext cx="235236" cy="245275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 flipH="1">
            <a:off x="5651501" y="457449"/>
            <a:ext cx="410083" cy="191840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 flipH="1">
            <a:off x="5658897" y="1042989"/>
            <a:ext cx="393192" cy="196848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 flipH="1" flipV="1">
            <a:off x="3700461" y="416719"/>
            <a:ext cx="104776" cy="269081"/>
          </a:xfrm>
          <a:custGeom>
            <a:avLst/>
            <a:gdLst>
              <a:gd name="connsiteX0" fmla="*/ 0 w 545306"/>
              <a:gd name="connsiteY0" fmla="*/ 0 h 369094"/>
              <a:gd name="connsiteX1" fmla="*/ 545306 w 545306"/>
              <a:gd name="connsiteY1" fmla="*/ 369094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306" h="369094">
                <a:moveTo>
                  <a:pt x="0" y="0"/>
                </a:moveTo>
                <a:lnTo>
                  <a:pt x="545306" y="3690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Anabolic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pathways</a:t>
            </a:r>
            <a:r>
              <a:rPr lang="en-US" altLang="en-US" dirty="0" smtClean="0"/>
              <a:t> consume energy to build complex molecules from simpler ones</a:t>
            </a:r>
          </a:p>
          <a:p>
            <a:r>
              <a:rPr lang="en-US" altLang="en-US" dirty="0" smtClean="0"/>
              <a:t>The synthesis of proteins from amino acids is an example of anabolism</a:t>
            </a:r>
          </a:p>
          <a:p>
            <a:r>
              <a:rPr lang="en-US" altLang="en-US" b="1" dirty="0" smtClean="0"/>
              <a:t>Bioenergetics</a:t>
            </a:r>
            <a:r>
              <a:rPr lang="en-US" altLang="en-US" dirty="0" smtClean="0"/>
              <a:t> is the study of how energy flows through living organisms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Laws of Energy Transformation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Thermodynamics</a:t>
            </a:r>
            <a:r>
              <a:rPr lang="en-US" altLang="en-US" dirty="0" smtClean="0"/>
              <a:t> is the study of energy transformations</a:t>
            </a:r>
          </a:p>
          <a:p>
            <a:r>
              <a:rPr lang="en-US" altLang="en-US" dirty="0" smtClean="0"/>
              <a:t>In an open system, energy and matter can be transferred between the system and its surroundings</a:t>
            </a:r>
          </a:p>
          <a:p>
            <a:r>
              <a:rPr lang="en-US" altLang="en-US" dirty="0" smtClean="0"/>
              <a:t>In an isolated system, exchange with the surroundings cannot occur</a:t>
            </a:r>
          </a:p>
          <a:p>
            <a:r>
              <a:rPr lang="en-US" altLang="en-US" dirty="0" smtClean="0"/>
              <a:t>Organisms are open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The First Law of Thermodynamics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According to the </a:t>
            </a:r>
            <a:r>
              <a:rPr lang="en-US" altLang="en-US" b="1" dirty="0" smtClean="0"/>
              <a:t>first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law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of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thermodynamics</a:t>
            </a:r>
            <a:r>
              <a:rPr lang="en-US" altLang="en-US" dirty="0" smtClean="0"/>
              <a:t>, the energy of the universe is constant</a:t>
            </a:r>
          </a:p>
          <a:p>
            <a:pPr lvl="1"/>
            <a:r>
              <a:rPr lang="en-US" altLang="en-US" i="1" dirty="0" smtClean="0"/>
              <a:t>Energy can be transferred and or transformed, but it cannot be created or destroyed</a:t>
            </a:r>
          </a:p>
          <a:p>
            <a:r>
              <a:rPr lang="en-US" altLang="en-US" dirty="0" smtClean="0"/>
              <a:t>The first law is also called the </a:t>
            </a:r>
            <a:r>
              <a:rPr lang="en-US" altLang="en-US" i="1" dirty="0" smtClean="0"/>
              <a:t>principle of conservation of energy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 © 2016 Pearson Education, Inc.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3243</TotalTime>
  <Words>2970</Words>
  <Application>Microsoft Office PowerPoint</Application>
  <PresentationFormat>On-screen Show (4:3)</PresentationFormat>
  <Paragraphs>575</Paragraphs>
  <Slides>60</Slides>
  <Notes>57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53</vt:i4>
      </vt:variant>
      <vt:variant>
        <vt:lpstr>Slide Titles</vt:lpstr>
      </vt:variant>
      <vt:variant>
        <vt:i4>60</vt:i4>
      </vt:variant>
    </vt:vector>
  </HeadingPairs>
  <TitlesOfParts>
    <vt:vector size="120" baseType="lpstr">
      <vt:lpstr>ＭＳ Ｐゴシック</vt:lpstr>
      <vt:lpstr>Arial</vt:lpstr>
      <vt:lpstr>Symbol</vt:lpstr>
      <vt:lpstr>Times</vt:lpstr>
      <vt:lpstr>Times New Roman</vt:lpstr>
      <vt:lpstr>Wingdings</vt:lpstr>
      <vt:lpstr>ヒラギノ角ゴ Pro W3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The Energy of Life</vt:lpstr>
      <vt:lpstr>Figure 6.1</vt:lpstr>
      <vt:lpstr>Concept 6.1: An organism’s metabolism transforms matter and energy</vt:lpstr>
      <vt:lpstr>Metabolic Pathways</vt:lpstr>
      <vt:lpstr>Figure 6.UN01</vt:lpstr>
      <vt:lpstr>PowerPoint Presentation</vt:lpstr>
      <vt:lpstr>PowerPoint Presentation</vt:lpstr>
      <vt:lpstr>The Laws of Energy Transformation</vt:lpstr>
      <vt:lpstr>The First Law of Thermodynamics</vt:lpstr>
      <vt:lpstr>Figure 6.3-1</vt:lpstr>
      <vt:lpstr>The Second Law of Thermodynamics</vt:lpstr>
      <vt:lpstr>Figure 6.3-2</vt:lpstr>
      <vt:lpstr>PowerPoint Presentation</vt:lpstr>
      <vt:lpstr>Free Energy and Metabolism</vt:lpstr>
      <vt:lpstr>Exergonic and Endergonic Reactions in Metabolism</vt:lpstr>
      <vt:lpstr>Figure 6.6-1</vt:lpstr>
      <vt:lpstr>PowerPoint Presentation</vt:lpstr>
      <vt:lpstr>Figure 6.6-2</vt:lpstr>
      <vt:lpstr>PowerPoint Presentation</vt:lpstr>
      <vt:lpstr>PowerPoint Presentation</vt:lpstr>
      <vt:lpstr>Concept 6.3: ATP powers cellular work by coupling exergonic reactions to endergonic reactions</vt:lpstr>
      <vt:lpstr>PowerPoint Presentation</vt:lpstr>
      <vt:lpstr>The Structure and Hydrolysis of ATP</vt:lpstr>
      <vt:lpstr>Figure 6.8</vt:lpstr>
      <vt:lpstr>PowerPoint Presentation</vt:lpstr>
      <vt:lpstr>PowerPoint Presentation</vt:lpstr>
      <vt:lpstr>How the Hydrolysis of ATP Performs Work</vt:lpstr>
      <vt:lpstr>PowerPoint Presentation</vt:lpstr>
      <vt:lpstr>Figure 6.9</vt:lpstr>
      <vt:lpstr>PowerPoint Presentation</vt:lpstr>
      <vt:lpstr>Figure 6.10</vt:lpstr>
      <vt:lpstr>The Regeneration of ATP</vt:lpstr>
      <vt:lpstr>Figure 6.11</vt:lpstr>
      <vt:lpstr>Concept 6.4: Enzymes speed up metabolic reactions by lowering energy barriers</vt:lpstr>
      <vt:lpstr>The Activation Energy Barrier</vt:lpstr>
      <vt:lpstr>Figure 6.12</vt:lpstr>
      <vt:lpstr>How Enzymes Speed Up Reactions</vt:lpstr>
      <vt:lpstr>Animation: How Enzymes Work</vt:lpstr>
      <vt:lpstr>Figure 6.13</vt:lpstr>
      <vt:lpstr>Substrate Specificity of Enzymes</vt:lpstr>
      <vt:lpstr>PowerPoint Presentation</vt:lpstr>
      <vt:lpstr>Video: Enzyme Induced Fit</vt:lpstr>
      <vt:lpstr>Catalysis in the Enzyme’s Active Site</vt:lpstr>
      <vt:lpstr>Figure 6.15-s4</vt:lpstr>
      <vt:lpstr>PowerPoint Presentation</vt:lpstr>
      <vt:lpstr>Effects of Local Conditions on Enzyme Activity</vt:lpstr>
      <vt:lpstr>Figure 6.16-1</vt:lpstr>
      <vt:lpstr>Figure 6.16-2</vt:lpstr>
      <vt:lpstr>Cofactors</vt:lpstr>
      <vt:lpstr>Enzyme Inhibitors</vt:lpstr>
      <vt:lpstr>Figure 6.17</vt:lpstr>
      <vt:lpstr>The Evolution of Enzymes</vt:lpstr>
      <vt:lpstr>Concept 6.5: Regulation of enzyme activity helps control metabolism</vt:lpstr>
      <vt:lpstr>Allosteric Regulation of Enzymes</vt:lpstr>
      <vt:lpstr>Allosteric Activation and Inhibition</vt:lpstr>
      <vt:lpstr>Figure 6.18-1</vt:lpstr>
      <vt:lpstr>PowerPoint Presentation</vt:lpstr>
      <vt:lpstr>Figure 6.18-2</vt:lpstr>
      <vt:lpstr>Feedback Inhibition</vt:lpstr>
      <vt:lpstr>Figure 6.19</vt:lpstr>
    </vt:vector>
  </TitlesOfParts>
  <Company>Pearson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Kristi Whittaker</cp:lastModifiedBy>
  <cp:revision>375</cp:revision>
  <cp:lastPrinted>2005-03-24T12:52:04Z</cp:lastPrinted>
  <dcterms:created xsi:type="dcterms:W3CDTF">2010-10-31T21:38:30Z</dcterms:created>
  <dcterms:modified xsi:type="dcterms:W3CDTF">2017-08-29T16:56:15Z</dcterms:modified>
</cp:coreProperties>
</file>