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slideLayouts/slideLayout7.xml" ContentType="application/vnd.openxmlformats-officedocument.presentationml.slideLayout+xml"/>
  <Override PartName="/ppt/theme/theme143.xml" ContentType="application/vnd.openxmlformats-officedocument.theme+xml"/>
  <Override PartName="/ppt/theme/theme144.xml" ContentType="application/vnd.openxmlformats-officedocument.theme+xml"/>
  <Override PartName="/ppt/slideLayouts/slideLayout8.xml" ContentType="application/vnd.openxmlformats-officedocument.presentationml.slideLayout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slideLayouts/slideLayout9.xml" ContentType="application/vnd.openxmlformats-officedocument.presentationml.slideLayout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slideLayouts/slideLayout10.xml" ContentType="application/vnd.openxmlformats-officedocument.presentationml.slideLayout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slideLayouts/slideLayout11.xml" ContentType="application/vnd.openxmlformats-officedocument.presentationml.slideLayout+xml"/>
  <Override PartName="/ppt/theme/theme163.xml" ContentType="application/vnd.openxmlformats-officedocument.theme+xml"/>
  <Override PartName="/ppt/theme/theme164.xml" ContentType="application/vnd.openxmlformats-officedocument.theme+xml"/>
  <Override PartName="/ppt/slideLayouts/slideLayout12.xml" ContentType="application/vnd.openxmlformats-officedocument.presentationml.slideLayout+xml"/>
  <Override PartName="/ppt/theme/theme165.xml" ContentType="application/vnd.openxmlformats-officedocument.theme+xml"/>
  <Override PartName="/ppt/theme/theme166.xml" ContentType="application/vnd.openxmlformats-officedocument.theme+xml"/>
  <Override PartName="/ppt/slideLayouts/slideLayout13.xml" ContentType="application/vnd.openxmlformats-officedocument.presentationml.slideLayout+xml"/>
  <Override PartName="/ppt/theme/theme167.xml" ContentType="application/vnd.openxmlformats-officedocument.theme+xml"/>
  <Override PartName="/ppt/theme/theme168.xml" ContentType="application/vnd.openxmlformats-officedocument.theme+xml"/>
  <Override PartName="/ppt/slideLayouts/slideLayout14.xml" ContentType="application/vnd.openxmlformats-officedocument.presentationml.slideLayout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slideLayouts/slideLayout15.xml" ContentType="application/vnd.openxmlformats-officedocument.presentationml.slideLayout+xml"/>
  <Override PartName="/ppt/theme/theme173.xml" ContentType="application/vnd.openxmlformats-officedocument.theme+xml"/>
  <Override PartName="/ppt/slideLayouts/slideLayout16.xml" ContentType="application/vnd.openxmlformats-officedocument.presentationml.slideLayout+xml"/>
  <Override PartName="/ppt/theme/theme174.xml" ContentType="application/vnd.openxmlformats-officedocument.theme+xml"/>
  <Override PartName="/ppt/slideLayouts/slideLayout17.xml" ContentType="application/vnd.openxmlformats-officedocument.presentationml.slideLayout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slideLayouts/slideLayout18.xml" ContentType="application/vnd.openxmlformats-officedocument.presentationml.slideLayout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slideLayouts/slideLayout19.xml" ContentType="application/vnd.openxmlformats-officedocument.presentationml.slideLayout+xml"/>
  <Override PartName="/ppt/theme/theme185.xml" ContentType="application/vnd.openxmlformats-officedocument.theme+xml"/>
  <Override PartName="/ppt/theme/theme186.xml" ContentType="application/vnd.openxmlformats-officedocument.theme+xml"/>
  <Override PartName="/ppt/slideLayouts/slideLayout20.xml" ContentType="application/vnd.openxmlformats-officedocument.presentationml.slideLayout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slideLayouts/slideLayout21.xml" ContentType="application/vnd.openxmlformats-officedocument.presentationml.slideLayout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slideLayouts/slideLayout22.xml" ContentType="application/vnd.openxmlformats-officedocument.presentationml.slideLayout+xml"/>
  <Override PartName="/ppt/theme/theme202.xml" ContentType="application/vnd.openxmlformats-officedocument.theme+xml"/>
  <Override PartName="/ppt/theme/theme203.xml" ContentType="application/vnd.openxmlformats-officedocument.theme+xml"/>
  <Override PartName="/ppt/slideLayouts/slideLayout23.xml" ContentType="application/vnd.openxmlformats-officedocument.presentationml.slideLayout+xml"/>
  <Override PartName="/ppt/theme/theme204.xml" ContentType="application/vnd.openxmlformats-officedocument.theme+xml"/>
  <Override PartName="/ppt/theme/theme205.xml" ContentType="application/vnd.openxmlformats-officedocument.theme+xml"/>
  <Override PartName="/ppt/theme/theme206.xml" ContentType="application/vnd.openxmlformats-officedocument.theme+xml"/>
  <Override PartName="/ppt/theme/theme207.xml" ContentType="application/vnd.openxmlformats-officedocument.theme+xml"/>
  <Override PartName="/ppt/theme/theme208.xml" ContentType="application/vnd.openxmlformats-officedocument.theme+xml"/>
  <Override PartName="/ppt/theme/theme209.xml" ContentType="application/vnd.openxmlformats-officedocument.theme+xml"/>
  <Override PartName="/ppt/theme/theme210.xml" ContentType="application/vnd.openxmlformats-officedocument.theme+xml"/>
  <Override PartName="/ppt/theme/theme211.xml" ContentType="application/vnd.openxmlformats-officedocument.theme+xml"/>
  <Override PartName="/ppt/theme/theme212.xml" ContentType="application/vnd.openxmlformats-officedocument.theme+xml"/>
  <Override PartName="/ppt/theme/theme213.xml" ContentType="application/vnd.openxmlformats-officedocument.theme+xml"/>
  <Override PartName="/ppt/theme/theme214.xml" ContentType="application/vnd.openxmlformats-officedocument.theme+xml"/>
  <Override PartName="/ppt/theme/theme215.xml" ContentType="application/vnd.openxmlformats-officedocument.theme+xml"/>
  <Override PartName="/ppt/theme/theme216.xml" ContentType="application/vnd.openxmlformats-officedocument.theme+xml"/>
  <Override PartName="/ppt/theme/theme217.xml" ContentType="application/vnd.openxmlformats-officedocument.theme+xml"/>
  <Override PartName="/ppt/theme/theme218.xml" ContentType="application/vnd.openxmlformats-officedocument.theme+xml"/>
  <Override PartName="/ppt/theme/theme219.xml" ContentType="application/vnd.openxmlformats-officedocument.theme+xml"/>
  <Override PartName="/ppt/theme/theme220.xml" ContentType="application/vnd.openxmlformats-officedocument.theme+xml"/>
  <Override PartName="/ppt/theme/theme2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  <p:sldMasterId id="2147484151" r:id="rId186"/>
    <p:sldMasterId id="2147484153" r:id="rId187"/>
    <p:sldMasterId id="2147484155" r:id="rId188"/>
    <p:sldMasterId id="2147484157" r:id="rId189"/>
    <p:sldMasterId id="2147484159" r:id="rId190"/>
    <p:sldMasterId id="2147484161" r:id="rId191"/>
    <p:sldMasterId id="2147484163" r:id="rId192"/>
    <p:sldMasterId id="2147484165" r:id="rId193"/>
    <p:sldMasterId id="2147484167" r:id="rId194"/>
    <p:sldMasterId id="2147484169" r:id="rId195"/>
    <p:sldMasterId id="2147484171" r:id="rId196"/>
    <p:sldMasterId id="2147484173" r:id="rId197"/>
    <p:sldMasterId id="2147484175" r:id="rId198"/>
    <p:sldMasterId id="2147484177" r:id="rId199"/>
    <p:sldMasterId id="2147484179" r:id="rId200"/>
    <p:sldMasterId id="2147484181" r:id="rId201"/>
    <p:sldMasterId id="2147484183" r:id="rId202"/>
    <p:sldMasterId id="2147484185" r:id="rId203"/>
    <p:sldMasterId id="2147484187" r:id="rId204"/>
    <p:sldMasterId id="2147484189" r:id="rId205"/>
    <p:sldMasterId id="2147484191" r:id="rId206"/>
    <p:sldMasterId id="2147484193" r:id="rId207"/>
    <p:sldMasterId id="2147484195" r:id="rId208"/>
    <p:sldMasterId id="2147484197" r:id="rId209"/>
    <p:sldMasterId id="2147484199" r:id="rId210"/>
    <p:sldMasterId id="2147484201" r:id="rId211"/>
    <p:sldMasterId id="2147484203" r:id="rId212"/>
    <p:sldMasterId id="2147484205" r:id="rId213"/>
    <p:sldMasterId id="2147484207" r:id="rId214"/>
    <p:sldMasterId id="2147484209" r:id="rId215"/>
    <p:sldMasterId id="2147484211" r:id="rId216"/>
    <p:sldMasterId id="2147484213" r:id="rId217"/>
    <p:sldMasterId id="2147484215" r:id="rId218"/>
    <p:sldMasterId id="2147484217" r:id="rId219"/>
  </p:sldMasterIdLst>
  <p:notesMasterIdLst>
    <p:notesMasterId r:id="rId279"/>
  </p:notesMasterIdLst>
  <p:handoutMasterIdLst>
    <p:handoutMasterId r:id="rId280"/>
  </p:handoutMasterIdLst>
  <p:sldIdLst>
    <p:sldId id="257" r:id="rId220"/>
    <p:sldId id="267" r:id="rId221"/>
    <p:sldId id="268" r:id="rId222"/>
    <p:sldId id="269" r:id="rId223"/>
    <p:sldId id="270" r:id="rId224"/>
    <p:sldId id="430" r:id="rId225"/>
    <p:sldId id="275" r:id="rId226"/>
    <p:sldId id="432" r:id="rId227"/>
    <p:sldId id="279" r:id="rId228"/>
    <p:sldId id="280" r:id="rId229"/>
    <p:sldId id="281" r:id="rId230"/>
    <p:sldId id="441" r:id="rId231"/>
    <p:sldId id="283" r:id="rId232"/>
    <p:sldId id="284" r:id="rId233"/>
    <p:sldId id="446" r:id="rId234"/>
    <p:sldId id="286" r:id="rId235"/>
    <p:sldId id="287" r:id="rId236"/>
    <p:sldId id="450" r:id="rId237"/>
    <p:sldId id="289" r:id="rId238"/>
    <p:sldId id="290" r:id="rId239"/>
    <p:sldId id="291" r:id="rId240"/>
    <p:sldId id="452" r:id="rId241"/>
    <p:sldId id="293" r:id="rId242"/>
    <p:sldId id="294" r:id="rId243"/>
    <p:sldId id="454" r:id="rId244"/>
    <p:sldId id="456" r:id="rId245"/>
    <p:sldId id="297" r:id="rId246"/>
    <p:sldId id="298" r:id="rId247"/>
    <p:sldId id="300" r:id="rId248"/>
    <p:sldId id="460" r:id="rId249"/>
    <p:sldId id="302" r:id="rId250"/>
    <p:sldId id="303" r:id="rId251"/>
    <p:sldId id="304" r:id="rId252"/>
    <p:sldId id="461" r:id="rId253"/>
    <p:sldId id="306" r:id="rId254"/>
    <p:sldId id="462" r:id="rId255"/>
    <p:sldId id="308" r:id="rId256"/>
    <p:sldId id="309" r:id="rId257"/>
    <p:sldId id="466" r:id="rId258"/>
    <p:sldId id="311" r:id="rId259"/>
    <p:sldId id="313" r:id="rId260"/>
    <p:sldId id="315" r:id="rId261"/>
    <p:sldId id="472" r:id="rId262"/>
    <p:sldId id="317" r:id="rId263"/>
    <p:sldId id="474" r:id="rId264"/>
    <p:sldId id="320" r:id="rId265"/>
    <p:sldId id="321" r:id="rId266"/>
    <p:sldId id="368" r:id="rId267"/>
    <p:sldId id="481" r:id="rId268"/>
    <p:sldId id="324" r:id="rId269"/>
    <p:sldId id="328" r:id="rId270"/>
    <p:sldId id="332" r:id="rId271"/>
    <p:sldId id="333" r:id="rId272"/>
    <p:sldId id="489" r:id="rId273"/>
    <p:sldId id="336" r:id="rId274"/>
    <p:sldId id="491" r:id="rId275"/>
    <p:sldId id="338" r:id="rId276"/>
    <p:sldId id="339" r:id="rId277"/>
    <p:sldId id="340" r:id="rId278"/>
  </p:sldIdLst>
  <p:sldSz cx="9144000" cy="6858000" type="screen4x3"/>
  <p:notesSz cx="6858000" cy="9144000"/>
  <p:custDataLst>
    <p:tags r:id="rId28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926">
          <p15:clr>
            <a:srgbClr val="A4A3A4"/>
          </p15:clr>
        </p15:guide>
        <p15:guide id="10" pos="20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52" autoAdjust="0"/>
    <p:restoredTop sz="92230" autoAdjust="0"/>
  </p:normalViewPr>
  <p:slideViewPr>
    <p:cSldViewPr snapToGrid="0" showGuides="1">
      <p:cViewPr varScale="1">
        <p:scale>
          <a:sx n="85" d="100"/>
          <a:sy n="85" d="100"/>
        </p:scale>
        <p:origin x="1626" y="84"/>
      </p:cViewPr>
      <p:guideLst>
        <p:guide orient="horz" pos="2158"/>
        <p:guide pos="2880"/>
        <p:guide orient="horz" pos="926"/>
        <p:guide pos="2092"/>
      </p:guideLst>
    </p:cSldViewPr>
  </p:slideViewPr>
  <p:outlineViewPr>
    <p:cViewPr>
      <p:scale>
        <a:sx n="33" d="100"/>
        <a:sy n="33" d="100"/>
      </p:scale>
      <p:origin x="0" y="61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732"/>
    </p:cViewPr>
  </p:sorterViewPr>
  <p:notesViewPr>
    <p:cSldViewPr snapToGrid="0" showGuide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26" Type="http://schemas.openxmlformats.org/officeDocument/2006/relationships/slide" Target="slides/slide7.xml"/><Relationship Id="rId247" Type="http://schemas.openxmlformats.org/officeDocument/2006/relationships/slide" Target="slides/slide28.xml"/><Relationship Id="rId107" Type="http://schemas.openxmlformats.org/officeDocument/2006/relationships/slideMaster" Target="slideMasters/slideMaster107.xml"/><Relationship Id="rId268" Type="http://schemas.openxmlformats.org/officeDocument/2006/relationships/slide" Target="slides/slide4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Master" Target="slideMasters/slideMaster216.xml"/><Relationship Id="rId237" Type="http://schemas.openxmlformats.org/officeDocument/2006/relationships/slide" Target="slides/slide18.xml"/><Relationship Id="rId258" Type="http://schemas.openxmlformats.org/officeDocument/2006/relationships/slide" Target="slides/slide39.xml"/><Relationship Id="rId279" Type="http://schemas.openxmlformats.org/officeDocument/2006/relationships/notesMaster" Target="notesMasters/notesMaster1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139" Type="http://schemas.openxmlformats.org/officeDocument/2006/relationships/slideMaster" Target="slideMasters/slideMaster139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71" Type="http://schemas.openxmlformats.org/officeDocument/2006/relationships/slideMaster" Target="slideMasters/slideMaster171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227" Type="http://schemas.openxmlformats.org/officeDocument/2006/relationships/slide" Target="slides/slide8.xml"/><Relationship Id="rId248" Type="http://schemas.openxmlformats.org/officeDocument/2006/relationships/slide" Target="slides/slide29.xml"/><Relationship Id="rId269" Type="http://schemas.openxmlformats.org/officeDocument/2006/relationships/slide" Target="slides/slide50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Master" Target="slideMasters/slideMaster108.xml"/><Relationship Id="rId129" Type="http://schemas.openxmlformats.org/officeDocument/2006/relationships/slideMaster" Target="slideMasters/slideMaster129.xml"/><Relationship Id="rId280" Type="http://schemas.openxmlformats.org/officeDocument/2006/relationships/handoutMaster" Target="handoutMasters/handoutMaster1.xml"/><Relationship Id="rId54" Type="http://schemas.openxmlformats.org/officeDocument/2006/relationships/slideMaster" Target="slideMasters/slideMaster54.xml"/><Relationship Id="rId75" Type="http://schemas.openxmlformats.org/officeDocument/2006/relationships/slideMaster" Target="slideMasters/slideMaster75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61" Type="http://schemas.openxmlformats.org/officeDocument/2006/relationships/slideMaster" Target="slideMasters/slideMaster161.xml"/><Relationship Id="rId182" Type="http://schemas.openxmlformats.org/officeDocument/2006/relationships/slideMaster" Target="slideMasters/slideMaster182.xml"/><Relationship Id="rId217" Type="http://schemas.openxmlformats.org/officeDocument/2006/relationships/slideMaster" Target="slideMasters/slideMaster217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19.xml"/><Relationship Id="rId259" Type="http://schemas.openxmlformats.org/officeDocument/2006/relationships/slide" Target="slides/slide40.xml"/><Relationship Id="rId23" Type="http://schemas.openxmlformats.org/officeDocument/2006/relationships/slideMaster" Target="slideMasters/slideMaster23.xml"/><Relationship Id="rId119" Type="http://schemas.openxmlformats.org/officeDocument/2006/relationships/slideMaster" Target="slideMasters/slideMaster119.xml"/><Relationship Id="rId270" Type="http://schemas.openxmlformats.org/officeDocument/2006/relationships/slide" Target="slides/slide51.xml"/><Relationship Id="rId44" Type="http://schemas.openxmlformats.org/officeDocument/2006/relationships/slideMaster" Target="slideMasters/slideMaster44.xml"/><Relationship Id="rId65" Type="http://schemas.openxmlformats.org/officeDocument/2006/relationships/slideMaster" Target="slideMasters/slideMaster65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51" Type="http://schemas.openxmlformats.org/officeDocument/2006/relationships/slideMaster" Target="slideMasters/slideMaster151.xml"/><Relationship Id="rId172" Type="http://schemas.openxmlformats.org/officeDocument/2006/relationships/slideMaster" Target="slideMasters/slideMaster172.xml"/><Relationship Id="rId193" Type="http://schemas.openxmlformats.org/officeDocument/2006/relationships/slideMaster" Target="slideMasters/slideMaster193.xml"/><Relationship Id="rId207" Type="http://schemas.openxmlformats.org/officeDocument/2006/relationships/slideMaster" Target="slideMasters/slideMaster207.xml"/><Relationship Id="rId228" Type="http://schemas.openxmlformats.org/officeDocument/2006/relationships/slide" Target="slides/slide9.xml"/><Relationship Id="rId249" Type="http://schemas.openxmlformats.org/officeDocument/2006/relationships/slide" Target="slides/slide30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260" Type="http://schemas.openxmlformats.org/officeDocument/2006/relationships/slide" Target="slides/slide41.xml"/><Relationship Id="rId265" Type="http://schemas.openxmlformats.org/officeDocument/2006/relationships/slide" Target="slides/slide46.xml"/><Relationship Id="rId281" Type="http://schemas.openxmlformats.org/officeDocument/2006/relationships/tags" Target="tags/tag1.xml"/><Relationship Id="rId286" Type="http://schemas.openxmlformats.org/officeDocument/2006/relationships/tableStyles" Target="tableStyles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Master" Target="slideMasters/slideMaster213.xml"/><Relationship Id="rId218" Type="http://schemas.openxmlformats.org/officeDocument/2006/relationships/slideMaster" Target="slideMasters/slideMaster218.xml"/><Relationship Id="rId234" Type="http://schemas.openxmlformats.org/officeDocument/2006/relationships/slide" Target="slides/slide15.xml"/><Relationship Id="rId239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0" Type="http://schemas.openxmlformats.org/officeDocument/2006/relationships/slide" Target="slides/slide31.xml"/><Relationship Id="rId255" Type="http://schemas.openxmlformats.org/officeDocument/2006/relationships/slide" Target="slides/slide36.xml"/><Relationship Id="rId271" Type="http://schemas.openxmlformats.org/officeDocument/2006/relationships/slide" Target="slides/slide52.xml"/><Relationship Id="rId276" Type="http://schemas.openxmlformats.org/officeDocument/2006/relationships/slide" Target="slides/slide57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Master" Target="slideMasters/slideMaster194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208" Type="http://schemas.openxmlformats.org/officeDocument/2006/relationships/slideMaster" Target="slideMasters/slideMaster208.xml"/><Relationship Id="rId229" Type="http://schemas.openxmlformats.org/officeDocument/2006/relationships/slide" Target="slides/slide10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5.xml"/><Relationship Id="rId240" Type="http://schemas.openxmlformats.org/officeDocument/2006/relationships/slide" Target="slides/slide21.xml"/><Relationship Id="rId245" Type="http://schemas.openxmlformats.org/officeDocument/2006/relationships/slide" Target="slides/slide26.xml"/><Relationship Id="rId261" Type="http://schemas.openxmlformats.org/officeDocument/2006/relationships/slide" Target="slides/slide42.xml"/><Relationship Id="rId266" Type="http://schemas.openxmlformats.org/officeDocument/2006/relationships/slide" Target="slides/slide47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282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Master" Target="slideMasters/slideMaster189.xml"/><Relationship Id="rId219" Type="http://schemas.openxmlformats.org/officeDocument/2006/relationships/slideMaster" Target="slideMasters/slideMaster219.xml"/><Relationship Id="rId3" Type="http://schemas.openxmlformats.org/officeDocument/2006/relationships/slideMaster" Target="slideMasters/slideMaster3.xml"/><Relationship Id="rId214" Type="http://schemas.openxmlformats.org/officeDocument/2006/relationships/slideMaster" Target="slideMasters/slideMaster214.xml"/><Relationship Id="rId230" Type="http://schemas.openxmlformats.org/officeDocument/2006/relationships/slide" Target="slides/slide11.xml"/><Relationship Id="rId235" Type="http://schemas.openxmlformats.org/officeDocument/2006/relationships/slide" Target="slides/slide16.xml"/><Relationship Id="rId251" Type="http://schemas.openxmlformats.org/officeDocument/2006/relationships/slide" Target="slides/slide32.xml"/><Relationship Id="rId256" Type="http://schemas.openxmlformats.org/officeDocument/2006/relationships/slide" Target="slides/slide37.xml"/><Relationship Id="rId277" Type="http://schemas.openxmlformats.org/officeDocument/2006/relationships/slide" Target="slides/slide58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72" Type="http://schemas.openxmlformats.org/officeDocument/2006/relationships/slide" Target="slides/slide5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0" Type="http://schemas.openxmlformats.org/officeDocument/2006/relationships/slide" Target="slides/slide1.xml"/><Relationship Id="rId225" Type="http://schemas.openxmlformats.org/officeDocument/2006/relationships/slide" Target="slides/slide6.xml"/><Relationship Id="rId241" Type="http://schemas.openxmlformats.org/officeDocument/2006/relationships/slide" Target="slides/slide22.xml"/><Relationship Id="rId246" Type="http://schemas.openxmlformats.org/officeDocument/2006/relationships/slide" Target="slides/slide27.xml"/><Relationship Id="rId267" Type="http://schemas.openxmlformats.org/officeDocument/2006/relationships/slide" Target="slides/slide48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262" Type="http://schemas.openxmlformats.org/officeDocument/2006/relationships/slide" Target="slides/slide43.xml"/><Relationship Id="rId28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Master" Target="slideMasters/slideMaster210.xml"/><Relationship Id="rId215" Type="http://schemas.openxmlformats.org/officeDocument/2006/relationships/slideMaster" Target="slideMasters/slideMaster215.xml"/><Relationship Id="rId236" Type="http://schemas.openxmlformats.org/officeDocument/2006/relationships/slide" Target="slides/slide17.xml"/><Relationship Id="rId257" Type="http://schemas.openxmlformats.org/officeDocument/2006/relationships/slide" Target="slides/slide38.xml"/><Relationship Id="rId278" Type="http://schemas.openxmlformats.org/officeDocument/2006/relationships/slide" Target="slides/slide59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12.xml"/><Relationship Id="rId252" Type="http://schemas.openxmlformats.org/officeDocument/2006/relationships/slide" Target="slides/slide33.xml"/><Relationship Id="rId273" Type="http://schemas.openxmlformats.org/officeDocument/2006/relationships/slide" Target="slides/slide54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Master" Target="slideMasters/slideMaster196.xml"/><Relationship Id="rId200" Type="http://schemas.openxmlformats.org/officeDocument/2006/relationships/slideMaster" Target="slideMasters/slideMaster200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2.xml"/><Relationship Id="rId242" Type="http://schemas.openxmlformats.org/officeDocument/2006/relationships/slide" Target="slides/slide23.xml"/><Relationship Id="rId263" Type="http://schemas.openxmlformats.org/officeDocument/2006/relationships/slide" Target="slides/slide44.xml"/><Relationship Id="rId284" Type="http://schemas.openxmlformats.org/officeDocument/2006/relationships/viewProps" Target="viewProps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211" Type="http://schemas.openxmlformats.org/officeDocument/2006/relationships/slideMaster" Target="slideMasters/slideMaster211.xml"/><Relationship Id="rId232" Type="http://schemas.openxmlformats.org/officeDocument/2006/relationships/slide" Target="slides/slide13.xml"/><Relationship Id="rId253" Type="http://schemas.openxmlformats.org/officeDocument/2006/relationships/slide" Target="slides/slide34.xml"/><Relationship Id="rId274" Type="http://schemas.openxmlformats.org/officeDocument/2006/relationships/slide" Target="slides/slide55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Master" Target="slideMasters/slideMaster176.xml"/><Relationship Id="rId197" Type="http://schemas.openxmlformats.org/officeDocument/2006/relationships/slideMaster" Target="slideMasters/slideMaster197.xml"/><Relationship Id="rId201" Type="http://schemas.openxmlformats.org/officeDocument/2006/relationships/slideMaster" Target="slideMasters/slideMaster201.xml"/><Relationship Id="rId222" Type="http://schemas.openxmlformats.org/officeDocument/2006/relationships/slide" Target="slides/slide3.xml"/><Relationship Id="rId243" Type="http://schemas.openxmlformats.org/officeDocument/2006/relationships/slide" Target="slides/slide24.xml"/><Relationship Id="rId264" Type="http://schemas.openxmlformats.org/officeDocument/2006/relationships/slide" Target="slides/slide45.xml"/><Relationship Id="rId285" Type="http://schemas.openxmlformats.org/officeDocument/2006/relationships/theme" Target="theme/theme1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24" Type="http://schemas.openxmlformats.org/officeDocument/2006/relationships/slideMaster" Target="slideMasters/slideMaster124.xml"/><Relationship Id="rId70" Type="http://schemas.openxmlformats.org/officeDocument/2006/relationships/slideMaster" Target="slideMasters/slideMaster7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66" Type="http://schemas.openxmlformats.org/officeDocument/2006/relationships/slideMaster" Target="slideMasters/slideMaster166.xml"/><Relationship Id="rId187" Type="http://schemas.openxmlformats.org/officeDocument/2006/relationships/slideMaster" Target="slideMasters/slideMaster187.xml"/><Relationship Id="rId1" Type="http://schemas.openxmlformats.org/officeDocument/2006/relationships/slideMaster" Target="slideMasters/slideMaster1.xml"/><Relationship Id="rId212" Type="http://schemas.openxmlformats.org/officeDocument/2006/relationships/slideMaster" Target="slideMasters/slideMaster212.xml"/><Relationship Id="rId233" Type="http://schemas.openxmlformats.org/officeDocument/2006/relationships/slide" Target="slides/slide14.xml"/><Relationship Id="rId254" Type="http://schemas.openxmlformats.org/officeDocument/2006/relationships/slide" Target="slides/slide35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275" Type="http://schemas.openxmlformats.org/officeDocument/2006/relationships/slide" Target="slides/slide56.xml"/><Relationship Id="rId60" Type="http://schemas.openxmlformats.org/officeDocument/2006/relationships/slideMaster" Target="slideMasters/slideMaster60.xml"/><Relationship Id="rId81" Type="http://schemas.openxmlformats.org/officeDocument/2006/relationships/slideMaster" Target="slideMasters/slideMaster81.xml"/><Relationship Id="rId135" Type="http://schemas.openxmlformats.org/officeDocument/2006/relationships/slideMaster" Target="slideMasters/slideMaster135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Master" Target="slideMasters/slideMaster198.xml"/><Relationship Id="rId202" Type="http://schemas.openxmlformats.org/officeDocument/2006/relationships/slideMaster" Target="slideMasters/slideMaster202.xml"/><Relationship Id="rId223" Type="http://schemas.openxmlformats.org/officeDocument/2006/relationships/slide" Target="slides/slide4.xml"/><Relationship Id="rId244" Type="http://schemas.openxmlformats.org/officeDocument/2006/relationships/slide" Target="slides/slide2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43.xml"/><Relationship Id="rId3" Type="http://schemas.openxmlformats.org/officeDocument/2006/relationships/slide" Target="slides/slide12.xml"/><Relationship Id="rId7" Type="http://schemas.openxmlformats.org/officeDocument/2006/relationships/slide" Target="slides/slide25.xml"/><Relationship Id="rId12" Type="http://schemas.openxmlformats.org/officeDocument/2006/relationships/slide" Target="slides/slide39.xml"/><Relationship Id="rId17" Type="http://schemas.openxmlformats.org/officeDocument/2006/relationships/slide" Target="slides/slide56.xml"/><Relationship Id="rId2" Type="http://schemas.openxmlformats.org/officeDocument/2006/relationships/slide" Target="slides/slide8.xml"/><Relationship Id="rId16" Type="http://schemas.openxmlformats.org/officeDocument/2006/relationships/slide" Target="slides/slide54.xml"/><Relationship Id="rId1" Type="http://schemas.openxmlformats.org/officeDocument/2006/relationships/slide" Target="slides/slide6.xml"/><Relationship Id="rId6" Type="http://schemas.openxmlformats.org/officeDocument/2006/relationships/slide" Target="slides/slide22.xml"/><Relationship Id="rId11" Type="http://schemas.openxmlformats.org/officeDocument/2006/relationships/slide" Target="slides/slide36.xml"/><Relationship Id="rId5" Type="http://schemas.openxmlformats.org/officeDocument/2006/relationships/slide" Target="slides/slide18.xml"/><Relationship Id="rId15" Type="http://schemas.openxmlformats.org/officeDocument/2006/relationships/slide" Target="slides/slide49.xml"/><Relationship Id="rId10" Type="http://schemas.openxmlformats.org/officeDocument/2006/relationships/slide" Target="slides/slide34.xml"/><Relationship Id="rId4" Type="http://schemas.openxmlformats.org/officeDocument/2006/relationships/slide" Target="slides/slide15.xml"/><Relationship Id="rId9" Type="http://schemas.openxmlformats.org/officeDocument/2006/relationships/slide" Target="slides/slide30.xml"/><Relationship Id="rId14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11-09-2017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0551CC8-BAF5-467A-BD58-274CE20888B0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359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B37778E-7502-484C-B7E7-58F5DD916DC3}" type="slidenum">
              <a:rPr lang="en-US" sz="1200">
                <a:ea typeface="ヒラギノ角ゴ Pro W3" charset="-128"/>
              </a:rPr>
              <a:pPr algn="r"/>
              <a:t>10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234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D4CBB67-B4AB-4001-B1B0-50232569D909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16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4.8 The nucleus and its envelope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46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2CD4B1B-BC5B-412A-B61A-5B753EE23EA7}" type="slidenum">
              <a:rPr lang="en-US" sz="1200">
                <a:ea typeface="ヒラギノ角ゴ Pro W3" charset="-128"/>
              </a:rPr>
              <a:pPr algn="r"/>
              <a:t>13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84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BBC7CE5-283A-413D-868E-8109D681E62E}" type="slidenum">
              <a:rPr lang="en-US" sz="1200">
                <a:ea typeface="ヒラギノ角ゴ Pro W3" charset="-128"/>
              </a:rPr>
              <a:pPr algn="r"/>
              <a:t>14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794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4.9 Ribosomes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254F9C6-43F9-4119-AB90-A97333800CCA}" type="slidenum">
              <a:rPr lang="en-US" sz="1200">
                <a:ea typeface="ヒラギノ角ゴ Pro W3" charset="-128"/>
              </a:rPr>
              <a:pPr algn="r"/>
              <a:t>16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28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CAD3E41-309A-4F78-B924-EA6A7A29D18D}" type="slidenum">
              <a:rPr lang="en-US" sz="1200">
                <a:ea typeface="ヒラギノ角ゴ Pro W3" charset="-128"/>
              </a:rPr>
              <a:pPr algn="r"/>
              <a:t>17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259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4.10 Endoplasmic reticulum (ER)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64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75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74BF13B-0835-48B3-85D4-806A4A4B4E5B}" type="slidenum">
              <a:rPr lang="en-US" sz="1200">
                <a:ea typeface="ヒラギノ角ゴ Pro W3" charset="-128"/>
              </a:rPr>
              <a:pPr algn="r"/>
              <a:t>19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69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4350FE7-804A-40DC-9DBE-9DED05B4D2FA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88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FE93D4B-168D-4A7A-84D8-2FD85D582C1A}" type="slidenum">
              <a:rPr lang="en-US" sz="1200">
                <a:ea typeface="ヒラギノ角ゴ Pro W3" charset="-128"/>
              </a:rPr>
              <a:pPr algn="r"/>
              <a:t>20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972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19606F0-149C-4655-A3A4-6C7FF78BF47A}" type="slidenum">
              <a:rPr lang="en-US" sz="1200">
                <a:ea typeface="ヒラギノ角ゴ Pro W3" charset="-128"/>
              </a:rPr>
              <a:pPr algn="r"/>
              <a:t>21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428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4.11 The Golgi apparatus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65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1AC9CC6-1354-4AA3-9CD6-7EB0D4249B44}" type="slidenum">
              <a:rPr lang="en-US" sz="1200">
                <a:ea typeface="ヒラギノ角ゴ Pro W3" charset="-128"/>
              </a:rPr>
              <a:pPr algn="r"/>
              <a:t>23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16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545671D-4253-4D25-961D-62085E2EC43A}" type="slidenum">
              <a:rPr lang="en-US" sz="1200">
                <a:ea typeface="ヒラギノ角ゴ Pro W3" charset="-128"/>
              </a:rPr>
              <a:pPr algn="r"/>
              <a:t>24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159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4.12 Lysosomes: phagocytosis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0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4.13 </a:t>
            </a:r>
            <a:r>
              <a:rPr lang="fr-FR" sz="1200" dirty="0" smtClean="0">
                <a:latin typeface="Arial" charset="0"/>
              </a:rPr>
              <a:t>Lysosomes: </a:t>
            </a:r>
            <a:r>
              <a:rPr lang="fr-FR" sz="1200" dirty="0" err="1" smtClean="0">
                <a:latin typeface="Arial" charset="0"/>
              </a:rPr>
              <a:t>autophagy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70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13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1392844-C6F8-4A3F-A947-91812074B6AF}" type="slidenum">
              <a:rPr lang="en-US" sz="1200">
                <a:ea typeface="ヒラギノ角ゴ Pro W3" charset="-128"/>
              </a:rPr>
              <a:pPr algn="r"/>
              <a:t>27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177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8F57BC4-1FCE-486E-B87A-7E34662F216C}" type="slidenum">
              <a:rPr lang="en-US" sz="1200">
                <a:ea typeface="ヒラギノ角ゴ Pro W3" charset="-128"/>
              </a:rPr>
              <a:pPr algn="r"/>
              <a:t>28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066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728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386646E-E7F9-4C14-A29D-59EB11E7D350}" type="slidenum">
              <a:rPr lang="en-US" sz="1200">
                <a:ea typeface="ヒラギノ角ゴ Pro W3" charset="-128"/>
              </a:rPr>
              <a:pPr algn="r"/>
              <a:t>29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19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7C58733-2194-410D-A6B3-14F6268DE2E8}" type="slidenum">
              <a:rPr lang="en-US" sz="1200">
                <a:ea typeface="ヒラギノ角ゴ Pro W3" charset="-128"/>
              </a:rPr>
              <a:pPr algn="r"/>
              <a:t>3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024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4.15 Review: relationships among organelles of the endomembrane system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FC9DC45-39BE-45FA-A16D-744EC4B1185B}" type="slidenum">
              <a:rPr lang="en-US" sz="1200">
                <a:ea typeface="ヒラギノ角ゴ Pro W3" charset="-128"/>
              </a:rPr>
              <a:pPr algn="r"/>
              <a:t>31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637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767FB00-A879-4CB1-8C63-CDCDB114B0B7}" type="slidenum">
              <a:rPr lang="en-US" sz="1200">
                <a:ea typeface="ヒラギノ角ゴ Pro W3" charset="-128"/>
              </a:rPr>
              <a:pPr algn="r"/>
              <a:t>32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058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E642F86-B255-4359-80DC-E3900ED6F93F}" type="slidenum">
              <a:rPr lang="en-US" sz="1200">
                <a:ea typeface="ヒラギノ角ゴ Pro W3" charset="-128"/>
              </a:rPr>
              <a:pPr algn="r"/>
              <a:t>33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102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4.16 The </a:t>
            </a:r>
            <a:r>
              <a:rPr lang="en-US" sz="1200" dirty="0" err="1" smtClean="0">
                <a:latin typeface="Arial" charset="0"/>
              </a:rPr>
              <a:t>endosymbiont</a:t>
            </a:r>
            <a:r>
              <a:rPr lang="en-US" sz="1200" dirty="0" smtClean="0">
                <a:latin typeface="Arial" charset="0"/>
              </a:rPr>
              <a:t> theory of the origins of mitochondria and chloroplasts in eukaryotic cells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50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26DB8B4-343D-4866-8DD0-C03440F6B3A7}" type="slidenum">
              <a:rPr lang="en-US" sz="1200">
                <a:ea typeface="ヒラギノ角ゴ Pro W3" charset="-128"/>
              </a:rPr>
              <a:pPr algn="r"/>
              <a:t>35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14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4.17 The mitochondrion, site of cellular respiration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51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316CCA2-269D-425E-BCCD-1B56C7867885}" type="slidenum">
              <a:rPr lang="en-US" sz="1200">
                <a:ea typeface="ヒラギノ角ゴ Pro W3" charset="-128"/>
              </a:rPr>
              <a:pPr algn="r"/>
              <a:t>37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971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571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528B252-68A4-40E6-A557-10271B99D8BC}" type="slidenum">
              <a:rPr lang="en-US" sz="1200">
                <a:ea typeface="ヒラギノ角ゴ Pro W3" charset="-128"/>
              </a:rPr>
              <a:pPr algn="r"/>
              <a:t>38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4749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4.18 The chloroplast, site of photosynthesis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5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46641AE-1838-4E7C-BBBA-17535A9DD9F8}" type="slidenum">
              <a:rPr lang="en-US" sz="1200">
                <a:ea typeface="ヒラギノ角ゴ Pro W3" charset="-128"/>
              </a:rPr>
              <a:pPr algn="r"/>
              <a:t>4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7744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F36FA08-F806-488A-B879-EEF7B6582920}" type="slidenum">
              <a:rPr lang="en-US" sz="1200">
                <a:ea typeface="ヒラギノ角ゴ Pro W3" charset="-128"/>
              </a:rPr>
              <a:pPr algn="r"/>
              <a:t>40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7740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D7CAE9C-3226-495D-8872-AA62B1A2BFB1}" type="slidenum">
              <a:rPr lang="en-US" sz="1200">
                <a:ea typeface="ヒラギノ角ゴ Pro W3" charset="-128"/>
              </a:rPr>
              <a:pPr algn="r"/>
              <a:t>41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435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12150CD-2D14-4F76-8C2A-63A624B5278B}" type="slidenum">
              <a:rPr lang="en-US" sz="1200">
                <a:ea typeface="ヒラギノ角ゴ Pro W3" charset="-128"/>
              </a:rPr>
              <a:pPr algn="r"/>
              <a:t>42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140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4.21 Motor proteins and the cytoskeleton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53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0F0B653-8E90-4185-A9FA-EA76639B4EFE}" type="slidenum">
              <a:rPr lang="en-US" sz="1200">
                <a:ea typeface="ヒラギノ角ゴ Pro W3" charset="-128"/>
              </a:rPr>
              <a:pPr algn="r"/>
              <a:t>44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750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4.T01 The structure and function of the cytoskeleton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776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906E642-75BC-466F-90B3-CED7BCBEA98D}" type="slidenum">
              <a:rPr lang="en-US" sz="1200">
                <a:ea typeface="ヒラギノ角ゴ Pro W3" charset="-128"/>
              </a:rPr>
              <a:pPr algn="r"/>
              <a:t>46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3897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6AD7EDE-4A00-44E1-942D-67AED2794B73}" type="slidenum">
              <a:rPr lang="en-US" sz="1200">
                <a:ea typeface="ヒラギノ角ゴ Pro W3" charset="-128"/>
              </a:rPr>
              <a:pPr algn="r"/>
              <a:t>47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0248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973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4.22 Centrosome containing a pair of centrioles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0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9629B87-5663-4D8F-8742-FD516D3D9B89}" type="slidenum">
              <a:rPr lang="en-US" sz="1200">
                <a:ea typeface="ヒラギノ角ゴ Pro W3" charset="-128"/>
              </a:rPr>
              <a:pPr algn="r"/>
              <a:t>5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5725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347E40C-4DA9-4786-99F0-1D3AFDEC1079}" type="slidenum">
              <a:rPr lang="en-US" sz="1200">
                <a:ea typeface="ヒラギノ角ゴ Pro W3" charset="-128"/>
              </a:rPr>
              <a:pPr algn="r"/>
              <a:t>50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7032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C8FFBB1-8D70-42D7-80DE-111C293A41ED}" type="slidenum">
              <a:rPr lang="en-US" sz="1200">
                <a:ea typeface="ヒラギノ角ゴ Pro W3" charset="-128"/>
              </a:rPr>
              <a:pPr algn="r"/>
              <a:t>51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9128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F819062-4F65-4BA9-8843-B68692586834}" type="slidenum">
              <a:rPr lang="en-US" sz="1200">
                <a:ea typeface="ヒラギノ角ゴ Pro W3" charset="-128"/>
              </a:rPr>
              <a:pPr algn="r"/>
              <a:t>52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9355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486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86F3852-41DB-49C3-B1AD-5450CD70E3D9}" type="slidenum">
              <a:rPr lang="en-US" sz="1200">
                <a:ea typeface="ヒラギノ角ゴ Pro W3" charset="-128"/>
              </a:rPr>
              <a:pPr algn="r"/>
              <a:t>53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8511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4.25 Plant cell walls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825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BA5FE11-9580-4A37-92AF-F1115CC53C24}" type="slidenum">
              <a:rPr lang="en-US" sz="1200">
                <a:ea typeface="ヒラギノ角ゴ Pro W3" charset="-128"/>
              </a:rPr>
              <a:pPr algn="r"/>
              <a:t>55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2" tIns="44586" rIns="89172" bIns="44586"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7077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4.26 Extracellular matrix (ECM) of an animal cell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885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510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C235520-C7D8-47B7-9A4A-0F4F2A2D5BA5}" type="slidenum">
              <a:rPr lang="en-US" sz="1200">
                <a:ea typeface="ヒラギノ角ゴ Pro W3" charset="-128"/>
              </a:rPr>
              <a:pPr algn="r"/>
              <a:t>57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4117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715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1F228E7-C331-42E3-AE0F-E43B6654DBAA}" type="slidenum">
              <a:rPr lang="en-US" sz="1200">
                <a:ea typeface="ヒラギノ角ゴ Pro W3" charset="-128"/>
              </a:rPr>
              <a:pPr algn="r"/>
              <a:t>58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909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920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430E9BE-21CB-44FA-BF69-72388CC297B6}" type="slidenum">
              <a:rPr lang="en-US" sz="1200">
                <a:ea typeface="ヒラギノ角ゴ Pro W3" charset="-128"/>
              </a:rPr>
              <a:pPr algn="r"/>
              <a:t>59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17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4.5 The plasma membrane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3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0C86790-CF2F-449A-B7DB-489651F9AD7A}" type="slidenum">
              <a:rPr lang="en-US" sz="1200">
                <a:ea typeface="ヒラギノ角ゴ Pro W3" charset="-128"/>
              </a:rPr>
              <a:pPr algn="r"/>
              <a:t>7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97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4.6 Geometric relationships between surface area and volume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0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018D4FE-1DDA-4479-AB30-9E9719DDE20D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43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4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6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4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3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3.xml"/><Relationship Id="rId1" Type="http://schemas.openxmlformats.org/officeDocument/2006/relationships/slideLayout" Target="../slideLayouts/slideLayout7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5.xml"/><Relationship Id="rId1" Type="http://schemas.openxmlformats.org/officeDocument/2006/relationships/slideLayout" Target="../slideLayouts/slideLayout8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4.xml"/><Relationship Id="rId1" Type="http://schemas.openxmlformats.org/officeDocument/2006/relationships/slideLayout" Target="../slideLayouts/slideLayout9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9.xml"/><Relationship Id="rId1" Type="http://schemas.openxmlformats.org/officeDocument/2006/relationships/slideLayout" Target="../slideLayouts/slideLayout10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3.xml"/><Relationship Id="rId1" Type="http://schemas.openxmlformats.org/officeDocument/2006/relationships/slideLayout" Target="../slideLayouts/slideLayout11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5.xml"/><Relationship Id="rId1" Type="http://schemas.openxmlformats.org/officeDocument/2006/relationships/slideLayout" Target="../slideLayouts/slideLayout12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7.xml"/><Relationship Id="rId1" Type="http://schemas.openxmlformats.org/officeDocument/2006/relationships/slideLayout" Target="../slideLayouts/slideLayout13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9.xml"/><Relationship Id="rId1" Type="http://schemas.openxmlformats.org/officeDocument/2006/relationships/slideLayout" Target="../slideLayouts/slideLayout14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3.xml"/><Relationship Id="rId1" Type="http://schemas.openxmlformats.org/officeDocument/2006/relationships/slideLayout" Target="../slideLayouts/slideLayout15.xml"/></Relationships>
</file>

<file path=ppt/slideMasters/_rels/slideMaster1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4.xml"/><Relationship Id="rId1" Type="http://schemas.openxmlformats.org/officeDocument/2006/relationships/slideLayout" Target="../slideLayouts/slideLayout16.xml"/></Relationships>
</file>

<file path=ppt/slideMasters/_rels/slideMaster1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5.xml"/><Relationship Id="rId1" Type="http://schemas.openxmlformats.org/officeDocument/2006/relationships/slideLayout" Target="../slideLayouts/slideLayout17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9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5.xml"/><Relationship Id="rId1" Type="http://schemas.openxmlformats.org/officeDocument/2006/relationships/slideLayout" Target="../slideLayouts/slideLayout19.xml"/></Relationships>
</file>

<file path=ppt/slideMasters/_rels/slideMaster1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slideMasters/_rels/slideMaster1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7.xml"/><Relationship Id="rId1" Type="http://schemas.openxmlformats.org/officeDocument/2006/relationships/slideLayout" Target="../slideLayouts/slideLayout20.xml"/></Relationships>
</file>

<file path=ppt/slideMasters/_rels/slideMaster1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8.xml"/></Relationships>
</file>

<file path=ppt/slideMasters/_rels/slideMaster1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9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1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0.xml"/></Relationships>
</file>

<file path=ppt/slideMasters/_rels/slideMaster1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1.xml"/></Relationships>
</file>

<file path=ppt/slideMasters/_rels/slideMaster1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2.xml"/></Relationships>
</file>

<file path=ppt/slideMasters/_rels/slideMaster1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3.xml"/></Relationships>
</file>

<file path=ppt/slideMasters/_rels/slideMaster1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4.xml"/><Relationship Id="rId1" Type="http://schemas.openxmlformats.org/officeDocument/2006/relationships/slideLayout" Target="../slideLayouts/slideLayout21.xml"/></Relationships>
</file>

<file path=ppt/slideMasters/_rels/slideMaster1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5.xml"/></Relationships>
</file>

<file path=ppt/slideMasters/_rels/slideMaster1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6.xml"/></Relationships>
</file>

<file path=ppt/slideMasters/_rels/slideMaster1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7.xml"/></Relationships>
</file>

<file path=ppt/slideMasters/_rels/slideMaster1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8.xml"/></Relationships>
</file>

<file path=ppt/slideMasters/_rels/slideMaster1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0.xml"/></Relationships>
</file>

<file path=ppt/slideMasters/_rels/slideMaster2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1.xml"/></Relationships>
</file>

<file path=ppt/slideMasters/_rels/slideMaster2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2.xml"/><Relationship Id="rId1" Type="http://schemas.openxmlformats.org/officeDocument/2006/relationships/slideLayout" Target="../slideLayouts/slideLayout22.xml"/></Relationships>
</file>

<file path=ppt/slideMasters/_rels/slideMaster2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3.xml"/></Relationships>
</file>

<file path=ppt/slideMasters/_rels/slideMaster2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4.xml"/><Relationship Id="rId1" Type="http://schemas.openxmlformats.org/officeDocument/2006/relationships/slideLayout" Target="../slideLayouts/slideLayout23.xml"/></Relationships>
</file>

<file path=ppt/slideMasters/_rels/slideMaster2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5.xml"/></Relationships>
</file>

<file path=ppt/slideMasters/_rels/slideMaster2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6.xml"/></Relationships>
</file>

<file path=ppt/slideMasters/_rels/slideMaster2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7.xml"/></Relationships>
</file>

<file path=ppt/slideMasters/_rels/slideMaster2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8.xml"/></Relationships>
</file>

<file path=ppt/slideMasters/_rels/slideMaster2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9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0.xml"/></Relationships>
</file>

<file path=ppt/slideMasters/_rels/slideMaster2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1.xml"/></Relationships>
</file>

<file path=ppt/slideMasters/_rels/slideMaster2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2.xml"/></Relationships>
</file>

<file path=ppt/slideMasters/_rels/slideMaster2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3.xml"/></Relationships>
</file>

<file path=ppt/slideMasters/_rels/slideMaster2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4.xml"/></Relationships>
</file>

<file path=ppt/slideMasters/_rels/slideMaster2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5.xml"/></Relationships>
</file>

<file path=ppt/slideMasters/_rels/slideMaster2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6.xml"/></Relationships>
</file>

<file path=ppt/slideMasters/_rels/slideMaster2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7.xml"/></Relationships>
</file>

<file path=ppt/slideMasters/_rels/slideMaster2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8.xml"/></Relationships>
</file>

<file path=ppt/slideMasters/_rels/slideMaster2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9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05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418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734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056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35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551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124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50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910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952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686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300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83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994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184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053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500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9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815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362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58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3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785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3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2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695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205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48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634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017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304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658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9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31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486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320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0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494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14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922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4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487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463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277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5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545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576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313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3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3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430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65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771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8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4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747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08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659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238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364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5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08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768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778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11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376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611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8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451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08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011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85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311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608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86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2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5278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0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47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594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133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519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83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386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896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22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543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353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139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629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03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321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983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Overview: The Fundamental Units of Life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organisms are made of cells</a:t>
            </a:r>
          </a:p>
          <a:p>
            <a:r>
              <a:rPr lang="en-US" smtClean="0"/>
              <a:t>The cell is the simplest collection of matter </a:t>
            </a:r>
            <a:br>
              <a:rPr lang="en-US" smtClean="0"/>
            </a:br>
            <a:r>
              <a:rPr lang="en-US" smtClean="0"/>
              <a:t>that can be alive</a:t>
            </a:r>
          </a:p>
          <a:p>
            <a:r>
              <a:rPr lang="en-US" smtClean="0"/>
              <a:t>All cells are related by their descent from earlier cells</a:t>
            </a:r>
          </a:p>
          <a:p>
            <a:r>
              <a:rPr lang="en-US" smtClean="0"/>
              <a:t>Though cells can differ substantially from one another, they share common features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Nucleus: Information Central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nucleus</a:t>
            </a:r>
            <a:r>
              <a:rPr lang="en-US" dirty="0" smtClean="0"/>
              <a:t> contains most of the </a:t>
            </a:r>
            <a:r>
              <a:rPr lang="en-US" dirty="0"/>
              <a:t>cell’</a:t>
            </a:r>
            <a:r>
              <a:rPr lang="en-US" altLang="ja-JP" dirty="0" smtClean="0"/>
              <a:t>s genes and is usually the most conspicuous organelle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nuclear envelope</a:t>
            </a:r>
            <a:r>
              <a:rPr lang="en-US" dirty="0" smtClean="0"/>
              <a:t> encloses the nucleus, separating it from the cytoplasm</a:t>
            </a:r>
          </a:p>
          <a:p>
            <a:r>
              <a:rPr lang="en-US" dirty="0" smtClean="0"/>
              <a:t>The nuclear membrane is a double membrane; each membrane consists of a lipid bilayer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pores regulate the entry and exit of molecules  </a:t>
            </a:r>
          </a:p>
          <a:p>
            <a:r>
              <a:rPr lang="en-US" dirty="0" smtClean="0"/>
              <a:t>The shape of the nucleus is maintained by the </a:t>
            </a:r>
            <a:r>
              <a:rPr lang="en-US" b="1" dirty="0" smtClean="0"/>
              <a:t>nuclear lamina</a:t>
            </a:r>
            <a:r>
              <a:rPr lang="en-US" dirty="0" smtClean="0"/>
              <a:t>, which is composed of protein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" y="137160"/>
            <a:ext cx="7839456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4.8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075113" y="238125"/>
            <a:ext cx="193675" cy="23971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6797676" y="582613"/>
            <a:ext cx="457200" cy="44291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6797676" y="582613"/>
            <a:ext cx="457200" cy="4429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383088" y="1751013"/>
            <a:ext cx="261938" cy="4286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962526" y="908050"/>
            <a:ext cx="671513" cy="40005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383088" y="1751013"/>
            <a:ext cx="261938" cy="428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414838" y="1911350"/>
            <a:ext cx="242888" cy="7302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414838" y="1911350"/>
            <a:ext cx="242888" cy="730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2419351" y="1933575"/>
            <a:ext cx="633413" cy="3492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2419351" y="1933575"/>
            <a:ext cx="633413" cy="349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110038" y="2063750"/>
            <a:ext cx="750888" cy="27463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110038" y="2063750"/>
            <a:ext cx="750888" cy="2746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 flipV="1">
            <a:off x="2555876" y="2095500"/>
            <a:ext cx="493713" cy="22383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2555876" y="2095500"/>
            <a:ext cx="493713" cy="2238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 flipV="1">
            <a:off x="2147888" y="1728788"/>
            <a:ext cx="901700" cy="5873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2147888" y="1728788"/>
            <a:ext cx="901700" cy="587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962526" y="908050"/>
            <a:ext cx="671513" cy="4000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784726" y="1174750"/>
            <a:ext cx="442913" cy="35718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784726" y="1174750"/>
            <a:ext cx="442913" cy="3571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191376" y="2366963"/>
            <a:ext cx="465138" cy="32226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7191376" y="2366963"/>
            <a:ext cx="465138" cy="3222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3625851" y="3344863"/>
            <a:ext cx="50800" cy="33496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173413" y="3556000"/>
            <a:ext cx="254000" cy="66198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173413" y="3556000"/>
            <a:ext cx="254000" cy="6619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3443288" y="3686175"/>
            <a:ext cx="468313" cy="101600"/>
          </a:xfrm>
          <a:custGeom>
            <a:avLst/>
            <a:gdLst>
              <a:gd name="T0" fmla="*/ 147 w 147"/>
              <a:gd name="T1" fmla="*/ 32 h 32"/>
              <a:gd name="T2" fmla="*/ 135 w 147"/>
              <a:gd name="T3" fmla="*/ 13 h 32"/>
              <a:gd name="T4" fmla="*/ 89 w 147"/>
              <a:gd name="T5" fmla="*/ 13 h 32"/>
              <a:gd name="T6" fmla="*/ 74 w 147"/>
              <a:gd name="T7" fmla="*/ 0 h 32"/>
              <a:gd name="T8" fmla="*/ 58 w 147"/>
              <a:gd name="T9" fmla="*/ 13 h 32"/>
              <a:gd name="T10" fmla="*/ 13 w 147"/>
              <a:gd name="T11" fmla="*/ 13 h 32"/>
              <a:gd name="T12" fmla="*/ 0 w 147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32">
                <a:moveTo>
                  <a:pt x="147" y="32"/>
                </a:moveTo>
                <a:cubicBezTo>
                  <a:pt x="147" y="32"/>
                  <a:pt x="146" y="13"/>
                  <a:pt x="135" y="13"/>
                </a:cubicBezTo>
                <a:cubicBezTo>
                  <a:pt x="123" y="13"/>
                  <a:pt x="98" y="13"/>
                  <a:pt x="89" y="13"/>
                </a:cubicBezTo>
                <a:cubicBezTo>
                  <a:pt x="80" y="13"/>
                  <a:pt x="74" y="0"/>
                  <a:pt x="74" y="0"/>
                </a:cubicBezTo>
                <a:cubicBezTo>
                  <a:pt x="74" y="0"/>
                  <a:pt x="67" y="13"/>
                  <a:pt x="58" y="13"/>
                </a:cubicBezTo>
                <a:cubicBezTo>
                  <a:pt x="50" y="13"/>
                  <a:pt x="24" y="13"/>
                  <a:pt x="13" y="13"/>
                </a:cubicBezTo>
                <a:cubicBezTo>
                  <a:pt x="2" y="13"/>
                  <a:pt x="0" y="32"/>
                  <a:pt x="0" y="32"/>
                </a:cubicBez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6" name="Freeform 30"/>
          <p:cNvSpPr>
            <a:spLocks/>
          </p:cNvSpPr>
          <p:nvPr/>
        </p:nvSpPr>
        <p:spPr bwMode="auto">
          <a:xfrm>
            <a:off x="3443288" y="3686175"/>
            <a:ext cx="468313" cy="101600"/>
          </a:xfrm>
          <a:custGeom>
            <a:avLst/>
            <a:gdLst>
              <a:gd name="T0" fmla="*/ 147 w 147"/>
              <a:gd name="T1" fmla="*/ 32 h 32"/>
              <a:gd name="T2" fmla="*/ 135 w 147"/>
              <a:gd name="T3" fmla="*/ 13 h 32"/>
              <a:gd name="T4" fmla="*/ 89 w 147"/>
              <a:gd name="T5" fmla="*/ 13 h 32"/>
              <a:gd name="T6" fmla="*/ 74 w 147"/>
              <a:gd name="T7" fmla="*/ 0 h 32"/>
              <a:gd name="T8" fmla="*/ 58 w 147"/>
              <a:gd name="T9" fmla="*/ 13 h 32"/>
              <a:gd name="T10" fmla="*/ 13 w 147"/>
              <a:gd name="T11" fmla="*/ 13 h 32"/>
              <a:gd name="T12" fmla="*/ 0 w 147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32">
                <a:moveTo>
                  <a:pt x="147" y="32"/>
                </a:moveTo>
                <a:cubicBezTo>
                  <a:pt x="147" y="32"/>
                  <a:pt x="146" y="13"/>
                  <a:pt x="135" y="13"/>
                </a:cubicBezTo>
                <a:cubicBezTo>
                  <a:pt x="123" y="13"/>
                  <a:pt x="98" y="13"/>
                  <a:pt x="89" y="13"/>
                </a:cubicBezTo>
                <a:cubicBezTo>
                  <a:pt x="80" y="13"/>
                  <a:pt x="74" y="0"/>
                  <a:pt x="74" y="0"/>
                </a:cubicBezTo>
                <a:cubicBezTo>
                  <a:pt x="74" y="0"/>
                  <a:pt x="67" y="13"/>
                  <a:pt x="58" y="13"/>
                </a:cubicBezTo>
                <a:cubicBezTo>
                  <a:pt x="50" y="13"/>
                  <a:pt x="24" y="13"/>
                  <a:pt x="13" y="13"/>
                </a:cubicBezTo>
                <a:cubicBezTo>
                  <a:pt x="2" y="13"/>
                  <a:pt x="0" y="32"/>
                  <a:pt x="0" y="3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8" name="Line 31"/>
          <p:cNvSpPr>
            <a:spLocks noChangeShapeType="1"/>
          </p:cNvSpPr>
          <p:nvPr/>
        </p:nvSpPr>
        <p:spPr bwMode="auto">
          <a:xfrm flipH="1">
            <a:off x="4075113" y="238125"/>
            <a:ext cx="193675" cy="2397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9" name="Line 32"/>
          <p:cNvSpPr>
            <a:spLocks noChangeShapeType="1"/>
          </p:cNvSpPr>
          <p:nvPr/>
        </p:nvSpPr>
        <p:spPr bwMode="auto">
          <a:xfrm>
            <a:off x="3625851" y="3344863"/>
            <a:ext cx="50800" cy="3349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88617" y="89406"/>
            <a:ext cx="83548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Nucleus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24820" y="656145"/>
            <a:ext cx="98456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Nucleolus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6794" y="941101"/>
            <a:ext cx="10198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Chromatin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574" y="1435390"/>
            <a:ext cx="162576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Nuclear envelope: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79574" y="1637291"/>
            <a:ext cx="148309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Inner membrane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79574" y="1813474"/>
            <a:ext cx="151996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Outer membrane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79574" y="2179493"/>
            <a:ext cx="12057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Nuclear pore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657" y="189960"/>
            <a:ext cx="57419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300" b="1" dirty="0">
                <a:solidFill>
                  <a:srgbClr val="000000"/>
                </a:solidFill>
                <a:ea typeface="ＭＳ Ｐゴシック" charset="0"/>
              </a:rPr>
              <a:t>1 </a:t>
            </a:r>
            <a:r>
              <a:rPr lang="en-US" sz="13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6277" y="302752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Surface of nuclear</a:t>
            </a:r>
          </a:p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envelope (TEM)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19882" y="2897751"/>
            <a:ext cx="8627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Pore</a:t>
            </a:r>
          </a:p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complex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42146" y="3296304"/>
            <a:ext cx="9925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Ribosome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4916" y="4249795"/>
            <a:ext cx="98456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Close-up </a:t>
            </a:r>
          </a:p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of nuclear</a:t>
            </a:r>
          </a:p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envelope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>
          <a:xfrm rot="16200000">
            <a:off x="348066" y="4501942"/>
            <a:ext cx="8066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300" b="1" dirty="0">
                <a:solidFill>
                  <a:srgbClr val="000000"/>
                </a:solidFill>
                <a:ea typeface="ＭＳ Ｐゴシック" charset="0"/>
              </a:rPr>
              <a:t>0.25 </a:t>
            </a:r>
            <a:r>
              <a:rPr lang="en-US" sz="13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7977" y="5442918"/>
            <a:ext cx="197682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Pore complexes (TEM)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>
          <a:xfrm rot="16200000">
            <a:off x="2901531" y="5099888"/>
            <a:ext cx="71365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300" b="1" dirty="0">
                <a:solidFill>
                  <a:srgbClr val="000000"/>
                </a:solidFill>
                <a:ea typeface="ＭＳ Ｐゴシック" charset="0"/>
              </a:rPr>
              <a:t>0.5 </a:t>
            </a:r>
            <a:r>
              <a:rPr lang="en-US" sz="13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91836" y="6289416"/>
            <a:ext cx="18838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Nuclear lamina (TEM)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48720" y="4266451"/>
            <a:ext cx="10198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Chromatin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92781" y="2543032"/>
            <a:ext cx="10198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Rough ER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68516" y="421179"/>
            <a:ext cx="83548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Nucleus</a:t>
            </a:r>
            <a:endParaRPr lang="en-US" sz="13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nucleus, DNA is organized into discrete units called </a:t>
            </a:r>
            <a:r>
              <a:rPr lang="en-US" b="1" dirty="0" smtClean="0"/>
              <a:t>chromosomes</a:t>
            </a:r>
          </a:p>
          <a:p>
            <a:r>
              <a:rPr lang="en-US" dirty="0" smtClean="0"/>
              <a:t>Each chromosome is one long DNA molecule associated with proteins </a:t>
            </a:r>
          </a:p>
          <a:p>
            <a:r>
              <a:rPr lang="en-US" dirty="0" smtClean="0"/>
              <a:t>The DNA and proteins of chromosomes together are called </a:t>
            </a:r>
            <a:r>
              <a:rPr lang="en-US" b="1" dirty="0" smtClean="0"/>
              <a:t>chromatin</a:t>
            </a:r>
          </a:p>
          <a:p>
            <a:r>
              <a:rPr lang="en-US" dirty="0" smtClean="0"/>
              <a:t>Chromatin condenses to form discrete chromosomes as a cell prepares to divide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nucleolus</a:t>
            </a:r>
            <a:r>
              <a:rPr lang="en-US" dirty="0" smtClean="0"/>
              <a:t> is located within the nucleus and is the site of ribosomal RNA (</a:t>
            </a:r>
            <a:r>
              <a:rPr lang="en-US" dirty="0" err="1" smtClean="0"/>
              <a:t>rRNA</a:t>
            </a:r>
            <a:r>
              <a:rPr lang="en-US" dirty="0" smtClean="0"/>
              <a:t>) synthesis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Ribosomes: Protein Factories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Ribosomes</a:t>
            </a:r>
            <a:r>
              <a:rPr lang="en-US" dirty="0" smtClean="0"/>
              <a:t> are complexes of ribosomal RNA and protein</a:t>
            </a:r>
          </a:p>
          <a:p>
            <a:r>
              <a:rPr lang="en-US" dirty="0" smtClean="0"/>
              <a:t>Ribosomes carry out protein synthesis in two locations</a:t>
            </a:r>
          </a:p>
          <a:p>
            <a:pPr lvl="1"/>
            <a:r>
              <a:rPr lang="en-US" dirty="0" smtClean="0"/>
              <a:t>In the cytosol (free ribosomes)</a:t>
            </a:r>
          </a:p>
          <a:p>
            <a:pPr lvl="1"/>
            <a:r>
              <a:rPr lang="en-US" dirty="0" smtClean="0"/>
              <a:t>On the outside of the endoplasmic reticulum or the nuclear envelope (bound ribosomes)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75104"/>
            <a:ext cx="8546592" cy="290779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4.9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084638" y="2176463"/>
            <a:ext cx="352425" cy="509588"/>
          </a:xfrm>
          <a:custGeom>
            <a:avLst/>
            <a:gdLst>
              <a:gd name="T0" fmla="*/ 14 w 222"/>
              <a:gd name="T1" fmla="*/ 159 h 321"/>
              <a:gd name="T2" fmla="*/ 222 w 222"/>
              <a:gd name="T3" fmla="*/ 0 h 321"/>
              <a:gd name="T4" fmla="*/ 0 w 222"/>
              <a:gd name="T5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" h="321">
                <a:moveTo>
                  <a:pt x="14" y="159"/>
                </a:moveTo>
                <a:lnTo>
                  <a:pt x="222" y="0"/>
                </a:lnTo>
                <a:lnTo>
                  <a:pt x="0" y="321"/>
                </a:ln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08413" y="2906713"/>
            <a:ext cx="628650" cy="528638"/>
          </a:xfrm>
          <a:custGeom>
            <a:avLst/>
            <a:gdLst>
              <a:gd name="T0" fmla="*/ 90 w 396"/>
              <a:gd name="T1" fmla="*/ 0 h 333"/>
              <a:gd name="T2" fmla="*/ 396 w 396"/>
              <a:gd name="T3" fmla="*/ 116 h 333"/>
              <a:gd name="T4" fmla="*/ 0 w 396"/>
              <a:gd name="T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333">
                <a:moveTo>
                  <a:pt x="90" y="0"/>
                </a:moveTo>
                <a:lnTo>
                  <a:pt x="396" y="116"/>
                </a:lnTo>
                <a:lnTo>
                  <a:pt x="0" y="333"/>
                </a:ln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084638" y="2176463"/>
            <a:ext cx="352425" cy="509588"/>
          </a:xfrm>
          <a:custGeom>
            <a:avLst/>
            <a:gdLst>
              <a:gd name="T0" fmla="*/ 14 w 222"/>
              <a:gd name="T1" fmla="*/ 159 h 321"/>
              <a:gd name="T2" fmla="*/ 222 w 222"/>
              <a:gd name="T3" fmla="*/ 0 h 321"/>
              <a:gd name="T4" fmla="*/ 0 w 222"/>
              <a:gd name="T5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" h="321">
                <a:moveTo>
                  <a:pt x="14" y="159"/>
                </a:moveTo>
                <a:lnTo>
                  <a:pt x="222" y="0"/>
                </a:lnTo>
                <a:lnTo>
                  <a:pt x="0" y="32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4284663" y="2593976"/>
            <a:ext cx="152400" cy="2444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211638" y="2784476"/>
            <a:ext cx="73025" cy="112713"/>
          </a:xfrm>
          <a:custGeom>
            <a:avLst/>
            <a:gdLst>
              <a:gd name="T0" fmla="*/ 0 w 46"/>
              <a:gd name="T1" fmla="*/ 71 h 71"/>
              <a:gd name="T2" fmla="*/ 46 w 46"/>
              <a:gd name="T3" fmla="*/ 71 h 71"/>
              <a:gd name="T4" fmla="*/ 46 w 46"/>
              <a:gd name="T5" fmla="*/ 0 h 71"/>
              <a:gd name="T6" fmla="*/ 0 w 46"/>
              <a:gd name="T7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71">
                <a:moveTo>
                  <a:pt x="0" y="71"/>
                </a:moveTo>
                <a:lnTo>
                  <a:pt x="46" y="71"/>
                </a:lnTo>
                <a:lnTo>
                  <a:pt x="46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808413" y="2906713"/>
            <a:ext cx="628650" cy="528638"/>
          </a:xfrm>
          <a:custGeom>
            <a:avLst/>
            <a:gdLst>
              <a:gd name="T0" fmla="*/ 90 w 396"/>
              <a:gd name="T1" fmla="*/ 0 h 333"/>
              <a:gd name="T2" fmla="*/ 396 w 396"/>
              <a:gd name="T3" fmla="*/ 116 h 333"/>
              <a:gd name="T4" fmla="*/ 0 w 396"/>
              <a:gd name="T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333">
                <a:moveTo>
                  <a:pt x="90" y="0"/>
                </a:moveTo>
                <a:lnTo>
                  <a:pt x="396" y="116"/>
                </a:lnTo>
                <a:lnTo>
                  <a:pt x="0" y="33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866900" y="2622551"/>
            <a:ext cx="76200" cy="22225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5724525" y="3406776"/>
            <a:ext cx="346075" cy="2540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6686550" y="2890838"/>
            <a:ext cx="457200" cy="45243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686550" y="2890838"/>
            <a:ext cx="457200" cy="4524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724525" y="3983038"/>
            <a:ext cx="346075" cy="1143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6673850" y="3654426"/>
            <a:ext cx="520700" cy="28733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673850" y="3654426"/>
            <a:ext cx="520700" cy="2873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1866900" y="2622551"/>
            <a:ext cx="76200" cy="2222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628650" y="2322513"/>
            <a:ext cx="390525" cy="790575"/>
          </a:xfrm>
          <a:custGeom>
            <a:avLst/>
            <a:gdLst>
              <a:gd name="T0" fmla="*/ 90 w 246"/>
              <a:gd name="T1" fmla="*/ 498 h 498"/>
              <a:gd name="T2" fmla="*/ 0 w 246"/>
              <a:gd name="T3" fmla="*/ 0 h 498"/>
              <a:gd name="T4" fmla="*/ 246 w 246"/>
              <a:gd name="T5" fmla="*/ 452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6" h="498">
                <a:moveTo>
                  <a:pt x="90" y="498"/>
                </a:moveTo>
                <a:lnTo>
                  <a:pt x="0" y="0"/>
                </a:lnTo>
                <a:lnTo>
                  <a:pt x="246" y="452"/>
                </a:ln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28650" y="2322513"/>
            <a:ext cx="390525" cy="790575"/>
          </a:xfrm>
          <a:custGeom>
            <a:avLst/>
            <a:gdLst>
              <a:gd name="T0" fmla="*/ 90 w 246"/>
              <a:gd name="T1" fmla="*/ 498 h 498"/>
              <a:gd name="T2" fmla="*/ 0 w 246"/>
              <a:gd name="T3" fmla="*/ 0 h 498"/>
              <a:gd name="T4" fmla="*/ 246 w 246"/>
              <a:gd name="T5" fmla="*/ 452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6" h="498">
                <a:moveTo>
                  <a:pt x="90" y="498"/>
                </a:moveTo>
                <a:lnTo>
                  <a:pt x="0" y="0"/>
                </a:lnTo>
                <a:lnTo>
                  <a:pt x="246" y="45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9423" y="2031678"/>
            <a:ext cx="1289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Ribosomes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4965" y="1913799"/>
            <a:ext cx="94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000000"/>
                </a:solidFill>
                <a:ea typeface="ＭＳ Ｐゴシック" charset="0"/>
              </a:rPr>
              <a:t>0.25 </a:t>
            </a:r>
            <a:r>
              <a:rPr lang="en-US" sz="16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75350" y="2347497"/>
            <a:ext cx="468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ER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71748" y="1797126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Free ribosomes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in cytosol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71748" y="2326776"/>
            <a:ext cx="1588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Endoplasmic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reticulum (ER)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1748" y="2868325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Ribosomes bound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to ER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08947" y="318736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Large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subunit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97885" y="3795199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Small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subunit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44965" y="4219952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TEM showing ER and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ribosomes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403" y="4244444"/>
            <a:ext cx="2409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Diagram of a ribosome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34873" y="4244444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Computer model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of a ribosome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4.4: The endomembrane system regulates protein traffic and performs metabolic functions in the cell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of the </a:t>
            </a:r>
            <a:r>
              <a:rPr lang="en-US" b="1" dirty="0" smtClean="0"/>
              <a:t>endomembrane system</a:t>
            </a:r>
          </a:p>
          <a:p>
            <a:pPr lvl="1"/>
            <a:r>
              <a:rPr lang="en-US" dirty="0" smtClean="0"/>
              <a:t>Nuclear envelope</a:t>
            </a:r>
          </a:p>
          <a:p>
            <a:pPr lvl="1"/>
            <a:r>
              <a:rPr lang="en-US" dirty="0" smtClean="0"/>
              <a:t>Endoplasmic reticulum</a:t>
            </a:r>
          </a:p>
          <a:p>
            <a:pPr lvl="1"/>
            <a:r>
              <a:rPr lang="en-US" dirty="0" smtClean="0"/>
              <a:t>Golgi apparatus</a:t>
            </a:r>
          </a:p>
          <a:p>
            <a:pPr lvl="1"/>
            <a:r>
              <a:rPr lang="en-US" dirty="0" smtClean="0"/>
              <a:t>Lysosomes</a:t>
            </a:r>
          </a:p>
          <a:p>
            <a:pPr lvl="1"/>
            <a:r>
              <a:rPr lang="en-US" dirty="0" smtClean="0"/>
              <a:t>Vacuoles</a:t>
            </a:r>
          </a:p>
          <a:p>
            <a:pPr lvl="1"/>
            <a:r>
              <a:rPr lang="en-US" dirty="0" smtClean="0"/>
              <a:t>Plasma membrane</a:t>
            </a:r>
          </a:p>
          <a:p>
            <a:r>
              <a:rPr lang="en-US" dirty="0" smtClean="0"/>
              <a:t>These components are either continuous or connected through transfer by </a:t>
            </a:r>
            <a:r>
              <a:rPr lang="en-US" b="1" dirty="0" smtClean="0"/>
              <a:t>vesicles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Endoplasmic Reticulum: Biosynthetic Factory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endoplasmic reticulum </a:t>
            </a:r>
            <a:r>
              <a:rPr lang="en-US" dirty="0" smtClean="0"/>
              <a:t>(</a:t>
            </a:r>
            <a:r>
              <a:rPr lang="en-US" b="1" dirty="0" smtClean="0"/>
              <a:t>ER</a:t>
            </a:r>
            <a:r>
              <a:rPr lang="en-US" dirty="0" smtClean="0"/>
              <a:t>) accounts for more than half of the total membrane in many eukaryotic cells</a:t>
            </a:r>
          </a:p>
          <a:p>
            <a:r>
              <a:rPr lang="en-US" dirty="0" smtClean="0"/>
              <a:t>The ER membrane is continuous with the nuclear envelope</a:t>
            </a:r>
          </a:p>
          <a:p>
            <a:r>
              <a:rPr lang="en-US" dirty="0" smtClean="0"/>
              <a:t>There are two distinct regions of ER</a:t>
            </a:r>
          </a:p>
          <a:p>
            <a:pPr lvl="1"/>
            <a:r>
              <a:rPr lang="en-US" b="1" dirty="0" smtClean="0"/>
              <a:t>Smooth ER</a:t>
            </a:r>
            <a:r>
              <a:rPr lang="en-US" dirty="0" smtClean="0"/>
              <a:t>: lacks ribosomes</a:t>
            </a:r>
          </a:p>
          <a:p>
            <a:pPr lvl="1"/>
            <a:r>
              <a:rPr lang="en-US" b="1" dirty="0" smtClean="0"/>
              <a:t>Rough ER</a:t>
            </a:r>
            <a:r>
              <a:rPr lang="en-US" dirty="0" smtClean="0"/>
              <a:t>: surface is studded with ribosomes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80872"/>
            <a:ext cx="8546592" cy="5096256"/>
          </a:xfrm>
          <a:prstGeom prst="rect">
            <a:avLst/>
          </a:prstGeom>
        </p:spPr>
      </p:pic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5557838" y="3063875"/>
            <a:ext cx="358775" cy="712787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7534276" y="3090863"/>
            <a:ext cx="452438" cy="576262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5557838" y="3063875"/>
            <a:ext cx="358775" cy="71278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7534276" y="3090863"/>
            <a:ext cx="452438" cy="57626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4.10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605213" y="3309938"/>
            <a:ext cx="0" cy="7143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54413" y="4832350"/>
            <a:ext cx="246063" cy="3413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173288" y="5031104"/>
            <a:ext cx="246062" cy="25050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06526" y="2611438"/>
            <a:ext cx="260350" cy="5715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081088" y="3157538"/>
            <a:ext cx="831850" cy="92868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1419226" y="4694238"/>
            <a:ext cx="582613" cy="12858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600201" y="4732338"/>
            <a:ext cx="627063" cy="352425"/>
          </a:xfrm>
          <a:custGeom>
            <a:avLst/>
            <a:gdLst>
              <a:gd name="T0" fmla="*/ 367 w 395"/>
              <a:gd name="T1" fmla="*/ 0 h 222"/>
              <a:gd name="T2" fmla="*/ 0 w 395"/>
              <a:gd name="T3" fmla="*/ 222 h 222"/>
              <a:gd name="T4" fmla="*/ 395 w 395"/>
              <a:gd name="T5" fmla="*/ 16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5" h="222">
                <a:moveTo>
                  <a:pt x="367" y="0"/>
                </a:moveTo>
                <a:lnTo>
                  <a:pt x="0" y="222"/>
                </a:lnTo>
                <a:lnTo>
                  <a:pt x="395" y="16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170907" y="5100638"/>
            <a:ext cx="69850" cy="179944"/>
          </a:xfrm>
          <a:custGeom>
            <a:avLst/>
            <a:gdLst>
              <a:gd name="connsiteX0" fmla="*/ 0 w 79375"/>
              <a:gd name="connsiteY0" fmla="*/ 0 h 172800"/>
              <a:gd name="connsiteX1" fmla="*/ 79375 w 79375"/>
              <a:gd name="connsiteY1" fmla="*/ 172800 h 172800"/>
              <a:gd name="connsiteX0" fmla="*/ 0 w 69850"/>
              <a:gd name="connsiteY0" fmla="*/ 0 h 179944"/>
              <a:gd name="connsiteX1" fmla="*/ 69850 w 69850"/>
              <a:gd name="connsiteY1" fmla="*/ 179944 h 1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" h="179944">
                <a:moveTo>
                  <a:pt x="0" y="0"/>
                </a:moveTo>
                <a:cubicBezTo>
                  <a:pt x="26458" y="57600"/>
                  <a:pt x="43392" y="122344"/>
                  <a:pt x="69850" y="179944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2994026" y="5435600"/>
            <a:ext cx="112713" cy="1428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230" y="2255782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Smooth 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230" y="281182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Rough 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9230" y="4561023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ER lumen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8766" y="4860925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Cisternae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2067" y="5173662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Ribosomes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2628" y="5481494"/>
            <a:ext cx="208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Transport vesicle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46259" y="5103403"/>
            <a:ext cx="147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Transitional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42821" y="2698737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Nuclear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envelope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4015" y="274474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Smooth 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40436" y="274474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Rough 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21647" y="5481494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800" b="1" dirty="0">
                <a:solidFill>
                  <a:srgbClr val="000000"/>
                </a:solidFill>
                <a:ea typeface="ＭＳ Ｐゴシック" charset="0"/>
              </a:rPr>
              <a:t>0.2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Functions of Smooth ER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smooth ER</a:t>
            </a:r>
          </a:p>
          <a:p>
            <a:pPr lvl="1"/>
            <a:r>
              <a:rPr lang="en-US" smtClean="0"/>
              <a:t>Synthesizes lipids</a:t>
            </a:r>
          </a:p>
          <a:p>
            <a:pPr lvl="1"/>
            <a:r>
              <a:rPr lang="en-US" smtClean="0"/>
              <a:t>Metabolizes carbohydrates</a:t>
            </a:r>
          </a:p>
          <a:p>
            <a:pPr lvl="1"/>
            <a:r>
              <a:rPr lang="en-US" smtClean="0"/>
              <a:t>Detoxifies drugs and poisons</a:t>
            </a:r>
          </a:p>
          <a:p>
            <a:pPr lvl="1"/>
            <a:r>
              <a:rPr lang="en-US" smtClean="0"/>
              <a:t>Stores calcium ions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Fractionation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Cell fractionation</a:t>
            </a:r>
            <a:r>
              <a:rPr lang="en-US" dirty="0" smtClean="0"/>
              <a:t> breaks up cells and separates the components, using centrifugation</a:t>
            </a:r>
          </a:p>
          <a:p>
            <a:r>
              <a:rPr lang="en-US" dirty="0" smtClean="0"/>
              <a:t>Cell components separate based on their</a:t>
            </a:r>
            <a:br>
              <a:rPr lang="en-US" dirty="0" smtClean="0"/>
            </a:br>
            <a:r>
              <a:rPr lang="en-US" dirty="0" smtClean="0"/>
              <a:t>relative size</a:t>
            </a:r>
          </a:p>
          <a:p>
            <a:r>
              <a:rPr lang="en-US" dirty="0" smtClean="0"/>
              <a:t>Cell fractionation enables scientists to determine the functions of organelles</a:t>
            </a:r>
          </a:p>
          <a:p>
            <a:r>
              <a:rPr lang="en-US" dirty="0" smtClean="0"/>
              <a:t>Biochemistry and cytology help correlate cell function with structure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Functions of Rough ER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rough ER</a:t>
            </a:r>
          </a:p>
          <a:p>
            <a:pPr lvl="1"/>
            <a:r>
              <a:rPr lang="en-US" dirty="0" smtClean="0"/>
              <a:t>Has bound ribosomes, which secrete </a:t>
            </a:r>
            <a:r>
              <a:rPr lang="en-US" b="1" dirty="0" smtClean="0"/>
              <a:t>glycoproteins</a:t>
            </a:r>
            <a:r>
              <a:rPr lang="en-US" dirty="0" smtClean="0"/>
              <a:t> (proteins covalently bonded to carbohydrates)</a:t>
            </a:r>
          </a:p>
          <a:p>
            <a:pPr lvl="1"/>
            <a:r>
              <a:rPr lang="en-US" dirty="0" smtClean="0"/>
              <a:t>Distributes </a:t>
            </a:r>
            <a:r>
              <a:rPr lang="en-US" b="1" dirty="0" smtClean="0"/>
              <a:t>transport vesicles</a:t>
            </a:r>
            <a:r>
              <a:rPr lang="en-US" dirty="0" smtClean="0"/>
              <a:t>, proteins surrounded by membranes</a:t>
            </a:r>
          </a:p>
          <a:p>
            <a:pPr lvl="1"/>
            <a:r>
              <a:rPr lang="en-US" dirty="0" smtClean="0"/>
              <a:t>Is a membrane factory for the cell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Golgi Apparatus: Shipping and Receiving Center</a:t>
            </a:r>
          </a:p>
        </p:txBody>
      </p:sp>
      <p:sp>
        <p:nvSpPr>
          <p:cNvPr id="778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Golgi apparatus</a:t>
            </a:r>
            <a:r>
              <a:rPr lang="en-US" dirty="0" smtClean="0"/>
              <a:t> consists of flattened membranous sacs called cisternae</a:t>
            </a:r>
          </a:p>
          <a:p>
            <a:r>
              <a:rPr lang="en-US" dirty="0" smtClean="0"/>
              <a:t>Functions of the Golgi apparatus</a:t>
            </a:r>
          </a:p>
          <a:p>
            <a:pPr lvl="1"/>
            <a:r>
              <a:rPr lang="en-US" dirty="0" smtClean="0"/>
              <a:t>Modifies products of the ER</a:t>
            </a:r>
          </a:p>
          <a:p>
            <a:pPr lvl="1"/>
            <a:r>
              <a:rPr lang="en-US" dirty="0" smtClean="0"/>
              <a:t>Manufactures certain macromolecules</a:t>
            </a:r>
          </a:p>
          <a:p>
            <a:pPr lvl="1"/>
            <a:r>
              <a:rPr lang="en-US" dirty="0" smtClean="0"/>
              <a:t>Sorts and packages materials into transport vesicles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59664"/>
            <a:ext cx="8546592" cy="6138672"/>
          </a:xfrm>
          <a:prstGeom prst="rect">
            <a:avLst/>
          </a:prstGeom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2662238" y="1216025"/>
            <a:ext cx="1022350" cy="27146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748088" y="2638425"/>
            <a:ext cx="412750" cy="407988"/>
          </a:xfrm>
          <a:custGeom>
            <a:avLst/>
            <a:gdLst>
              <a:gd name="T0" fmla="*/ 0 w 260"/>
              <a:gd name="T1" fmla="*/ 187 h 257"/>
              <a:gd name="T2" fmla="*/ 260 w 260"/>
              <a:gd name="T3" fmla="*/ 0 h 257"/>
              <a:gd name="T4" fmla="*/ 149 w 260"/>
              <a:gd name="T5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0" h="257">
                <a:moveTo>
                  <a:pt x="0" y="187"/>
                </a:moveTo>
                <a:lnTo>
                  <a:pt x="260" y="0"/>
                </a:lnTo>
                <a:lnTo>
                  <a:pt x="149" y="25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084513" y="4252913"/>
            <a:ext cx="261938" cy="12779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2662238" y="1216025"/>
            <a:ext cx="1022350" cy="2714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62150" y="2724150"/>
            <a:ext cx="277813" cy="5778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4.11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7290" y="718016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Golgi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apparatus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554" y="1843187"/>
            <a:ext cx="2313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 dirty="0" err="1">
                <a:solidFill>
                  <a:srgbClr val="000000"/>
                </a:solidFill>
                <a:ea typeface="ＭＳ Ｐゴシック" charset="0"/>
              </a:rPr>
              <a:t>cis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face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(“receiving” side of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Golgi apparatus)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3670" y="230667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Cisternae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2591" y="5469893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 dirty="0">
                <a:solidFill>
                  <a:srgbClr val="000000"/>
                </a:solidFill>
                <a:ea typeface="ＭＳ Ｐゴシック" charset="0"/>
              </a:rPr>
              <a:t>trans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face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(“shipping” side of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Golgi apparatus)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5902" y="5718317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TEM of Golgi apparatus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84702" y="2049820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800" b="1" dirty="0">
                <a:solidFill>
                  <a:srgbClr val="000000"/>
                </a:solidFill>
                <a:ea typeface="ＭＳ Ｐゴシック" charset="0"/>
              </a:rPr>
              <a:t>0.1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Lysosomes: Digestive Compartments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lysosome</a:t>
            </a:r>
            <a:r>
              <a:rPr lang="en-US" dirty="0" smtClean="0"/>
              <a:t> is a membranous sac of hydrolytic enzymes that can digest macromolecules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enzymes work best in the acidic environment inside the lysosome</a:t>
            </a:r>
          </a:p>
          <a:p>
            <a:r>
              <a:rPr lang="en-US" dirty="0" smtClean="0"/>
              <a:t>The three-dimensional shape of </a:t>
            </a:r>
            <a:r>
              <a:rPr lang="en-US" dirty="0" err="1" smtClean="0"/>
              <a:t>lysosomal</a:t>
            </a:r>
            <a:r>
              <a:rPr lang="en-US" dirty="0" smtClean="0"/>
              <a:t> proteins protects them from digestion by </a:t>
            </a:r>
            <a:r>
              <a:rPr lang="en-US" dirty="0" err="1" smtClean="0"/>
              <a:t>lysosomal</a:t>
            </a:r>
            <a:r>
              <a:rPr lang="en-US" dirty="0" smtClean="0"/>
              <a:t> enzymes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types of cell can engulf another cell by </a:t>
            </a:r>
            <a:r>
              <a:rPr lang="en-US" b="1" dirty="0" smtClean="0"/>
              <a:t>phagocytosis</a:t>
            </a:r>
            <a:r>
              <a:rPr lang="en-US" dirty="0" smtClean="0"/>
              <a:t>; this forms a food vacuole</a:t>
            </a:r>
          </a:p>
          <a:p>
            <a:r>
              <a:rPr lang="en-US" dirty="0" smtClean="0"/>
              <a:t>A lysosome fuses with the food vacuole and digests the molecules</a:t>
            </a:r>
          </a:p>
          <a:p>
            <a:r>
              <a:rPr lang="en-US" dirty="0" smtClean="0"/>
              <a:t>Lysosomes also use enzymes to recycle the </a:t>
            </a:r>
            <a:r>
              <a:rPr lang="en-US" dirty="0"/>
              <a:t>cell’</a:t>
            </a:r>
            <a:r>
              <a:rPr lang="en-US" altLang="ja-JP" dirty="0" smtClean="0"/>
              <a:t>s own organelles and macromolecules, a process called autophagy</a:t>
            </a:r>
            <a:endParaRPr lang="en-US" dirty="0" smtClean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37160"/>
            <a:ext cx="6510528" cy="6583680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1855788" y="1554163"/>
            <a:ext cx="2906712" cy="1787525"/>
          </a:xfrm>
          <a:custGeom>
            <a:avLst/>
            <a:gdLst>
              <a:gd name="T0" fmla="*/ 0 w 1831"/>
              <a:gd name="T1" fmla="*/ 0 h 1126"/>
              <a:gd name="T2" fmla="*/ 432 w 1831"/>
              <a:gd name="T3" fmla="*/ 1126 h 1126"/>
              <a:gd name="T4" fmla="*/ 1831 w 1831"/>
              <a:gd name="T5" fmla="*/ 845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1" h="1126">
                <a:moveTo>
                  <a:pt x="0" y="0"/>
                </a:moveTo>
                <a:lnTo>
                  <a:pt x="432" y="1126"/>
                </a:lnTo>
                <a:lnTo>
                  <a:pt x="1831" y="845"/>
                </a:ln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813425" y="427038"/>
            <a:ext cx="419100" cy="46355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855788" y="1554163"/>
            <a:ext cx="2906712" cy="1787525"/>
          </a:xfrm>
          <a:custGeom>
            <a:avLst/>
            <a:gdLst>
              <a:gd name="T0" fmla="*/ 0 w 1831"/>
              <a:gd name="T1" fmla="*/ 0 h 1126"/>
              <a:gd name="T2" fmla="*/ 432 w 1831"/>
              <a:gd name="T3" fmla="*/ 1126 h 1126"/>
              <a:gd name="T4" fmla="*/ 1831 w 1831"/>
              <a:gd name="T5" fmla="*/ 845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1" h="1126">
                <a:moveTo>
                  <a:pt x="0" y="0"/>
                </a:moveTo>
                <a:lnTo>
                  <a:pt x="432" y="1126"/>
                </a:lnTo>
                <a:lnTo>
                  <a:pt x="1831" y="8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813425" y="427038"/>
            <a:ext cx="419100" cy="4635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1865313" y="5207000"/>
            <a:ext cx="177800" cy="4095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547938" y="4008438"/>
            <a:ext cx="422275" cy="307975"/>
          </a:xfrm>
          <a:custGeom>
            <a:avLst/>
            <a:gdLst>
              <a:gd name="T0" fmla="*/ 266 w 266"/>
              <a:gd name="T1" fmla="*/ 124 h 194"/>
              <a:gd name="T2" fmla="*/ 0 w 266"/>
              <a:gd name="T3" fmla="*/ 0 h 194"/>
              <a:gd name="T4" fmla="*/ 216 w 266"/>
              <a:gd name="T5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" h="194">
                <a:moveTo>
                  <a:pt x="266" y="124"/>
                </a:moveTo>
                <a:lnTo>
                  <a:pt x="0" y="0"/>
                </a:lnTo>
                <a:lnTo>
                  <a:pt x="216" y="19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4.12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6743" y="7634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Nucleus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28937" y="79314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800" b="1" dirty="0">
                <a:solidFill>
                  <a:srgbClr val="000000"/>
                </a:solidFill>
                <a:ea typeface="ＭＳ Ｐゴシック" charset="0"/>
              </a:rPr>
              <a:t>1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5788" y="3252709"/>
            <a:ext cx="13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Lysosome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3411" y="3784517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Digestive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enzymes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6917" y="3784517"/>
            <a:ext cx="13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Lysosome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43050" y="4593324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membrane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96688" y="5207000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Digestion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3869" y="569156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Food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vacuole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137160"/>
            <a:ext cx="6516624" cy="6583680"/>
          </a:xfrm>
          <a:prstGeom prst="rect">
            <a:avLst/>
          </a:prstGeom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338513" y="2081213"/>
            <a:ext cx="2932113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3014663" y="2870200"/>
            <a:ext cx="2066925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4919663" y="682625"/>
            <a:ext cx="1062038" cy="126523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06788" y="5413375"/>
            <a:ext cx="417513" cy="5524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3405188" y="5724525"/>
            <a:ext cx="0" cy="3429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060575" y="5049838"/>
            <a:ext cx="487363" cy="231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338513" y="2081213"/>
            <a:ext cx="2932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3014663" y="2870200"/>
            <a:ext cx="2066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4919663" y="682625"/>
            <a:ext cx="1062038" cy="12652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4.13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0832" y="55026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Vesicle containing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two damaged organelles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7512" y="203050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800" b="1" dirty="0">
                <a:solidFill>
                  <a:srgbClr val="000000"/>
                </a:solidFill>
                <a:ea typeface="ＭＳ Ｐゴシック" charset="0"/>
              </a:rPr>
              <a:t>1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7239" y="1858250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Mitochondrion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fragment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7239" y="2641741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Peroxisome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fragment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8229" y="4124824"/>
            <a:ext cx="13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Lysosome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3688" y="471554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Peroxisome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40129" y="5986383"/>
            <a:ext cx="103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Vesicle 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2159" y="577905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Mitochondrion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9394" y="572452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Digestion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Vacuoles: Diverse Maintenance Compartments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Vacuoles</a:t>
            </a:r>
            <a:r>
              <a:rPr lang="en-US" dirty="0" smtClean="0"/>
              <a:t> are large vesicles derived from the endoplasmic reticulum and Golgi apparatus</a:t>
            </a:r>
          </a:p>
          <a:p>
            <a:r>
              <a:rPr lang="en-US" dirty="0" smtClean="0"/>
              <a:t>The solution inside a vacuole differs in composition from the cytosol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868363" y="6183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endParaRPr kumimoji="1" lang="en-CA">
              <a:ea typeface="ヒラギノ角ゴ Pro W3" charset="-128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Food vacuoles</a:t>
            </a:r>
            <a:r>
              <a:rPr lang="en-US" dirty="0" smtClean="0"/>
              <a:t> are formed by phagocytosis</a:t>
            </a:r>
          </a:p>
          <a:p>
            <a:r>
              <a:rPr lang="en-US" b="1" dirty="0" smtClean="0"/>
              <a:t>Contractile vacuoles</a:t>
            </a:r>
            <a:r>
              <a:rPr lang="en-US" dirty="0" smtClean="0"/>
              <a:t>, found in many freshwater </a:t>
            </a:r>
            <a:r>
              <a:rPr lang="en-US" dirty="0" err="1" smtClean="0"/>
              <a:t>protists</a:t>
            </a:r>
            <a:r>
              <a:rPr lang="en-US" dirty="0" smtClean="0"/>
              <a:t>, pump excess water out of cells</a:t>
            </a:r>
          </a:p>
          <a:p>
            <a:r>
              <a:rPr lang="en-US" b="1" dirty="0" smtClean="0"/>
              <a:t>Central vacuoles</a:t>
            </a:r>
            <a:r>
              <a:rPr lang="en-US" dirty="0" smtClean="0"/>
              <a:t>, found in many mature plant cells, hold organic compounds and water</a:t>
            </a:r>
          </a:p>
          <a:p>
            <a:r>
              <a:rPr lang="en-US" dirty="0" smtClean="0"/>
              <a:t>Certain vacuoles in plants and fungi carry out enzymatic hydrolysis like lysosomes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Endomembrane System: </a:t>
            </a:r>
            <a:r>
              <a:rPr lang="en-US" i="1" dirty="0" smtClean="0"/>
              <a:t>A Review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endomembrane system is a complex and dynamic player in the </a:t>
            </a:r>
            <a:r>
              <a:rPr lang="en-US" dirty="0"/>
              <a:t>cell’</a:t>
            </a:r>
            <a:r>
              <a:rPr lang="en-US" altLang="ja-JP" dirty="0" smtClean="0"/>
              <a:t>s compartmental organization</a:t>
            </a:r>
            <a:endParaRPr lang="en-US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4.2: Eukaryotic cells have internal membranes that compartmentalize their functions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basic structural and functional unit of every organism is one of two types of cells: prokaryotic or eukaryotic</a:t>
            </a:r>
          </a:p>
          <a:p>
            <a:r>
              <a:rPr lang="en-US" smtClean="0"/>
              <a:t>Organisms of the domains Bacteria and Archaea consist of prokaryotic cells</a:t>
            </a:r>
          </a:p>
          <a:p>
            <a:r>
              <a:rPr lang="en-US" smtClean="0"/>
              <a:t>Protists, fungi, animals, and plants all consist of eukaryotic cells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32816"/>
            <a:ext cx="8546592" cy="59923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4.15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16550" y="2238375"/>
            <a:ext cx="925513" cy="62230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416550" y="2238375"/>
            <a:ext cx="925513" cy="6223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14850" y="1530350"/>
            <a:ext cx="1827213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14850" y="1530350"/>
            <a:ext cx="18272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47700" y="2489200"/>
            <a:ext cx="0" cy="60325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47700" y="2489200"/>
            <a:ext cx="0" cy="6032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3781425" y="3676650"/>
            <a:ext cx="320675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3781425" y="3676650"/>
            <a:ext cx="3206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971925" y="5081588"/>
            <a:ext cx="565150" cy="79692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3971925" y="5081588"/>
            <a:ext cx="565150" cy="7969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048" y="304396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Smooth 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2953" y="346034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 dirty="0" err="1">
                <a:solidFill>
                  <a:srgbClr val="000000"/>
                </a:solidFill>
                <a:ea typeface="ＭＳ Ｐゴシック" charset="0"/>
              </a:rPr>
              <a:t>cis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Golgi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9951" y="582186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 dirty="0">
                <a:solidFill>
                  <a:srgbClr val="000000"/>
                </a:solidFill>
                <a:ea typeface="ＭＳ Ｐゴシック" charset="0"/>
              </a:rPr>
              <a:t>trans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Golgi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85159" y="265770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Rough 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85159" y="1321622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Nucleus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96304" y="5392854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FFFFFF"/>
                </a:solidFill>
                <a:ea typeface="ＭＳ Ｐゴシック" charset="0"/>
              </a:rPr>
              <a:t>Plasma</a:t>
            </a:r>
          </a:p>
          <a:p>
            <a:pPr eaLnBrk="0" hangingPunct="0"/>
            <a:r>
              <a:rPr lang="en-US" sz="1800" b="1" dirty="0">
                <a:solidFill>
                  <a:srgbClr val="FFFFFF"/>
                </a:solidFill>
                <a:ea typeface="ＭＳ Ｐゴシック" charset="0"/>
              </a:rPr>
              <a:t>membrane</a:t>
            </a:r>
            <a:endParaRPr lang="en-US" sz="18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4.5: Mitochondria and chloroplasts change energy from one form to another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Mitochondria</a:t>
            </a:r>
            <a:r>
              <a:rPr lang="en-US" dirty="0" smtClean="0"/>
              <a:t> are the sites of cellular respiration, a metabolic process that uses oxygen to generate ATP</a:t>
            </a:r>
          </a:p>
          <a:p>
            <a:r>
              <a:rPr lang="en-US" b="1" dirty="0" smtClean="0"/>
              <a:t>Chloroplasts</a:t>
            </a:r>
            <a:r>
              <a:rPr lang="en-US" dirty="0" smtClean="0"/>
              <a:t>, found in plants and algae, are the sites of photosynthesis</a:t>
            </a:r>
          </a:p>
          <a:p>
            <a:r>
              <a:rPr lang="en-US" dirty="0" smtClean="0"/>
              <a:t>Peroxisomes are oxidative organelles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Evolutionary Origins of Mitochondria and Chloroplasts</a:t>
            </a:r>
          </a:p>
        </p:txBody>
      </p:sp>
      <p:sp>
        <p:nvSpPr>
          <p:cNvPr id="10240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Mitochondria and chloroplasts display similarities </a:t>
            </a:r>
            <a:br>
              <a:rPr lang="en-US" smtClean="0"/>
            </a:br>
            <a:r>
              <a:rPr lang="en-US" smtClean="0"/>
              <a:t>with bacteria </a:t>
            </a:r>
          </a:p>
          <a:p>
            <a:pPr lvl="1"/>
            <a:r>
              <a:rPr lang="en-US" smtClean="0"/>
              <a:t>Enveloped by a double membrane</a:t>
            </a:r>
          </a:p>
          <a:p>
            <a:pPr lvl="1"/>
            <a:r>
              <a:rPr lang="en-US" smtClean="0"/>
              <a:t>Contain ribosomes and multiple circular DNA molecules</a:t>
            </a:r>
          </a:p>
          <a:p>
            <a:pPr lvl="1"/>
            <a:r>
              <a:rPr lang="en-US" smtClean="0"/>
              <a:t>Grow and reproduce somewhat independently in cells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endosymbiont</a:t>
            </a:r>
            <a:r>
              <a:rPr lang="en-US" b="1" dirty="0" smtClean="0"/>
              <a:t> theory </a:t>
            </a:r>
          </a:p>
          <a:p>
            <a:pPr lvl="1"/>
            <a:r>
              <a:rPr lang="en-US" dirty="0" smtClean="0"/>
              <a:t>An early ancestor of eukaryotic cells engulfed a </a:t>
            </a:r>
            <a:r>
              <a:rPr lang="en-US" dirty="0" err="1" smtClean="0"/>
              <a:t>nonphotosynthetic</a:t>
            </a:r>
            <a:r>
              <a:rPr lang="en-US" dirty="0" smtClean="0"/>
              <a:t> prokaryotic cell, which formed an </a:t>
            </a:r>
            <a:r>
              <a:rPr lang="en-US" dirty="0" err="1" smtClean="0"/>
              <a:t>endosymbiont</a:t>
            </a:r>
            <a:r>
              <a:rPr lang="en-US" dirty="0" smtClean="0"/>
              <a:t> relationship with its host</a:t>
            </a:r>
          </a:p>
          <a:p>
            <a:pPr lvl="1"/>
            <a:r>
              <a:rPr lang="en-US" dirty="0" smtClean="0"/>
              <a:t>The host cell and </a:t>
            </a:r>
            <a:r>
              <a:rPr lang="en-US" dirty="0" err="1" smtClean="0"/>
              <a:t>endosymbiont</a:t>
            </a:r>
            <a:r>
              <a:rPr lang="en-US" dirty="0" smtClean="0"/>
              <a:t> merged into a single organism, a eukaryotic cell with a mitochondrion</a:t>
            </a:r>
          </a:p>
          <a:p>
            <a:pPr lvl="1"/>
            <a:r>
              <a:rPr lang="en-US" dirty="0" smtClean="0"/>
              <a:t>At least one of these cells may have taken up a photosynthetic prokaryote, becoming the ancestor of cells that contain chloroplasts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137160"/>
            <a:ext cx="6614160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4.16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2551113" y="387350"/>
            <a:ext cx="346075" cy="25717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2551113" y="387350"/>
            <a:ext cx="346075" cy="2571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622675" y="330200"/>
            <a:ext cx="276225" cy="54768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622675" y="330200"/>
            <a:ext cx="276225" cy="5476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190750" y="1049338"/>
            <a:ext cx="852488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190750" y="1049338"/>
            <a:ext cx="8524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6172200" y="2120900"/>
            <a:ext cx="339725" cy="4016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4956175" y="3206750"/>
            <a:ext cx="430213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4956175" y="3206750"/>
            <a:ext cx="4302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2149475" y="4564063"/>
            <a:ext cx="512763" cy="4937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848100" y="4062413"/>
            <a:ext cx="144463" cy="7826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2438400" y="4017963"/>
            <a:ext cx="569913" cy="2444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3363" y="72807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Endoplasmic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reticulum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8720" y="793016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Nuclear 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envelope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2879" y="2051430"/>
            <a:ext cx="307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Ancestor of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eukaryotic cells (host cell)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54177" y="3126029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Engulfing of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photosynthetic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prokaryote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40349" y="2977055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Mitochondrion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64699" y="368002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Chloroplast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8233" y="3994299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At least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one cell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8720" y="4251381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Mitochondrion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78425" y="4405151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Nonphotosynthetic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eukaryote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93390" y="958509"/>
            <a:ext cx="30572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Engulfing of oxygen-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using 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nonphotosynthetic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prokaryote, which,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becomes a mitochondrion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0163" y="5521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Nucleus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77914" y="622132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Photosynthetic eukaryote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Mitochondria: Chemical Energy Conversion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Mitochondria are in nearly all eukaryotic cells</a:t>
            </a:r>
          </a:p>
          <a:p>
            <a:r>
              <a:rPr lang="en-US" dirty="0" smtClean="0"/>
              <a:t>They have a smooth outer membrane and an inner membrane folded into </a:t>
            </a:r>
            <a:r>
              <a:rPr lang="en-US" b="1" dirty="0" smtClean="0"/>
              <a:t>cristae</a:t>
            </a:r>
          </a:p>
          <a:p>
            <a:r>
              <a:rPr lang="en-US" dirty="0" smtClean="0"/>
              <a:t>The inner membrane creates two compartments: </a:t>
            </a:r>
            <a:r>
              <a:rPr lang="en-US" dirty="0" err="1" smtClean="0"/>
              <a:t>intermembrane</a:t>
            </a:r>
            <a:r>
              <a:rPr lang="en-US" dirty="0" smtClean="0"/>
              <a:t> space and </a:t>
            </a:r>
            <a:r>
              <a:rPr lang="en-US" b="1" dirty="0" smtClean="0"/>
              <a:t>mitochondrial matrix</a:t>
            </a:r>
          </a:p>
          <a:p>
            <a:r>
              <a:rPr lang="en-US" dirty="0" smtClean="0"/>
              <a:t>Some metabolic steps of cellular respiration are catalyzed in the mitochondrial matrix</a:t>
            </a:r>
          </a:p>
          <a:p>
            <a:r>
              <a:rPr lang="en-US" dirty="0" smtClean="0"/>
              <a:t>Cristae present a large surface area for enzymes that synthesize ATP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97152"/>
            <a:ext cx="8546592" cy="36636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4.17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139950" y="2190751"/>
            <a:ext cx="225425" cy="5286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454275" y="3513138"/>
            <a:ext cx="601662" cy="952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165350" y="3740151"/>
            <a:ext cx="760412" cy="225425"/>
          </a:xfrm>
          <a:custGeom>
            <a:avLst/>
            <a:gdLst>
              <a:gd name="T0" fmla="*/ 20 w 479"/>
              <a:gd name="T1" fmla="*/ 0 h 142"/>
              <a:gd name="T2" fmla="*/ 479 w 479"/>
              <a:gd name="T3" fmla="*/ 142 h 142"/>
              <a:gd name="T4" fmla="*/ 0 w 479"/>
              <a:gd name="T5" fmla="*/ 6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42">
                <a:moveTo>
                  <a:pt x="20" y="0"/>
                </a:moveTo>
                <a:lnTo>
                  <a:pt x="479" y="142"/>
                </a:lnTo>
                <a:lnTo>
                  <a:pt x="0" y="6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05050" y="3987801"/>
            <a:ext cx="687387" cy="2873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55638" y="1789113"/>
            <a:ext cx="323850" cy="108426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55638" y="1789113"/>
            <a:ext cx="323850" cy="10842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551238" y="4075113"/>
            <a:ext cx="820737" cy="23177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3551238" y="4075113"/>
            <a:ext cx="820737" cy="231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592513" y="3800476"/>
            <a:ext cx="827087" cy="187325"/>
          </a:xfrm>
          <a:custGeom>
            <a:avLst/>
            <a:gdLst>
              <a:gd name="T0" fmla="*/ 521 w 521"/>
              <a:gd name="T1" fmla="*/ 108 h 118"/>
              <a:gd name="T2" fmla="*/ 0 w 521"/>
              <a:gd name="T3" fmla="*/ 118 h 118"/>
              <a:gd name="T4" fmla="*/ 437 w 521"/>
              <a:gd name="T5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1" h="118">
                <a:moveTo>
                  <a:pt x="521" y="108"/>
                </a:moveTo>
                <a:lnTo>
                  <a:pt x="0" y="118"/>
                </a:lnTo>
                <a:lnTo>
                  <a:pt x="437" y="0"/>
                </a:ln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592513" y="3800476"/>
            <a:ext cx="827087" cy="187325"/>
          </a:xfrm>
          <a:custGeom>
            <a:avLst/>
            <a:gdLst>
              <a:gd name="T0" fmla="*/ 521 w 521"/>
              <a:gd name="T1" fmla="*/ 108 h 118"/>
              <a:gd name="T2" fmla="*/ 0 w 521"/>
              <a:gd name="T3" fmla="*/ 118 h 118"/>
              <a:gd name="T4" fmla="*/ 437 w 521"/>
              <a:gd name="T5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1" h="118">
                <a:moveTo>
                  <a:pt x="521" y="108"/>
                </a:moveTo>
                <a:lnTo>
                  <a:pt x="0" y="118"/>
                </a:lnTo>
                <a:lnTo>
                  <a:pt x="437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551238" y="3522663"/>
            <a:ext cx="434975" cy="920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2862263" y="2387601"/>
            <a:ext cx="514350" cy="1730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2282825" y="3155951"/>
            <a:ext cx="998537" cy="3603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3913188" y="2401888"/>
            <a:ext cx="614362" cy="120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274763" y="3505518"/>
            <a:ext cx="733572" cy="339725"/>
          </a:xfrm>
          <a:custGeom>
            <a:avLst/>
            <a:gdLst>
              <a:gd name="T0" fmla="*/ 333 w 459"/>
              <a:gd name="T1" fmla="*/ 213 h 213"/>
              <a:gd name="T2" fmla="*/ 0 w 459"/>
              <a:gd name="T3" fmla="*/ 213 h 213"/>
              <a:gd name="T4" fmla="*/ 459 w 459"/>
              <a:gd name="T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9" h="213">
                <a:moveTo>
                  <a:pt x="333" y="213"/>
                </a:moveTo>
                <a:lnTo>
                  <a:pt x="0" y="213"/>
                </a:lnTo>
                <a:lnTo>
                  <a:pt x="45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7131050" y="2225676"/>
            <a:ext cx="498475" cy="420688"/>
          </a:xfrm>
          <a:custGeom>
            <a:avLst/>
            <a:gdLst>
              <a:gd name="T0" fmla="*/ 0 w 314"/>
              <a:gd name="T1" fmla="*/ 155 h 265"/>
              <a:gd name="T2" fmla="*/ 314 w 314"/>
              <a:gd name="T3" fmla="*/ 0 h 265"/>
              <a:gd name="T4" fmla="*/ 128 w 314"/>
              <a:gd name="T5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" h="265">
                <a:moveTo>
                  <a:pt x="0" y="155"/>
                </a:moveTo>
                <a:lnTo>
                  <a:pt x="314" y="0"/>
                </a:lnTo>
                <a:lnTo>
                  <a:pt x="128" y="265"/>
                </a:ln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7131050" y="2225676"/>
            <a:ext cx="498475" cy="420688"/>
          </a:xfrm>
          <a:custGeom>
            <a:avLst/>
            <a:gdLst>
              <a:gd name="T0" fmla="*/ 0 w 314"/>
              <a:gd name="T1" fmla="*/ 155 h 265"/>
              <a:gd name="T2" fmla="*/ 314 w 314"/>
              <a:gd name="T3" fmla="*/ 0 h 265"/>
              <a:gd name="T4" fmla="*/ 128 w 314"/>
              <a:gd name="T5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" h="265">
                <a:moveTo>
                  <a:pt x="0" y="155"/>
                </a:moveTo>
                <a:lnTo>
                  <a:pt x="314" y="0"/>
                </a:lnTo>
                <a:lnTo>
                  <a:pt x="128" y="26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6510338" y="2886076"/>
            <a:ext cx="365125" cy="608013"/>
          </a:xfrm>
          <a:custGeom>
            <a:avLst/>
            <a:gdLst>
              <a:gd name="T0" fmla="*/ 120 w 230"/>
              <a:gd name="T1" fmla="*/ 0 h 383"/>
              <a:gd name="T2" fmla="*/ 0 w 230"/>
              <a:gd name="T3" fmla="*/ 383 h 383"/>
              <a:gd name="T4" fmla="*/ 230 w 230"/>
              <a:gd name="T5" fmla="*/ 6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" h="383">
                <a:moveTo>
                  <a:pt x="120" y="0"/>
                </a:moveTo>
                <a:lnTo>
                  <a:pt x="0" y="383"/>
                </a:lnTo>
                <a:lnTo>
                  <a:pt x="230" y="60"/>
                </a:ln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6510338" y="2886076"/>
            <a:ext cx="365125" cy="608013"/>
          </a:xfrm>
          <a:custGeom>
            <a:avLst/>
            <a:gdLst>
              <a:gd name="T0" fmla="*/ 120 w 230"/>
              <a:gd name="T1" fmla="*/ 0 h 383"/>
              <a:gd name="T2" fmla="*/ 0 w 230"/>
              <a:gd name="T3" fmla="*/ 383 h 383"/>
              <a:gd name="T4" fmla="*/ 230 w 230"/>
              <a:gd name="T5" fmla="*/ 6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" h="383">
                <a:moveTo>
                  <a:pt x="120" y="0"/>
                </a:moveTo>
                <a:lnTo>
                  <a:pt x="0" y="383"/>
                </a:lnTo>
                <a:lnTo>
                  <a:pt x="230" y="6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7369175" y="3532188"/>
            <a:ext cx="358775" cy="69532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7369175" y="3532188"/>
            <a:ext cx="358775" cy="6953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137" y="1535847"/>
            <a:ext cx="1425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Mitochondrion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72189" y="1934228"/>
            <a:ext cx="2036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</a:rPr>
              <a:t>Intermembrane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 space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96759" y="2201991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Outer</a:t>
            </a:r>
          </a:p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25964" y="2985734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DNA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62600" y="3334651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Inner</a:t>
            </a:r>
          </a:p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55098" y="3812963"/>
            <a:ext cx="792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Cristae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15811" y="4130561"/>
            <a:ext cx="712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Matrix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5711" y="3474013"/>
            <a:ext cx="136768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Free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ribosomes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in the 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mitochondrial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matrix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5711" y="4608411"/>
            <a:ext cx="3485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(a) Diagram and TEM of mitochondrion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30474" y="4319459"/>
            <a:ext cx="747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000000"/>
                </a:solidFill>
                <a:ea typeface="ＭＳ Ｐゴシック" charset="0"/>
              </a:rPr>
              <a:t>0.1 </a:t>
            </a:r>
            <a:r>
              <a:rPr lang="en-US" sz="14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52111" y="4608411"/>
            <a:ext cx="2778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(b) Network of mitochondria in</a:t>
            </a:r>
          </a:p>
          <a:p>
            <a:pPr marL="266700" eaLnBrk="0" hangingPunct="0"/>
            <a:r>
              <a:rPr lang="en-US" sz="1400" b="1" i="1" dirty="0" smtClean="0">
                <a:solidFill>
                  <a:srgbClr val="000000"/>
                </a:solidFill>
                <a:ea typeface="ＭＳ Ｐゴシック" charset="0"/>
              </a:rPr>
              <a:t>Euglena</a:t>
            </a: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(LM)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75337" y="3462992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Mitochondrial</a:t>
            </a:r>
          </a:p>
          <a:p>
            <a:pPr eaLnBrk="0" hangingPunct="0"/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DNA</a:t>
            </a:r>
            <a:endParaRPr lang="en-US" sz="1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16331" y="1635224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FFFFFF"/>
                </a:solidFill>
                <a:ea typeface="ＭＳ Ｐゴシック" charset="0"/>
              </a:rPr>
              <a:t>10 </a:t>
            </a:r>
            <a:r>
              <a:rPr lang="en-US" sz="1400" b="1" dirty="0">
                <a:solidFill>
                  <a:srgbClr val="FFFFFF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m</a:t>
            </a:r>
            <a:endParaRPr lang="en-US" sz="1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84027" y="2079824"/>
            <a:ext cx="1306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Mitochondria</a:t>
            </a:r>
            <a:endParaRPr lang="en-US" sz="1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48344" y="4182836"/>
            <a:ext cx="1306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Nuclear DNA</a:t>
            </a:r>
            <a:endParaRPr lang="en-US" sz="14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Chloroplasts: Capture of Light Energy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Chloroplasts contain the green pigment chlorophyll, as well as enzymes and other molecules that function in photosynthesis</a:t>
            </a:r>
          </a:p>
          <a:p>
            <a:r>
              <a:rPr lang="en-US" smtClean="0"/>
              <a:t>Chloroplasts are found in leaves and other green organs of plants and in algae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Chloroplast structure includes</a:t>
            </a:r>
          </a:p>
          <a:p>
            <a:pPr lvl="1"/>
            <a:r>
              <a:rPr lang="en-US" b="1" dirty="0" smtClean="0"/>
              <a:t>Thylakoids</a:t>
            </a:r>
            <a:r>
              <a:rPr lang="en-US" dirty="0" smtClean="0"/>
              <a:t>, membranous sacs, stacked to form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 smtClean="0"/>
              <a:t>granum</a:t>
            </a:r>
          </a:p>
          <a:p>
            <a:pPr lvl="1"/>
            <a:r>
              <a:rPr lang="en-US" b="1" dirty="0" err="1" smtClean="0"/>
              <a:t>Stroma</a:t>
            </a:r>
            <a:r>
              <a:rPr lang="en-US" dirty="0" smtClean="0"/>
              <a:t>, the internal fluid</a:t>
            </a:r>
          </a:p>
          <a:p>
            <a:r>
              <a:rPr lang="en-US" dirty="0" smtClean="0"/>
              <a:t>The chloroplast is one of a group of plant organelles called</a:t>
            </a:r>
            <a:r>
              <a:rPr lang="en-US" b="1" dirty="0" smtClean="0"/>
              <a:t> plastids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74064"/>
            <a:ext cx="8546592" cy="43098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4.18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473200" y="4379913"/>
            <a:ext cx="142875" cy="330200"/>
          </a:xfrm>
          <a:custGeom>
            <a:avLst/>
            <a:gdLst>
              <a:gd name="T0" fmla="*/ 0 w 90"/>
              <a:gd name="T1" fmla="*/ 208 h 208"/>
              <a:gd name="T2" fmla="*/ 76 w 90"/>
              <a:gd name="T3" fmla="*/ 0 h 208"/>
              <a:gd name="T4" fmla="*/ 90 w 90"/>
              <a:gd name="T5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" h="208">
                <a:moveTo>
                  <a:pt x="0" y="208"/>
                </a:moveTo>
                <a:lnTo>
                  <a:pt x="76" y="0"/>
                </a:lnTo>
                <a:lnTo>
                  <a:pt x="9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435225" y="4614863"/>
            <a:ext cx="38100" cy="1174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444750" y="2324100"/>
            <a:ext cx="587375" cy="10699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682875" y="2944813"/>
            <a:ext cx="152400" cy="525463"/>
          </a:xfrm>
          <a:custGeom>
            <a:avLst/>
            <a:gdLst>
              <a:gd name="T0" fmla="*/ 0 w 96"/>
              <a:gd name="T1" fmla="*/ 331 h 331"/>
              <a:gd name="T2" fmla="*/ 94 w 96"/>
              <a:gd name="T3" fmla="*/ 0 h 331"/>
              <a:gd name="T4" fmla="*/ 96 w 96"/>
              <a:gd name="T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331">
                <a:moveTo>
                  <a:pt x="0" y="331"/>
                </a:moveTo>
                <a:lnTo>
                  <a:pt x="94" y="0"/>
                </a:lnTo>
                <a:lnTo>
                  <a:pt x="96" y="33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857500" y="3371850"/>
            <a:ext cx="165100" cy="6794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2489200" y="4373563"/>
            <a:ext cx="314325" cy="2127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3759200" y="3362325"/>
            <a:ext cx="219075" cy="4127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473200" y="2092325"/>
            <a:ext cx="203200" cy="1555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809750" y="2913063"/>
            <a:ext cx="438150" cy="411163"/>
          </a:xfrm>
          <a:custGeom>
            <a:avLst/>
            <a:gdLst>
              <a:gd name="T0" fmla="*/ 136 w 276"/>
              <a:gd name="T1" fmla="*/ 259 h 259"/>
              <a:gd name="T2" fmla="*/ 276 w 276"/>
              <a:gd name="T3" fmla="*/ 0 h 259"/>
              <a:gd name="T4" fmla="*/ 0 w 276"/>
              <a:gd name="T5" fmla="*/ 19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" h="259">
                <a:moveTo>
                  <a:pt x="136" y="259"/>
                </a:moveTo>
                <a:lnTo>
                  <a:pt x="276" y="0"/>
                </a:lnTo>
                <a:lnTo>
                  <a:pt x="0" y="19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2730500" y="3813175"/>
            <a:ext cx="127000" cy="477838"/>
          </a:xfrm>
          <a:custGeom>
            <a:avLst/>
            <a:gdLst>
              <a:gd name="T0" fmla="*/ 0 w 40"/>
              <a:gd name="T1" fmla="*/ 0 h 150"/>
              <a:gd name="T2" fmla="*/ 24 w 40"/>
              <a:gd name="T3" fmla="*/ 16 h 150"/>
              <a:gd name="T4" fmla="*/ 24 w 40"/>
              <a:gd name="T5" fmla="*/ 56 h 150"/>
              <a:gd name="T6" fmla="*/ 40 w 40"/>
              <a:gd name="T7" fmla="*/ 75 h 150"/>
              <a:gd name="T8" fmla="*/ 24 w 40"/>
              <a:gd name="T9" fmla="*/ 94 h 150"/>
              <a:gd name="T10" fmla="*/ 24 w 40"/>
              <a:gd name="T11" fmla="*/ 134 h 150"/>
              <a:gd name="T12" fmla="*/ 0 w 40"/>
              <a:gd name="T1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50">
                <a:moveTo>
                  <a:pt x="0" y="0"/>
                </a:moveTo>
                <a:cubicBezTo>
                  <a:pt x="0" y="0"/>
                  <a:pt x="24" y="2"/>
                  <a:pt x="24" y="16"/>
                </a:cubicBezTo>
                <a:cubicBezTo>
                  <a:pt x="24" y="30"/>
                  <a:pt x="24" y="45"/>
                  <a:pt x="24" y="56"/>
                </a:cubicBezTo>
                <a:cubicBezTo>
                  <a:pt x="24" y="67"/>
                  <a:pt x="40" y="75"/>
                  <a:pt x="40" y="75"/>
                </a:cubicBezTo>
                <a:cubicBezTo>
                  <a:pt x="40" y="75"/>
                  <a:pt x="24" y="83"/>
                  <a:pt x="24" y="94"/>
                </a:cubicBezTo>
                <a:cubicBezTo>
                  <a:pt x="24" y="105"/>
                  <a:pt x="24" y="120"/>
                  <a:pt x="24" y="134"/>
                </a:cubicBezTo>
                <a:cubicBezTo>
                  <a:pt x="24" y="148"/>
                  <a:pt x="0" y="150"/>
                  <a:pt x="0" y="15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3978275" y="3321050"/>
            <a:ext cx="34925" cy="165100"/>
          </a:xfrm>
          <a:custGeom>
            <a:avLst/>
            <a:gdLst>
              <a:gd name="T0" fmla="*/ 11 w 11"/>
              <a:gd name="T1" fmla="*/ 0 h 52"/>
              <a:gd name="T2" fmla="*/ 4 w 11"/>
              <a:gd name="T3" fmla="*/ 6 h 52"/>
              <a:gd name="T4" fmla="*/ 4 w 11"/>
              <a:gd name="T5" fmla="*/ 19 h 52"/>
              <a:gd name="T6" fmla="*/ 0 w 11"/>
              <a:gd name="T7" fmla="*/ 26 h 52"/>
              <a:gd name="T8" fmla="*/ 4 w 11"/>
              <a:gd name="T9" fmla="*/ 32 h 52"/>
              <a:gd name="T10" fmla="*/ 4 w 11"/>
              <a:gd name="T11" fmla="*/ 46 h 52"/>
              <a:gd name="T12" fmla="*/ 11 w 11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52">
                <a:moveTo>
                  <a:pt x="11" y="0"/>
                </a:moveTo>
                <a:cubicBezTo>
                  <a:pt x="11" y="0"/>
                  <a:pt x="4" y="1"/>
                  <a:pt x="4" y="6"/>
                </a:cubicBezTo>
                <a:cubicBezTo>
                  <a:pt x="4" y="10"/>
                  <a:pt x="4" y="16"/>
                  <a:pt x="4" y="19"/>
                </a:cubicBezTo>
                <a:cubicBezTo>
                  <a:pt x="4" y="23"/>
                  <a:pt x="0" y="26"/>
                  <a:pt x="0" y="26"/>
                </a:cubicBezTo>
                <a:cubicBezTo>
                  <a:pt x="0" y="26"/>
                  <a:pt x="4" y="29"/>
                  <a:pt x="4" y="32"/>
                </a:cubicBezTo>
                <a:cubicBezTo>
                  <a:pt x="4" y="36"/>
                  <a:pt x="4" y="41"/>
                  <a:pt x="4" y="46"/>
                </a:cubicBezTo>
                <a:cubicBezTo>
                  <a:pt x="4" y="51"/>
                  <a:pt x="11" y="52"/>
                  <a:pt x="11" y="52"/>
                </a:cubicBez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698875" y="2324100"/>
            <a:ext cx="977900" cy="87788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 flipV="1">
            <a:off x="3759200" y="3362325"/>
            <a:ext cx="219075" cy="412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978275" y="3321050"/>
            <a:ext cx="34925" cy="165100"/>
          </a:xfrm>
          <a:custGeom>
            <a:avLst/>
            <a:gdLst>
              <a:gd name="T0" fmla="*/ 11 w 11"/>
              <a:gd name="T1" fmla="*/ 0 h 52"/>
              <a:gd name="T2" fmla="*/ 4 w 11"/>
              <a:gd name="T3" fmla="*/ 6 h 52"/>
              <a:gd name="T4" fmla="*/ 4 w 11"/>
              <a:gd name="T5" fmla="*/ 19 h 52"/>
              <a:gd name="T6" fmla="*/ 0 w 11"/>
              <a:gd name="T7" fmla="*/ 26 h 52"/>
              <a:gd name="T8" fmla="*/ 4 w 11"/>
              <a:gd name="T9" fmla="*/ 32 h 52"/>
              <a:gd name="T10" fmla="*/ 4 w 11"/>
              <a:gd name="T11" fmla="*/ 46 h 52"/>
              <a:gd name="T12" fmla="*/ 11 w 11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52">
                <a:moveTo>
                  <a:pt x="11" y="0"/>
                </a:moveTo>
                <a:cubicBezTo>
                  <a:pt x="11" y="0"/>
                  <a:pt x="4" y="1"/>
                  <a:pt x="4" y="6"/>
                </a:cubicBezTo>
                <a:cubicBezTo>
                  <a:pt x="4" y="10"/>
                  <a:pt x="4" y="16"/>
                  <a:pt x="4" y="19"/>
                </a:cubicBezTo>
                <a:cubicBezTo>
                  <a:pt x="4" y="23"/>
                  <a:pt x="0" y="26"/>
                  <a:pt x="0" y="26"/>
                </a:cubicBezTo>
                <a:cubicBezTo>
                  <a:pt x="0" y="26"/>
                  <a:pt x="4" y="29"/>
                  <a:pt x="4" y="32"/>
                </a:cubicBezTo>
                <a:cubicBezTo>
                  <a:pt x="4" y="36"/>
                  <a:pt x="4" y="41"/>
                  <a:pt x="4" y="46"/>
                </a:cubicBezTo>
                <a:cubicBezTo>
                  <a:pt x="4" y="51"/>
                  <a:pt x="11" y="52"/>
                  <a:pt x="11" y="5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698875" y="2324100"/>
            <a:ext cx="977900" cy="8778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7077075" y="3679825"/>
            <a:ext cx="542925" cy="661988"/>
          </a:xfrm>
          <a:custGeom>
            <a:avLst/>
            <a:gdLst>
              <a:gd name="T0" fmla="*/ 342 w 342"/>
              <a:gd name="T1" fmla="*/ 272 h 417"/>
              <a:gd name="T2" fmla="*/ 0 w 342"/>
              <a:gd name="T3" fmla="*/ 417 h 417"/>
              <a:gd name="T4" fmla="*/ 164 w 342"/>
              <a:gd name="T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417">
                <a:moveTo>
                  <a:pt x="342" y="272"/>
                </a:moveTo>
                <a:lnTo>
                  <a:pt x="0" y="417"/>
                </a:lnTo>
                <a:lnTo>
                  <a:pt x="164" y="0"/>
                </a:ln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7077075" y="3679825"/>
            <a:ext cx="542925" cy="661988"/>
          </a:xfrm>
          <a:custGeom>
            <a:avLst/>
            <a:gdLst>
              <a:gd name="T0" fmla="*/ 342 w 342"/>
              <a:gd name="T1" fmla="*/ 272 h 417"/>
              <a:gd name="T2" fmla="*/ 0 w 342"/>
              <a:gd name="T3" fmla="*/ 417 h 417"/>
              <a:gd name="T4" fmla="*/ 164 w 342"/>
              <a:gd name="T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417">
                <a:moveTo>
                  <a:pt x="342" y="272"/>
                </a:moveTo>
                <a:lnTo>
                  <a:pt x="0" y="417"/>
                </a:lnTo>
                <a:lnTo>
                  <a:pt x="16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152900" y="2944813"/>
            <a:ext cx="41275" cy="193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616075" y="4344988"/>
            <a:ext cx="50800" cy="69850"/>
          </a:xfrm>
          <a:custGeom>
            <a:avLst/>
            <a:gdLst>
              <a:gd name="T0" fmla="*/ 32 w 32"/>
              <a:gd name="T1" fmla="*/ 44 h 44"/>
              <a:gd name="T2" fmla="*/ 0 w 32"/>
              <a:gd name="T3" fmla="*/ 44 h 44"/>
              <a:gd name="T4" fmla="*/ 0 w 32"/>
              <a:gd name="T5" fmla="*/ 0 h 44"/>
              <a:gd name="T6" fmla="*/ 32 w 32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44">
                <a:moveTo>
                  <a:pt x="32" y="44"/>
                </a:moveTo>
                <a:lnTo>
                  <a:pt x="0" y="44"/>
                </a:ln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6983" y="1925609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Chloroplast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5622" y="2153883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</a:rPr>
              <a:t>Stroma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5545" y="2653124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Ribosomes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3590" y="2744309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Inner and outer</a:t>
            </a:r>
          </a:p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membranes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51932" y="3167956"/>
            <a:ext cx="872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Granum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5027" y="4421433"/>
            <a:ext cx="574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DNA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9970" y="4689067"/>
            <a:ext cx="1018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Thylakoid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5495" y="4689067"/>
            <a:ext cx="2036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</a:rPr>
              <a:t>Intermembrane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 space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1556" y="4984297"/>
            <a:ext cx="3196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(a) Diagram and TEM of chloroplast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50824" y="4672738"/>
            <a:ext cx="598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l-GR" sz="1400" b="1" dirty="0">
                <a:solidFill>
                  <a:srgbClr val="000000"/>
                </a:solidFill>
                <a:ea typeface="ＭＳ Ｐゴシック" charset="0"/>
              </a:rPr>
              <a:t>1 </a:t>
            </a:r>
            <a:r>
              <a:rPr lang="en-US" sz="14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50408" y="4984297"/>
            <a:ext cx="2478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(b) Chloroplasts in an algal</a:t>
            </a:r>
          </a:p>
          <a:p>
            <a:pPr marL="288925" eaLnBrk="0" hangingPunct="0"/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</a:rPr>
              <a:t>cell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17472" y="4309157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Chloroplasts</a:t>
            </a:r>
          </a:p>
          <a:p>
            <a:pPr eaLnBrk="0" hangingPunct="0"/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(red)</a:t>
            </a:r>
            <a:endParaRPr lang="en-US" sz="1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05378" y="2659351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FFFFFF"/>
                </a:solidFill>
                <a:ea typeface="ＭＳ Ｐゴシック" charset="0"/>
              </a:rPr>
              <a:t>50 </a:t>
            </a:r>
            <a:r>
              <a:rPr lang="en-US" sz="1400" b="1" dirty="0">
                <a:solidFill>
                  <a:srgbClr val="FFFFFF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m</a:t>
            </a:r>
            <a:endParaRPr lang="en-US" sz="14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Comparing Prokaryotic and Eukaryotic Cells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features of all cells </a:t>
            </a:r>
          </a:p>
          <a:p>
            <a:pPr lvl="1"/>
            <a:r>
              <a:rPr lang="en-US" dirty="0" smtClean="0"/>
              <a:t>Plasma membrane</a:t>
            </a:r>
          </a:p>
          <a:p>
            <a:pPr lvl="1"/>
            <a:r>
              <a:rPr lang="en-US" dirty="0" smtClean="0"/>
              <a:t>Semifluid substance called </a:t>
            </a:r>
            <a:r>
              <a:rPr lang="en-US" b="1" dirty="0" smtClean="0"/>
              <a:t>cytosol</a:t>
            </a:r>
          </a:p>
          <a:p>
            <a:pPr lvl="1"/>
            <a:r>
              <a:rPr lang="en-US" dirty="0" smtClean="0"/>
              <a:t>Chromosomes (carry genes)</a:t>
            </a:r>
          </a:p>
          <a:p>
            <a:pPr lvl="1"/>
            <a:r>
              <a:rPr lang="en-US" dirty="0" smtClean="0"/>
              <a:t>Ribosomes (make proteins)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Peroxisomes: Oxidation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Peroxisomes</a:t>
            </a:r>
            <a:r>
              <a:rPr lang="en-US" dirty="0" smtClean="0"/>
              <a:t> are specialized metabolic compartments bounded by a single membrane</a:t>
            </a:r>
          </a:p>
          <a:p>
            <a:r>
              <a:rPr lang="en-US" dirty="0" smtClean="0"/>
              <a:t>Peroxisomes produce hydrogen peroxide and then convert it to water</a:t>
            </a:r>
          </a:p>
          <a:p>
            <a:r>
              <a:rPr lang="en-US" dirty="0" smtClean="0"/>
              <a:t>Peroxisomes perform reactions with many different functions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4.6: The cytoskeleton is a network of fibers that organizes structures and activities in the cell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cytoskeleton</a:t>
            </a:r>
            <a:r>
              <a:rPr lang="en-US" dirty="0" smtClean="0"/>
              <a:t> is a network of fibers extending throughout the cytoplasm</a:t>
            </a:r>
          </a:p>
          <a:p>
            <a:r>
              <a:rPr lang="en-US" dirty="0" smtClean="0"/>
              <a:t>It organizes the </a:t>
            </a:r>
            <a:r>
              <a:rPr lang="en-US" dirty="0"/>
              <a:t>cell’</a:t>
            </a:r>
            <a:r>
              <a:rPr lang="en-US" altLang="ja-JP" dirty="0" smtClean="0"/>
              <a:t>s structures and activities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 of the Cytoskeleton: Support and Motility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cytoskeleton helps to support the cell and maintain its shape</a:t>
            </a:r>
          </a:p>
          <a:p>
            <a:r>
              <a:rPr lang="en-US" dirty="0" smtClean="0"/>
              <a:t>It provides anchorage for many organelles and molecules</a:t>
            </a:r>
          </a:p>
          <a:p>
            <a:r>
              <a:rPr lang="en-US" dirty="0" smtClean="0"/>
              <a:t>It interacts with </a:t>
            </a:r>
            <a:r>
              <a:rPr lang="en-US" b="1" dirty="0" smtClean="0"/>
              <a:t>motor proteins</a:t>
            </a:r>
            <a:r>
              <a:rPr lang="en-US" dirty="0" smtClean="0"/>
              <a:t> to produce motility</a:t>
            </a:r>
          </a:p>
          <a:p>
            <a:r>
              <a:rPr lang="en-US" dirty="0" smtClean="0"/>
              <a:t>Inside the cell, vesicles and other organelles can “</a:t>
            </a:r>
            <a:r>
              <a:rPr lang="en-CA" dirty="0" smtClean="0"/>
              <a:t>walk” along the tracks provided by the cytoskeleton</a:t>
            </a:r>
            <a:endParaRPr lang="en-US" altLang="ja-JP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37160"/>
            <a:ext cx="5577840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4.21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902710" y="1406525"/>
            <a:ext cx="258763" cy="496888"/>
          </a:xfrm>
          <a:prstGeom prst="line">
            <a:avLst/>
          </a:prstGeom>
          <a:noFill/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396423" y="898525"/>
            <a:ext cx="531813" cy="0"/>
          </a:xfrm>
          <a:prstGeom prst="line">
            <a:avLst/>
          </a:prstGeom>
          <a:noFill/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5131435" y="1633538"/>
            <a:ext cx="0" cy="269875"/>
          </a:xfrm>
          <a:prstGeom prst="line">
            <a:avLst/>
          </a:prstGeom>
          <a:noFill/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534410" y="3495675"/>
            <a:ext cx="798513" cy="887413"/>
          </a:xfrm>
          <a:custGeom>
            <a:avLst/>
            <a:gdLst>
              <a:gd name="T0" fmla="*/ 503 w 503"/>
              <a:gd name="T1" fmla="*/ 541 h 559"/>
              <a:gd name="T2" fmla="*/ 124 w 503"/>
              <a:gd name="T3" fmla="*/ 0 h 559"/>
              <a:gd name="T4" fmla="*/ 0 w 503"/>
              <a:gd name="T5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3" h="559">
                <a:moveTo>
                  <a:pt x="503" y="541"/>
                </a:moveTo>
                <a:lnTo>
                  <a:pt x="124" y="0"/>
                </a:lnTo>
                <a:lnTo>
                  <a:pt x="0" y="559"/>
                </a:lnTo>
              </a:path>
            </a:pathLst>
          </a:custGeom>
          <a:noFill/>
          <a:ln w="25400" cap="sq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34410" y="3495675"/>
            <a:ext cx="798513" cy="887413"/>
          </a:xfrm>
          <a:custGeom>
            <a:avLst/>
            <a:gdLst>
              <a:gd name="T0" fmla="*/ 503 w 503"/>
              <a:gd name="T1" fmla="*/ 541 h 559"/>
              <a:gd name="T2" fmla="*/ 124 w 503"/>
              <a:gd name="T3" fmla="*/ 0 h 559"/>
              <a:gd name="T4" fmla="*/ 0 w 503"/>
              <a:gd name="T5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3" h="559">
                <a:moveTo>
                  <a:pt x="503" y="541"/>
                </a:moveTo>
                <a:lnTo>
                  <a:pt x="124" y="0"/>
                </a:lnTo>
                <a:lnTo>
                  <a:pt x="0" y="559"/>
                </a:lnTo>
              </a:path>
            </a:pathLst>
          </a:custGeom>
          <a:noFill/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454910" y="3495675"/>
            <a:ext cx="0" cy="1703388"/>
          </a:xfrm>
          <a:prstGeom prst="line">
            <a:avLst/>
          </a:prstGeom>
          <a:noFill/>
          <a:ln w="25400" cap="sq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454910" y="3495675"/>
            <a:ext cx="0" cy="1703388"/>
          </a:xfrm>
          <a:prstGeom prst="line">
            <a:avLst/>
          </a:prstGeom>
          <a:noFill/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5932" y="2497520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(a) Motor proteins “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walkˮ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vesicles along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    cytoskeletal fibers.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25932" y="5943584"/>
            <a:ext cx="5348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(b) Two vesicles move toward the tip of a nerve</a:t>
            </a:r>
          </a:p>
          <a:p>
            <a:pPr marL="369888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cell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extension called an axon (SEM)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5932" y="313502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Microtubule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2911" y="3135025"/>
            <a:ext cx="109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Vesicles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0759" y="3043340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800" b="1" dirty="0">
                <a:solidFill>
                  <a:srgbClr val="000000"/>
                </a:solidFill>
                <a:ea typeface="ＭＳ Ｐゴシック" charset="0"/>
              </a:rPr>
              <a:t>0.25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1851189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Microtubule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of cytoskeleton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7863" y="1851189"/>
            <a:ext cx="1792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Motor protein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(ATP powered)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02150" y="682141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Receptor for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motor protein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69603" y="374534"/>
            <a:ext cx="96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Vesicle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37625" y="559200"/>
            <a:ext cx="578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ATP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Cytoskeleton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>
          <a:xfrm>
            <a:off x="144462" y="1123950"/>
            <a:ext cx="8862903" cy="5229225"/>
          </a:xfrm>
        </p:spPr>
        <p:txBody>
          <a:bodyPr/>
          <a:lstStyle/>
          <a:p>
            <a:r>
              <a:rPr lang="en-US" dirty="0" smtClean="0"/>
              <a:t>Three main types of fibers make up the cytoskeleton</a:t>
            </a:r>
          </a:p>
          <a:p>
            <a:pPr lvl="1"/>
            <a:r>
              <a:rPr lang="en-US" dirty="0" smtClean="0"/>
              <a:t>Microtubules are the thickest of the three components of the cytoskeleton</a:t>
            </a:r>
          </a:p>
          <a:p>
            <a:pPr lvl="1"/>
            <a:r>
              <a:rPr lang="en-US" dirty="0" smtClean="0"/>
              <a:t>Microfilaments, also called actin filaments, are the thinnest components</a:t>
            </a:r>
          </a:p>
          <a:p>
            <a:pPr lvl="1"/>
            <a:r>
              <a:rPr lang="en-US" dirty="0" smtClean="0"/>
              <a:t>Intermediate filaments are fibers with diameters in a middle range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4.T01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3400"/>
            <a:ext cx="854659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Microtubules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Microtubules</a:t>
            </a:r>
            <a:r>
              <a:rPr lang="en-US" dirty="0" smtClean="0"/>
              <a:t> are hollow rods constructed from globular protein dimers called tubulin</a:t>
            </a:r>
          </a:p>
          <a:p>
            <a:r>
              <a:rPr lang="en-US" dirty="0" smtClean="0"/>
              <a:t>Functions of microtubules</a:t>
            </a:r>
          </a:p>
          <a:p>
            <a:pPr lvl="1"/>
            <a:r>
              <a:rPr lang="en-US" dirty="0" smtClean="0"/>
              <a:t>Shape and support the cell</a:t>
            </a:r>
          </a:p>
          <a:p>
            <a:pPr lvl="1"/>
            <a:r>
              <a:rPr lang="en-US" dirty="0" smtClean="0"/>
              <a:t>Guide movement of organelles</a:t>
            </a:r>
          </a:p>
          <a:p>
            <a:pPr lvl="1"/>
            <a:r>
              <a:rPr lang="en-US" dirty="0" smtClean="0"/>
              <a:t>Separate chromosomes during cell division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b="1" dirty="0" smtClean="0"/>
              <a:t>Centrosomes and Centrioles</a:t>
            </a:r>
          </a:p>
          <a:p>
            <a:r>
              <a:rPr lang="en-US" dirty="0" smtClean="0"/>
              <a:t>In animal cells, microtubules grow out from a </a:t>
            </a:r>
            <a:r>
              <a:rPr lang="en-US" b="1" dirty="0" smtClean="0"/>
              <a:t>centrosome</a:t>
            </a:r>
            <a:r>
              <a:rPr lang="en-US" dirty="0" smtClean="0"/>
              <a:t> near the nucleus</a:t>
            </a:r>
          </a:p>
          <a:p>
            <a:r>
              <a:rPr lang="en-US" dirty="0" smtClean="0"/>
              <a:t>The centrosome is a “</a:t>
            </a:r>
            <a:r>
              <a:rPr lang="en-US" altLang="ja-JP" dirty="0" smtClean="0"/>
              <a:t>microtubule-organizing center”</a:t>
            </a:r>
          </a:p>
          <a:p>
            <a:r>
              <a:rPr lang="en-US" dirty="0" smtClean="0"/>
              <a:t>The centrosome has a pair of </a:t>
            </a:r>
            <a:r>
              <a:rPr lang="en-US" b="1" dirty="0" smtClean="0"/>
              <a:t>centrioles</a:t>
            </a:r>
            <a:r>
              <a:rPr lang="en-US" dirty="0" smtClean="0"/>
              <a:t>, each with nine triplets of microtubules arranged in a ring</a:t>
            </a:r>
          </a:p>
        </p:txBody>
      </p:sp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2563"/>
            <a:ext cx="8775700" cy="8223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Cilia Flagella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4" name="06_24CiliaFlagella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47472"/>
            <a:ext cx="8546592" cy="61630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4.22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16550" y="4348163"/>
            <a:ext cx="612775" cy="1460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4025" y="2095500"/>
            <a:ext cx="5740400" cy="239713"/>
          </a:xfrm>
          <a:custGeom>
            <a:avLst/>
            <a:gdLst>
              <a:gd name="T0" fmla="*/ 1802 w 1802"/>
              <a:gd name="T1" fmla="*/ 75 h 75"/>
              <a:gd name="T2" fmla="*/ 1772 w 1802"/>
              <a:gd name="T3" fmla="*/ 30 h 75"/>
              <a:gd name="T4" fmla="*/ 936 w 1802"/>
              <a:gd name="T5" fmla="*/ 30 h 75"/>
              <a:gd name="T6" fmla="*/ 901 w 1802"/>
              <a:gd name="T7" fmla="*/ 0 h 75"/>
              <a:gd name="T8" fmla="*/ 865 w 1802"/>
              <a:gd name="T9" fmla="*/ 30 h 75"/>
              <a:gd name="T10" fmla="*/ 29 w 1802"/>
              <a:gd name="T11" fmla="*/ 30 h 75"/>
              <a:gd name="T12" fmla="*/ 0 w 1802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2" h="75">
                <a:moveTo>
                  <a:pt x="1802" y="75"/>
                </a:moveTo>
                <a:cubicBezTo>
                  <a:pt x="1802" y="75"/>
                  <a:pt x="1798" y="30"/>
                  <a:pt x="1772" y="30"/>
                </a:cubicBezTo>
                <a:cubicBezTo>
                  <a:pt x="1745" y="30"/>
                  <a:pt x="957" y="30"/>
                  <a:pt x="936" y="30"/>
                </a:cubicBezTo>
                <a:cubicBezTo>
                  <a:pt x="916" y="30"/>
                  <a:pt x="901" y="0"/>
                  <a:pt x="901" y="0"/>
                </a:cubicBezTo>
                <a:cubicBezTo>
                  <a:pt x="901" y="0"/>
                  <a:pt x="886" y="30"/>
                  <a:pt x="865" y="30"/>
                </a:cubicBezTo>
                <a:cubicBezTo>
                  <a:pt x="844" y="30"/>
                  <a:pt x="56" y="30"/>
                  <a:pt x="29" y="30"/>
                </a:cubicBezTo>
                <a:cubicBezTo>
                  <a:pt x="3" y="30"/>
                  <a:pt x="0" y="75"/>
                  <a:pt x="0" y="75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8423" y="1683663"/>
            <a:ext cx="18325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000000"/>
                </a:solidFill>
                <a:ea typeface="ＭＳ Ｐゴシック" charset="0"/>
              </a:rPr>
              <a:t>Centrosome</a:t>
            </a:r>
            <a:endParaRPr lang="en-US" sz="2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847" y="5368493"/>
            <a:ext cx="1566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000000"/>
                </a:solidFill>
                <a:ea typeface="ＭＳ Ｐゴシック" charset="0"/>
              </a:rPr>
              <a:t>Centrioles</a:t>
            </a:r>
            <a:endParaRPr lang="en-US" sz="2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4253369"/>
            <a:ext cx="17876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000000"/>
                </a:solidFill>
                <a:ea typeface="ＭＳ Ｐゴシック" charset="0"/>
              </a:rPr>
              <a:t>Microtubule</a:t>
            </a:r>
            <a:endParaRPr lang="en-US" sz="22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b="1" dirty="0" smtClean="0"/>
              <a:t>eukaryotic cell</a:t>
            </a:r>
            <a:r>
              <a:rPr lang="en-US" dirty="0" smtClean="0"/>
              <a:t> most of the DNA is in the nucleus, an organelle that is bounded by a double membrane</a:t>
            </a:r>
          </a:p>
          <a:p>
            <a:r>
              <a:rPr lang="en-US" b="1" dirty="0" smtClean="0"/>
              <a:t>Prokaryotic cells</a:t>
            </a:r>
            <a:r>
              <a:rPr lang="en-US" dirty="0" smtClean="0"/>
              <a:t> are characterized by having</a:t>
            </a:r>
          </a:p>
          <a:p>
            <a:pPr lvl="1"/>
            <a:r>
              <a:rPr lang="en-US" dirty="0" smtClean="0"/>
              <a:t>No nucleus</a:t>
            </a:r>
          </a:p>
          <a:p>
            <a:pPr lvl="1"/>
            <a:r>
              <a:rPr lang="en-US" dirty="0" smtClean="0"/>
              <a:t>DNA in an unbound region called the </a:t>
            </a:r>
            <a:r>
              <a:rPr lang="en-US" b="1" dirty="0" smtClean="0"/>
              <a:t>nucleoid</a:t>
            </a:r>
          </a:p>
          <a:p>
            <a:pPr lvl="1"/>
            <a:r>
              <a:rPr lang="en-US" dirty="0" smtClean="0"/>
              <a:t>No membrane-bound organelles</a:t>
            </a:r>
          </a:p>
          <a:p>
            <a:r>
              <a:rPr lang="en-US" dirty="0" smtClean="0"/>
              <a:t>Both types of cells contain </a:t>
            </a:r>
            <a:r>
              <a:rPr lang="en-US" b="1" dirty="0" smtClean="0"/>
              <a:t>cytoplasm</a:t>
            </a:r>
            <a:r>
              <a:rPr lang="en-US" dirty="0" smtClean="0"/>
              <a:t> bound by the plasma membrane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b="1" dirty="0" smtClean="0"/>
              <a:t>Cilia and Flagella</a:t>
            </a:r>
          </a:p>
          <a:p>
            <a:r>
              <a:rPr lang="en-US" dirty="0" smtClean="0"/>
              <a:t>Microtubules control the beating of </a:t>
            </a:r>
            <a:r>
              <a:rPr lang="en-US" b="1" dirty="0" smtClean="0"/>
              <a:t>cilia</a:t>
            </a:r>
            <a:r>
              <a:rPr lang="en-US" dirty="0" smtClean="0"/>
              <a:t> and </a:t>
            </a:r>
            <a:r>
              <a:rPr lang="en-US" b="1" dirty="0" smtClean="0"/>
              <a:t>flagella</a:t>
            </a:r>
            <a:r>
              <a:rPr lang="en-US" dirty="0" smtClean="0"/>
              <a:t>, microtubule-containing extensions projecting from some cells</a:t>
            </a:r>
          </a:p>
          <a:p>
            <a:r>
              <a:rPr lang="en-US" dirty="0" smtClean="0"/>
              <a:t>Flagella are limited to one or a few per cell, while cilia occur in large numbers on cell surfaces</a:t>
            </a:r>
          </a:p>
          <a:p>
            <a:r>
              <a:rPr lang="en-US" dirty="0" smtClean="0"/>
              <a:t>Cilia and flagella also differ in their beating patterns</a:t>
            </a:r>
          </a:p>
        </p:txBody>
      </p:sp>
      <p:sp>
        <p:nvSpPr>
          <p:cNvPr id="145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2563"/>
            <a:ext cx="8775700" cy="8223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Microfilaments </a:t>
            </a:r>
            <a:r>
              <a:rPr lang="en-US" dirty="0" smtClean="0"/>
              <a:t>(</a:t>
            </a:r>
            <a:r>
              <a:rPr lang="en-US" i="1" dirty="0" smtClean="0"/>
              <a:t>Actin Filaments</a:t>
            </a:r>
            <a:r>
              <a:rPr lang="en-US" dirty="0" smtClean="0"/>
              <a:t>)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Microfilaments</a:t>
            </a:r>
            <a:r>
              <a:rPr lang="en-US" dirty="0" smtClean="0"/>
              <a:t> are thin solid rods, built from molecules of globular </a:t>
            </a:r>
            <a:r>
              <a:rPr lang="en-US" b="1" dirty="0" smtClean="0"/>
              <a:t>actin</a:t>
            </a:r>
            <a:r>
              <a:rPr lang="en-US" dirty="0" smtClean="0"/>
              <a:t> subunits</a:t>
            </a:r>
          </a:p>
          <a:p>
            <a:r>
              <a:rPr lang="en-US" dirty="0" smtClean="0"/>
              <a:t>The structural role of microfilaments is to bear tension, resisting pulling forces within the cell</a:t>
            </a:r>
          </a:p>
          <a:p>
            <a:r>
              <a:rPr lang="en-US" dirty="0" smtClean="0"/>
              <a:t>Bundles of microfilaments make up the core of microvilli of intestinal cells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4.7: Extracellular components and connections between cells help coordinate cellular activities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cells synthesize and secrete materials that are external to the plasma membrane</a:t>
            </a:r>
          </a:p>
          <a:p>
            <a:r>
              <a:rPr lang="en-US" smtClean="0"/>
              <a:t>These extracellular materials are involved in many cellular functions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Walls of Plants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cell wall</a:t>
            </a:r>
            <a:r>
              <a:rPr lang="en-US" dirty="0" smtClean="0"/>
              <a:t> is an extracellular structure that distinguishes plant cells from animal cells</a:t>
            </a:r>
          </a:p>
          <a:p>
            <a:r>
              <a:rPr lang="en-US" dirty="0" smtClean="0"/>
              <a:t>The cell wall protects the plant cell, maintains its shape, and prevents excessive uptake of water</a:t>
            </a:r>
          </a:p>
          <a:p>
            <a:r>
              <a:rPr lang="en-US" dirty="0" smtClean="0"/>
              <a:t>Plant cell walls are made of cellulose fibers embedded in other polysaccharides and protein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"/>
            <a:ext cx="5638800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4.25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217988" y="1203325"/>
            <a:ext cx="863600" cy="260350"/>
          </a:xfrm>
          <a:custGeom>
            <a:avLst/>
            <a:gdLst>
              <a:gd name="T0" fmla="*/ 10 w 544"/>
              <a:gd name="T1" fmla="*/ 0 h 164"/>
              <a:gd name="T2" fmla="*/ 544 w 544"/>
              <a:gd name="T3" fmla="*/ 164 h 164"/>
              <a:gd name="T4" fmla="*/ 0 w 544"/>
              <a:gd name="T5" fmla="*/ 5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64">
                <a:moveTo>
                  <a:pt x="10" y="0"/>
                </a:moveTo>
                <a:lnTo>
                  <a:pt x="544" y="164"/>
                </a:lnTo>
                <a:lnTo>
                  <a:pt x="0" y="5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826000" y="4506913"/>
            <a:ext cx="1316038" cy="50641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433888" y="560388"/>
            <a:ext cx="641350" cy="4143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402138" y="928688"/>
            <a:ext cx="673100" cy="1317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178050" y="1706563"/>
            <a:ext cx="904875" cy="1247775"/>
          </a:xfrm>
          <a:custGeom>
            <a:avLst/>
            <a:gdLst>
              <a:gd name="T0" fmla="*/ 235 w 570"/>
              <a:gd name="T1" fmla="*/ 0 h 786"/>
              <a:gd name="T2" fmla="*/ 570 w 570"/>
              <a:gd name="T3" fmla="*/ 786 h 786"/>
              <a:gd name="T4" fmla="*/ 0 w 570"/>
              <a:gd name="T5" fmla="*/ 2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0" h="786">
                <a:moveTo>
                  <a:pt x="235" y="0"/>
                </a:moveTo>
                <a:lnTo>
                  <a:pt x="570" y="786"/>
                </a:lnTo>
                <a:lnTo>
                  <a:pt x="0" y="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648200" y="5257800"/>
            <a:ext cx="1493838" cy="317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702175" y="3932238"/>
            <a:ext cx="1439863" cy="37306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5033963" y="3910013"/>
            <a:ext cx="76200" cy="7620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4341813" y="4579938"/>
            <a:ext cx="76200" cy="7620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4379913" y="3951288"/>
            <a:ext cx="688975" cy="66675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826000" y="4506913"/>
            <a:ext cx="1316038" cy="5064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648200" y="5257800"/>
            <a:ext cx="1493838" cy="31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4702175" y="3932238"/>
            <a:ext cx="1439863" cy="373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5033963" y="3910013"/>
            <a:ext cx="76200" cy="762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 flipV="1">
            <a:off x="4341813" y="4579938"/>
            <a:ext cx="76200" cy="762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4379913" y="3951288"/>
            <a:ext cx="688975" cy="6667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621088" y="292100"/>
            <a:ext cx="201613" cy="4016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46468" y="79529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Central vacuole 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0452" y="36012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Cytosol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30452" y="73806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 membrane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0452" y="125361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Plant cell walls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4599" y="2746363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Plasmodesmata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2144" y="3713853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Secondary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cell wall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02144" y="4305301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Primary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cell wall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02144" y="5020149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Middle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lamella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82833" y="6206643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800" b="1" dirty="0">
                <a:solidFill>
                  <a:srgbClr val="000000"/>
                </a:solidFill>
                <a:ea typeface="ＭＳ Ｐゴシック" charset="0"/>
              </a:rPr>
              <a:t>1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Extracellular Matrix (ECM) of Animal Cells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cells lack cell walls but are covered by an elaborate </a:t>
            </a:r>
            <a:r>
              <a:rPr lang="en-US" b="1" dirty="0" smtClean="0"/>
              <a:t>extracellular matrix </a:t>
            </a:r>
            <a:r>
              <a:rPr lang="en-US" dirty="0" smtClean="0"/>
              <a:t>(</a:t>
            </a:r>
            <a:r>
              <a:rPr lang="en-US" b="1" dirty="0" smtClean="0"/>
              <a:t>ECM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ECM is made up of glycoproteins such as </a:t>
            </a:r>
            <a:r>
              <a:rPr lang="en-US" b="1" dirty="0" smtClean="0"/>
              <a:t>collagen</a:t>
            </a:r>
            <a:r>
              <a:rPr lang="en-US" dirty="0" smtClean="0"/>
              <a:t>, </a:t>
            </a:r>
            <a:r>
              <a:rPr lang="en-US" b="1" dirty="0" smtClean="0"/>
              <a:t>proteoglycans</a:t>
            </a:r>
            <a:r>
              <a:rPr lang="en-US" dirty="0" smtClean="0"/>
              <a:t>, and </a:t>
            </a:r>
            <a:r>
              <a:rPr lang="en-US" b="1" dirty="0" err="1" smtClean="0"/>
              <a:t>fibronectin</a:t>
            </a:r>
            <a:endParaRPr lang="en-US" b="1" dirty="0" smtClean="0"/>
          </a:p>
          <a:p>
            <a:r>
              <a:rPr lang="en-US" dirty="0" smtClean="0"/>
              <a:t>ECM proteins bind to receptor proteins in the plasma membrane called </a:t>
            </a:r>
            <a:r>
              <a:rPr lang="en-US" b="1" dirty="0" err="1" smtClean="0"/>
              <a:t>integrins</a:t>
            </a:r>
            <a:endParaRPr lang="en-US" b="1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75944"/>
            <a:ext cx="8546592" cy="47061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4.26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1422654" y="1432179"/>
            <a:ext cx="625475" cy="70643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1422654" y="2573591"/>
            <a:ext cx="803275" cy="81915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422654" y="1432179"/>
            <a:ext cx="625475" cy="7064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1422654" y="2573591"/>
            <a:ext cx="803275" cy="8191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340104" y="3911854"/>
            <a:ext cx="152400" cy="1027113"/>
          </a:xfrm>
          <a:custGeom>
            <a:avLst/>
            <a:gdLst>
              <a:gd name="T0" fmla="*/ 48 w 48"/>
              <a:gd name="T1" fmla="*/ 0 h 322"/>
              <a:gd name="T2" fmla="*/ 19 w 48"/>
              <a:gd name="T3" fmla="*/ 18 h 322"/>
              <a:gd name="T4" fmla="*/ 19 w 48"/>
              <a:gd name="T5" fmla="*/ 139 h 322"/>
              <a:gd name="T6" fmla="*/ 0 w 48"/>
              <a:gd name="T7" fmla="*/ 160 h 322"/>
              <a:gd name="T8" fmla="*/ 19 w 48"/>
              <a:gd name="T9" fmla="*/ 182 h 322"/>
              <a:gd name="T10" fmla="*/ 19 w 48"/>
              <a:gd name="T11" fmla="*/ 304 h 322"/>
              <a:gd name="T12" fmla="*/ 48 w 48"/>
              <a:gd name="T13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322">
                <a:moveTo>
                  <a:pt x="48" y="0"/>
                </a:moveTo>
                <a:cubicBezTo>
                  <a:pt x="48" y="0"/>
                  <a:pt x="19" y="2"/>
                  <a:pt x="19" y="18"/>
                </a:cubicBezTo>
                <a:cubicBezTo>
                  <a:pt x="19" y="34"/>
                  <a:pt x="19" y="127"/>
                  <a:pt x="19" y="139"/>
                </a:cubicBezTo>
                <a:cubicBezTo>
                  <a:pt x="19" y="152"/>
                  <a:pt x="0" y="160"/>
                  <a:pt x="0" y="160"/>
                </a:cubicBezTo>
                <a:cubicBezTo>
                  <a:pt x="0" y="160"/>
                  <a:pt x="19" y="169"/>
                  <a:pt x="19" y="182"/>
                </a:cubicBezTo>
                <a:cubicBezTo>
                  <a:pt x="19" y="194"/>
                  <a:pt x="19" y="288"/>
                  <a:pt x="19" y="304"/>
                </a:cubicBezTo>
                <a:cubicBezTo>
                  <a:pt x="19" y="319"/>
                  <a:pt x="48" y="322"/>
                  <a:pt x="48" y="32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244854" y="4421441"/>
            <a:ext cx="9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531104" y="3873754"/>
            <a:ext cx="1038225" cy="158750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531104" y="3873754"/>
            <a:ext cx="1038225" cy="15875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5907342" y="1192466"/>
            <a:ext cx="661988" cy="46196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5907342" y="1192466"/>
            <a:ext cx="661988" cy="4619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735642" y="5075491"/>
            <a:ext cx="623888" cy="404813"/>
          </a:xfrm>
          <a:custGeom>
            <a:avLst/>
            <a:gdLst>
              <a:gd name="T0" fmla="*/ 0 w 393"/>
              <a:gd name="T1" fmla="*/ 0 h 255"/>
              <a:gd name="T2" fmla="*/ 393 w 393"/>
              <a:gd name="T3" fmla="*/ 139 h 255"/>
              <a:gd name="T4" fmla="*/ 2 w 393"/>
              <a:gd name="T5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255">
                <a:moveTo>
                  <a:pt x="0" y="0"/>
                </a:moveTo>
                <a:lnTo>
                  <a:pt x="393" y="139"/>
                </a:lnTo>
                <a:lnTo>
                  <a:pt x="2" y="25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170992" y="1779841"/>
            <a:ext cx="138113" cy="5953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7961567" y="2470404"/>
            <a:ext cx="130175" cy="1062038"/>
          </a:xfrm>
          <a:custGeom>
            <a:avLst/>
            <a:gdLst>
              <a:gd name="T0" fmla="*/ 0 w 82"/>
              <a:gd name="T1" fmla="*/ 669 h 669"/>
              <a:gd name="T2" fmla="*/ 70 w 82"/>
              <a:gd name="T3" fmla="*/ 0 h 669"/>
              <a:gd name="T4" fmla="*/ 82 w 82"/>
              <a:gd name="T5" fmla="*/ 579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" h="669">
                <a:moveTo>
                  <a:pt x="0" y="669"/>
                </a:moveTo>
                <a:lnTo>
                  <a:pt x="70" y="0"/>
                </a:lnTo>
                <a:lnTo>
                  <a:pt x="82" y="57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8350504" y="3038729"/>
            <a:ext cx="92075" cy="3190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7923467" y="3918204"/>
            <a:ext cx="611188" cy="139700"/>
          </a:xfrm>
          <a:custGeom>
            <a:avLst/>
            <a:gdLst>
              <a:gd name="T0" fmla="*/ 0 w 192"/>
              <a:gd name="T1" fmla="*/ 0 h 44"/>
              <a:gd name="T2" fmla="*/ 17 w 192"/>
              <a:gd name="T3" fmla="*/ 26 h 44"/>
              <a:gd name="T4" fmla="*/ 75 w 192"/>
              <a:gd name="T5" fmla="*/ 26 h 44"/>
              <a:gd name="T6" fmla="*/ 96 w 192"/>
              <a:gd name="T7" fmla="*/ 44 h 44"/>
              <a:gd name="T8" fmla="*/ 117 w 192"/>
              <a:gd name="T9" fmla="*/ 26 h 44"/>
              <a:gd name="T10" fmla="*/ 174 w 192"/>
              <a:gd name="T11" fmla="*/ 26 h 44"/>
              <a:gd name="T12" fmla="*/ 192 w 192"/>
              <a:gd name="T1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44">
                <a:moveTo>
                  <a:pt x="0" y="0"/>
                </a:moveTo>
                <a:cubicBezTo>
                  <a:pt x="0" y="0"/>
                  <a:pt x="2" y="26"/>
                  <a:pt x="17" y="26"/>
                </a:cubicBezTo>
                <a:cubicBezTo>
                  <a:pt x="33" y="26"/>
                  <a:pt x="63" y="26"/>
                  <a:pt x="75" y="26"/>
                </a:cubicBezTo>
                <a:cubicBezTo>
                  <a:pt x="87" y="26"/>
                  <a:pt x="96" y="44"/>
                  <a:pt x="96" y="44"/>
                </a:cubicBezTo>
                <a:cubicBezTo>
                  <a:pt x="96" y="44"/>
                  <a:pt x="105" y="26"/>
                  <a:pt x="117" y="26"/>
                </a:cubicBezTo>
                <a:cubicBezTo>
                  <a:pt x="129" y="26"/>
                  <a:pt x="159" y="26"/>
                  <a:pt x="174" y="26"/>
                </a:cubicBezTo>
                <a:cubicBezTo>
                  <a:pt x="190" y="26"/>
                  <a:pt x="192" y="0"/>
                  <a:pt x="192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6495" y="1261394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Collagen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8704" y="2392862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</a:rPr>
              <a:t>Fibronectin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2570" y="4063400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26874" y="5116124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Micro-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filaments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24613" y="5249035"/>
            <a:ext cx="1308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32920" y="5313877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</a:rPr>
              <a:t>Integrins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78230" y="4066468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Proteoglycan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92261" y="2545119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Core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98715" y="2003165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</a:rPr>
              <a:t>Carbo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-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hydrates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24469" y="1304219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Polysaccharide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29740" y="1036193"/>
            <a:ext cx="2314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A proteoglycan complex: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47501" y="1229438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ea typeface="ＭＳ Ｐゴシック" charset="0"/>
              </a:rPr>
              <a:t>EXTRACELLULAR FLUID</a:t>
            </a:r>
            <a:endParaRPr lang="en-US" sz="14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Junctions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Neighboring cells in an animal or plant often adhere, interact, and communicate through direct physical contact</a:t>
            </a:r>
          </a:p>
          <a:p>
            <a:r>
              <a:rPr lang="en-US" smtClean="0"/>
              <a:t>There are several types of intercellular junctions that facilitate this</a:t>
            </a:r>
          </a:p>
          <a:p>
            <a:pPr lvl="1"/>
            <a:r>
              <a:rPr lang="en-US" smtClean="0"/>
              <a:t>Plasmodesmata</a:t>
            </a:r>
          </a:p>
          <a:p>
            <a:pPr lvl="1"/>
            <a:r>
              <a:rPr lang="en-US" smtClean="0"/>
              <a:t>Tight junctions</a:t>
            </a:r>
          </a:p>
          <a:p>
            <a:pPr lvl="1"/>
            <a:r>
              <a:rPr lang="en-US" smtClean="0"/>
              <a:t>Desmosomes</a:t>
            </a:r>
          </a:p>
          <a:p>
            <a:pPr lvl="1"/>
            <a:r>
              <a:rPr lang="en-US" smtClean="0"/>
              <a:t>Gap junctions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Plasmodesmata</a:t>
            </a:r>
            <a:r>
              <a:rPr lang="en-US" i="1" dirty="0" smtClean="0"/>
              <a:t> in Plant Cells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Plasmodesmata</a:t>
            </a:r>
            <a:r>
              <a:rPr lang="en-US" b="1" dirty="0" smtClean="0"/>
              <a:t> </a:t>
            </a:r>
            <a:r>
              <a:rPr lang="en-US" dirty="0" smtClean="0"/>
              <a:t>are channels that perforate plant cell walls</a:t>
            </a:r>
          </a:p>
          <a:p>
            <a:r>
              <a:rPr lang="en-US" dirty="0" smtClean="0"/>
              <a:t>Through </a:t>
            </a:r>
            <a:r>
              <a:rPr lang="en-US" dirty="0" err="1" smtClean="0"/>
              <a:t>plasmodesmata</a:t>
            </a:r>
            <a:r>
              <a:rPr lang="en-US" dirty="0" smtClean="0"/>
              <a:t>, water and small solutes (and sometimes proteins and RNA) can pass from cell to cell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Tight Junctions, Desmosomes, and Gap Junctions in Animal Cells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Animal cells have three main types of cell junctions</a:t>
            </a:r>
          </a:p>
          <a:p>
            <a:pPr lvl="1"/>
            <a:r>
              <a:rPr lang="en-US" smtClean="0"/>
              <a:t>Tight junctions</a:t>
            </a:r>
          </a:p>
          <a:p>
            <a:pPr lvl="1"/>
            <a:r>
              <a:rPr lang="en-US" smtClean="0"/>
              <a:t>Desmosomes</a:t>
            </a:r>
          </a:p>
          <a:p>
            <a:pPr lvl="1"/>
            <a:r>
              <a:rPr lang="en-US" smtClean="0"/>
              <a:t>Gap junctions</a:t>
            </a:r>
          </a:p>
          <a:p>
            <a:r>
              <a:rPr lang="en-US" smtClean="0"/>
              <a:t>All are especially common in epithelial tissue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259080"/>
            <a:ext cx="6614160" cy="63398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141927" y="2852010"/>
            <a:ext cx="1246601" cy="483595"/>
          </a:xfrm>
          <a:custGeom>
            <a:avLst/>
            <a:gdLst>
              <a:gd name="T0" fmla="*/ 0 w 928"/>
              <a:gd name="T1" fmla="*/ 303 h 360"/>
              <a:gd name="T2" fmla="*/ 767 w 928"/>
              <a:gd name="T3" fmla="*/ 0 h 360"/>
              <a:gd name="T4" fmla="*/ 928 w 928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360">
                <a:moveTo>
                  <a:pt x="0" y="303"/>
                </a:moveTo>
                <a:lnTo>
                  <a:pt x="767" y="0"/>
                </a:lnTo>
                <a:lnTo>
                  <a:pt x="928" y="360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034259" y="4995948"/>
            <a:ext cx="11418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897241" y="3879650"/>
            <a:ext cx="26732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164561" y="3100525"/>
            <a:ext cx="190751" cy="1599894"/>
          </a:xfrm>
          <a:custGeom>
            <a:avLst/>
            <a:gdLst>
              <a:gd name="T0" fmla="*/ 60 w 60"/>
              <a:gd name="T1" fmla="*/ 0 h 503"/>
              <a:gd name="T2" fmla="*/ 24 w 60"/>
              <a:gd name="T3" fmla="*/ 48 h 503"/>
              <a:gd name="T4" fmla="*/ 24 w 60"/>
              <a:gd name="T5" fmla="*/ 189 h 503"/>
              <a:gd name="T6" fmla="*/ 0 w 60"/>
              <a:gd name="T7" fmla="*/ 247 h 503"/>
              <a:gd name="T8" fmla="*/ 24 w 60"/>
              <a:gd name="T9" fmla="*/ 304 h 503"/>
              <a:gd name="T10" fmla="*/ 24 w 60"/>
              <a:gd name="T11" fmla="*/ 454 h 503"/>
              <a:gd name="T12" fmla="*/ 60 w 60"/>
              <a:gd name="T13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3">
                <a:moveTo>
                  <a:pt x="60" y="0"/>
                </a:moveTo>
                <a:cubicBezTo>
                  <a:pt x="60" y="0"/>
                  <a:pt x="24" y="6"/>
                  <a:pt x="24" y="48"/>
                </a:cubicBezTo>
                <a:cubicBezTo>
                  <a:pt x="24" y="91"/>
                  <a:pt x="24" y="156"/>
                  <a:pt x="24" y="189"/>
                </a:cubicBezTo>
                <a:cubicBezTo>
                  <a:pt x="24" y="222"/>
                  <a:pt x="0" y="247"/>
                  <a:pt x="0" y="247"/>
                </a:cubicBezTo>
                <a:cubicBezTo>
                  <a:pt x="0" y="247"/>
                  <a:pt x="24" y="271"/>
                  <a:pt x="24" y="304"/>
                </a:cubicBezTo>
                <a:cubicBezTo>
                  <a:pt x="24" y="337"/>
                  <a:pt x="24" y="412"/>
                  <a:pt x="24" y="454"/>
                </a:cubicBezTo>
                <a:cubicBezTo>
                  <a:pt x="24" y="497"/>
                  <a:pt x="60" y="503"/>
                  <a:pt x="60" y="503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148441" y="4700418"/>
            <a:ext cx="190751" cy="588374"/>
          </a:xfrm>
          <a:custGeom>
            <a:avLst/>
            <a:gdLst>
              <a:gd name="T0" fmla="*/ 60 w 60"/>
              <a:gd name="T1" fmla="*/ 185 h 185"/>
              <a:gd name="T2" fmla="*/ 24 w 60"/>
              <a:gd name="T3" fmla="*/ 164 h 185"/>
              <a:gd name="T4" fmla="*/ 24 w 60"/>
              <a:gd name="T5" fmla="*/ 118 h 185"/>
              <a:gd name="T6" fmla="*/ 0 w 60"/>
              <a:gd name="T7" fmla="*/ 92 h 185"/>
              <a:gd name="T8" fmla="*/ 24 w 60"/>
              <a:gd name="T9" fmla="*/ 67 h 185"/>
              <a:gd name="T10" fmla="*/ 24 w 60"/>
              <a:gd name="T11" fmla="*/ 21 h 185"/>
              <a:gd name="T12" fmla="*/ 60 w 60"/>
              <a:gd name="T1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85">
                <a:moveTo>
                  <a:pt x="60" y="185"/>
                </a:moveTo>
                <a:cubicBezTo>
                  <a:pt x="60" y="185"/>
                  <a:pt x="24" y="183"/>
                  <a:pt x="24" y="164"/>
                </a:cubicBezTo>
                <a:cubicBezTo>
                  <a:pt x="24" y="145"/>
                  <a:pt x="24" y="132"/>
                  <a:pt x="24" y="118"/>
                </a:cubicBezTo>
                <a:cubicBezTo>
                  <a:pt x="24" y="103"/>
                  <a:pt x="0" y="92"/>
                  <a:pt x="0" y="92"/>
                </a:cubicBezTo>
                <a:cubicBezTo>
                  <a:pt x="0" y="92"/>
                  <a:pt x="24" y="82"/>
                  <a:pt x="24" y="67"/>
                </a:cubicBezTo>
                <a:cubicBezTo>
                  <a:pt x="24" y="53"/>
                  <a:pt x="24" y="39"/>
                  <a:pt x="24" y="21"/>
                </a:cubicBezTo>
                <a:cubicBezTo>
                  <a:pt x="24" y="2"/>
                  <a:pt x="60" y="0"/>
                  <a:pt x="60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871717" y="5672981"/>
            <a:ext cx="276724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148441" y="5295509"/>
            <a:ext cx="190751" cy="749572"/>
          </a:xfrm>
          <a:custGeom>
            <a:avLst/>
            <a:gdLst>
              <a:gd name="T0" fmla="*/ 60 w 60"/>
              <a:gd name="T1" fmla="*/ 0 h 236"/>
              <a:gd name="T2" fmla="*/ 24 w 60"/>
              <a:gd name="T3" fmla="*/ 20 h 236"/>
              <a:gd name="T4" fmla="*/ 24 w 60"/>
              <a:gd name="T5" fmla="*/ 94 h 236"/>
              <a:gd name="T6" fmla="*/ 0 w 60"/>
              <a:gd name="T7" fmla="*/ 119 h 236"/>
              <a:gd name="T8" fmla="*/ 24 w 60"/>
              <a:gd name="T9" fmla="*/ 144 h 236"/>
              <a:gd name="T10" fmla="*/ 24 w 60"/>
              <a:gd name="T11" fmla="*/ 215 h 236"/>
              <a:gd name="T12" fmla="*/ 60 w 60"/>
              <a:gd name="T13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236">
                <a:moveTo>
                  <a:pt x="60" y="0"/>
                </a:moveTo>
                <a:cubicBezTo>
                  <a:pt x="60" y="0"/>
                  <a:pt x="24" y="2"/>
                  <a:pt x="24" y="20"/>
                </a:cubicBezTo>
                <a:cubicBezTo>
                  <a:pt x="24" y="39"/>
                  <a:pt x="24" y="80"/>
                  <a:pt x="24" y="94"/>
                </a:cubicBezTo>
                <a:cubicBezTo>
                  <a:pt x="24" y="108"/>
                  <a:pt x="0" y="119"/>
                  <a:pt x="0" y="119"/>
                </a:cubicBezTo>
                <a:cubicBezTo>
                  <a:pt x="0" y="119"/>
                  <a:pt x="24" y="129"/>
                  <a:pt x="24" y="144"/>
                </a:cubicBezTo>
                <a:cubicBezTo>
                  <a:pt x="24" y="158"/>
                  <a:pt x="24" y="197"/>
                  <a:pt x="24" y="215"/>
                </a:cubicBezTo>
                <a:cubicBezTo>
                  <a:pt x="24" y="234"/>
                  <a:pt x="60" y="236"/>
                  <a:pt x="60" y="236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6635699" y="5161177"/>
            <a:ext cx="28210" cy="511805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6267629" y="3991145"/>
            <a:ext cx="396280" cy="1681836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828364" y="4814600"/>
            <a:ext cx="835545" cy="858382"/>
          </a:xfrm>
          <a:custGeom>
            <a:avLst/>
            <a:gdLst>
              <a:gd name="T0" fmla="*/ 0 w 622"/>
              <a:gd name="T1" fmla="*/ 469 h 639"/>
              <a:gd name="T2" fmla="*/ 622 w 622"/>
              <a:gd name="T3" fmla="*/ 639 h 639"/>
              <a:gd name="T4" fmla="*/ 5 w 622"/>
              <a:gd name="T5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2" h="639">
                <a:moveTo>
                  <a:pt x="0" y="469"/>
                </a:moveTo>
                <a:lnTo>
                  <a:pt x="622" y="639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1973037" y="1780041"/>
            <a:ext cx="126272" cy="50911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973037" y="1780041"/>
            <a:ext cx="126272" cy="5091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396956" y="4970425"/>
            <a:ext cx="174632" cy="581658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571587" y="5552082"/>
            <a:ext cx="253888" cy="23911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7053" y="36016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Outside of cell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1381" y="360164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t-BR" sz="1800" b="1" dirty="0">
                <a:solidFill>
                  <a:srgbClr val="000000"/>
                </a:solidFill>
                <a:ea typeface="ＭＳ Ｐゴシック" charset="0"/>
              </a:rPr>
              <a:t>(a) TEM of a plasma membrane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91320" y="219144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t-BR" sz="1800" b="1" dirty="0">
                <a:solidFill>
                  <a:srgbClr val="000000"/>
                </a:solidFill>
                <a:ea typeface="ＭＳ Ｐゴシック" charset="0"/>
              </a:rPr>
              <a:t>Inside of cell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47332" y="2340401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1800" b="1" dirty="0">
                <a:solidFill>
                  <a:srgbClr val="000000"/>
                </a:solidFill>
                <a:ea typeface="ＭＳ Ｐゴシック" charset="0"/>
              </a:rPr>
              <a:t>0.1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2322" y="2522871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Carbohydrate side chains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98574" y="3674307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Hydrophilic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region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8574" y="4794408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Hydrophobic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region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98574" y="5468947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Hydrophilic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region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90689" y="5641058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Phospholipid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58843" y="56315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Proteins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94492" y="6110464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(b) Structure of the plasma membrane 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Metabolic requirements set upper limits on the size of cells </a:t>
            </a:r>
          </a:p>
          <a:p>
            <a:r>
              <a:rPr lang="en-US" dirty="0" smtClean="0"/>
              <a:t>The ratio of surface area to volume of a cell is critical</a:t>
            </a:r>
          </a:p>
          <a:p>
            <a:r>
              <a:rPr lang="en-US" dirty="0" smtClean="0"/>
              <a:t>As the surface area increases by a factor of 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, the volume increases by a factor of </a:t>
            </a:r>
            <a:r>
              <a:rPr lang="en-US" i="1" dirty="0" smtClean="0"/>
              <a:t>n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Small cells have a greater surface area relative </a:t>
            </a:r>
            <a:br>
              <a:rPr lang="en-US" dirty="0" smtClean="0"/>
            </a:br>
            <a:r>
              <a:rPr lang="en-US" dirty="0" smtClean="0"/>
              <a:t>to volume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37160"/>
            <a:ext cx="7680960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4.6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2618" y="64693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Surface area increases while</a:t>
            </a:r>
          </a:p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total volume remains constant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3478" y="22520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3328" y="19494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4775" y="1620253"/>
            <a:ext cx="3064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700" b="1" dirty="0" smtClean="0">
                <a:solidFill>
                  <a:srgbClr val="000000"/>
                </a:solidFill>
                <a:ea typeface="ＭＳ Ｐゴシック" charset="0"/>
              </a:rPr>
              <a:t>5</a:t>
            </a:r>
            <a:endParaRPr lang="en-US" sz="17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9212" y="32132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6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6872" y="321325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150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9356" y="321325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750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214" y="2764568"/>
            <a:ext cx="30091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Total surface area 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[sum of the surface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areas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height </a:t>
            </a:r>
            <a:r>
              <a:rPr lang="en-US" sz="1800" b="1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✕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width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) of all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box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sides </a:t>
            </a:r>
            <a:r>
              <a:rPr lang="en-US" sz="1800" b="1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✕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number of boxes]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214" y="4171114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Total volume 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[height </a:t>
            </a:r>
            <a:r>
              <a:rPr lang="en-US" sz="1800" b="1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✕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width </a:t>
            </a:r>
            <a:r>
              <a:rPr lang="en-US" sz="1800" b="1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✕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 length</a:t>
            </a:r>
          </a:p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✕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number of boxes]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46214" y="5354184"/>
                <a:ext cx="221086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1" dirty="0" smtClean="0">
                    <a:solidFill>
                      <a:srgbClr val="000000"/>
                    </a:solidFill>
                    <a:ea typeface="ＭＳ Ｐゴシック" charset="0"/>
                  </a:rPr>
                  <a:t>Surface-to-volume</a:t>
                </a:r>
              </a:p>
              <a:p>
                <a:pPr eaLnBrk="0" hangingPunct="0"/>
                <a:r>
                  <a:rPr lang="en-US" sz="1800" b="1" dirty="0" smtClean="0">
                    <a:solidFill>
                      <a:srgbClr val="000000"/>
                    </a:solidFill>
                    <a:ea typeface="ＭＳ Ｐゴシック" charset="0"/>
                  </a:rPr>
                  <a:t>(</a:t>
                </a:r>
                <a:r>
                  <a:rPr lang="en-US" sz="1800" b="1" dirty="0">
                    <a:solidFill>
                      <a:srgbClr val="000000"/>
                    </a:solidFill>
                    <a:ea typeface="ＭＳ Ｐゴシック" charset="0"/>
                  </a:rPr>
                  <a:t>S-to-V) ratio </a:t>
                </a:r>
              </a:p>
              <a:p>
                <a:pPr eaLnBrk="0" hangingPunct="0"/>
                <a:r>
                  <a:rPr lang="en-US" sz="1800" b="1" dirty="0">
                    <a:solidFill>
                      <a:srgbClr val="000000"/>
                    </a:solidFill>
                    <a:ea typeface="ＭＳ Ｐゴシック" charset="0"/>
                  </a:rPr>
                  <a:t>[surface </a:t>
                </a:r>
                <a:r>
                  <a:rPr lang="en-US" sz="1800" b="1" dirty="0" smtClean="0">
                    <a:solidFill>
                      <a:srgbClr val="000000"/>
                    </a:solidFill>
                    <a:ea typeface="ＭＳ Ｐゴシック" charset="0"/>
                  </a:rPr>
                  <a:t>area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Symbol" pitchFamily="18" charset="2"/>
                        <a:ea typeface="Cambria Math"/>
                      </a:rPr>
                      <m:t>÷</m:t>
                    </m:r>
                  </m:oMath>
                </a14:m>
                <a:endParaRPr lang="en-US" sz="1800" b="1" dirty="0" smtClean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eaLnBrk="0" hangingPunct="0"/>
                <a:r>
                  <a:rPr lang="en-US" sz="1800" b="1" dirty="0" smtClean="0">
                    <a:solidFill>
                      <a:srgbClr val="000000"/>
                    </a:solidFill>
                    <a:ea typeface="ＭＳ Ｐゴシック" charset="0"/>
                  </a:rPr>
                  <a:t>volume</a:t>
                </a:r>
                <a:r>
                  <a:rPr lang="en-US" sz="1800" b="1" dirty="0">
                    <a:solidFill>
                      <a:srgbClr val="000000"/>
                    </a:solidFill>
                    <a:ea typeface="ＭＳ Ｐゴシック" charset="0"/>
                  </a:rPr>
                  <a:t>]</a:t>
                </a:r>
                <a:endParaRPr lang="en-US" sz="18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14" y="5354184"/>
                <a:ext cx="221086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204" t="-2538" r="-2204" b="-71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409212" y="453058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6872" y="4530582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125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09357" y="4530582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125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9212" y="57975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6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8933" y="5797568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1.2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37598" y="579756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6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82563"/>
            <a:ext cx="8677658" cy="1316037"/>
          </a:xfrm>
        </p:spPr>
        <p:txBody>
          <a:bodyPr/>
          <a:lstStyle/>
          <a:p>
            <a:r>
              <a:rPr lang="en-US" dirty="0" smtClean="0"/>
              <a:t>Concept 4.3: The eukaryotic cell</a:t>
            </a:r>
            <a:r>
              <a:rPr lang="en-US" altLang="ja-JP" dirty="0" smtClean="0"/>
              <a:t>’s genetic instructions are housed in the nucleus and carried out by the ribosomes</a:t>
            </a:r>
            <a:endParaRPr lang="en-US" dirty="0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nucleus contains most of the DNA in a </a:t>
            </a:r>
            <a:br>
              <a:rPr lang="en-US" smtClean="0"/>
            </a:br>
            <a:r>
              <a:rPr lang="en-US" smtClean="0"/>
              <a:t>eukaryotic cell</a:t>
            </a:r>
          </a:p>
          <a:p>
            <a:r>
              <a:rPr lang="en-US" smtClean="0"/>
              <a:t>Ribosomes use the information from the DNA to make proteins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1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1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8.xml><?xml version="1.0" encoding="utf-8"?>
<a:theme xmlns:a="http://schemas.openxmlformats.org/drawingml/2006/main" name="1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9.xml><?xml version="1.0" encoding="utf-8"?>
<a:theme xmlns:a="http://schemas.openxmlformats.org/drawingml/2006/main" name="1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0.xml><?xml version="1.0" encoding="utf-8"?>
<a:theme xmlns:a="http://schemas.openxmlformats.org/drawingml/2006/main" name="1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1.xml><?xml version="1.0" encoding="utf-8"?>
<a:theme xmlns:a="http://schemas.openxmlformats.org/drawingml/2006/main" name="1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2.xml><?xml version="1.0" encoding="utf-8"?>
<a:theme xmlns:a="http://schemas.openxmlformats.org/drawingml/2006/main" name="1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3.xml><?xml version="1.0" encoding="utf-8"?>
<a:theme xmlns:a="http://schemas.openxmlformats.org/drawingml/2006/main" name="1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4.xml><?xml version="1.0" encoding="utf-8"?>
<a:theme xmlns:a="http://schemas.openxmlformats.org/drawingml/2006/main" name="1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5.xml><?xml version="1.0" encoding="utf-8"?>
<a:theme xmlns:a="http://schemas.openxmlformats.org/drawingml/2006/main" name="1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6.xml><?xml version="1.0" encoding="utf-8"?>
<a:theme xmlns:a="http://schemas.openxmlformats.org/drawingml/2006/main" name="1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7.xml><?xml version="1.0" encoding="utf-8"?>
<a:theme xmlns:a="http://schemas.openxmlformats.org/drawingml/2006/main" name="1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8.xml><?xml version="1.0" encoding="utf-8"?>
<a:theme xmlns:a="http://schemas.openxmlformats.org/drawingml/2006/main" name="1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9.xml><?xml version="1.0" encoding="utf-8"?>
<a:theme xmlns:a="http://schemas.openxmlformats.org/drawingml/2006/main" name="1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0.xml><?xml version="1.0" encoding="utf-8"?>
<a:theme xmlns:a="http://schemas.openxmlformats.org/drawingml/2006/main" name="1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1.xml><?xml version="1.0" encoding="utf-8"?>
<a:theme xmlns:a="http://schemas.openxmlformats.org/drawingml/2006/main" name="2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2.xml><?xml version="1.0" encoding="utf-8"?>
<a:theme xmlns:a="http://schemas.openxmlformats.org/drawingml/2006/main" name="2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3.xml><?xml version="1.0" encoding="utf-8"?>
<a:theme xmlns:a="http://schemas.openxmlformats.org/drawingml/2006/main" name="2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4.xml><?xml version="1.0" encoding="utf-8"?>
<a:theme xmlns:a="http://schemas.openxmlformats.org/drawingml/2006/main" name="2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5.xml><?xml version="1.0" encoding="utf-8"?>
<a:theme xmlns:a="http://schemas.openxmlformats.org/drawingml/2006/main" name="2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6.xml><?xml version="1.0" encoding="utf-8"?>
<a:theme xmlns:a="http://schemas.openxmlformats.org/drawingml/2006/main" name="2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7.xml><?xml version="1.0" encoding="utf-8"?>
<a:theme xmlns:a="http://schemas.openxmlformats.org/drawingml/2006/main" name="2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8.xml><?xml version="1.0" encoding="utf-8"?>
<a:theme xmlns:a="http://schemas.openxmlformats.org/drawingml/2006/main" name="2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9.xml><?xml version="1.0" encoding="utf-8"?>
<a:theme xmlns:a="http://schemas.openxmlformats.org/drawingml/2006/main" name="2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0.xml><?xml version="1.0" encoding="utf-8"?>
<a:theme xmlns:a="http://schemas.openxmlformats.org/drawingml/2006/main" name="2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1.xml><?xml version="1.0" encoding="utf-8"?>
<a:theme xmlns:a="http://schemas.openxmlformats.org/drawingml/2006/main" name="2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2.xml><?xml version="1.0" encoding="utf-8"?>
<a:theme xmlns:a="http://schemas.openxmlformats.org/drawingml/2006/main" name="2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3.xml><?xml version="1.0" encoding="utf-8"?>
<a:theme xmlns:a="http://schemas.openxmlformats.org/drawingml/2006/main" name="2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4.xml><?xml version="1.0" encoding="utf-8"?>
<a:theme xmlns:a="http://schemas.openxmlformats.org/drawingml/2006/main" name="2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5.xml><?xml version="1.0" encoding="utf-8"?>
<a:theme xmlns:a="http://schemas.openxmlformats.org/drawingml/2006/main" name="2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6.xml><?xml version="1.0" encoding="utf-8"?>
<a:theme xmlns:a="http://schemas.openxmlformats.org/drawingml/2006/main" name="2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7.xml><?xml version="1.0" encoding="utf-8"?>
<a:theme xmlns:a="http://schemas.openxmlformats.org/drawingml/2006/main" name="2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8.xml><?xml version="1.0" encoding="utf-8"?>
<a:theme xmlns:a="http://schemas.openxmlformats.org/drawingml/2006/main" name="2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9.xml><?xml version="1.0" encoding="utf-8"?>
<a:theme xmlns:a="http://schemas.openxmlformats.org/drawingml/2006/main" name="2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3731</TotalTime>
  <Words>2722</Words>
  <Application>Microsoft Office PowerPoint</Application>
  <PresentationFormat>On-screen Show (4:3)</PresentationFormat>
  <Paragraphs>595</Paragraphs>
  <Slides>59</Slides>
  <Notes>59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219</vt:i4>
      </vt:variant>
      <vt:variant>
        <vt:lpstr>Slide Titles</vt:lpstr>
      </vt:variant>
      <vt:variant>
        <vt:i4>59</vt:i4>
      </vt:variant>
    </vt:vector>
  </HeadingPairs>
  <TitlesOfParts>
    <vt:vector size="286" baseType="lpstr">
      <vt:lpstr>ＭＳ Ｐゴシック</vt:lpstr>
      <vt:lpstr>Arial</vt:lpstr>
      <vt:lpstr>Cambria Math</vt:lpstr>
      <vt:lpstr>Symbol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185_Blank</vt:lpstr>
      <vt:lpstr>186_Blank</vt:lpstr>
      <vt:lpstr>187_Blank</vt:lpstr>
      <vt:lpstr>188_Blank</vt:lpstr>
      <vt:lpstr>189_Blank</vt:lpstr>
      <vt:lpstr>190_Blank</vt:lpstr>
      <vt:lpstr>191_Blank</vt:lpstr>
      <vt:lpstr>192_Blank</vt:lpstr>
      <vt:lpstr>193_Blank</vt:lpstr>
      <vt:lpstr>194_Blank</vt:lpstr>
      <vt:lpstr>195_Blank</vt:lpstr>
      <vt:lpstr>196_Blank</vt:lpstr>
      <vt:lpstr>197_Blank</vt:lpstr>
      <vt:lpstr>198_Blank</vt:lpstr>
      <vt:lpstr>199_Blank</vt:lpstr>
      <vt:lpstr>200_Blank</vt:lpstr>
      <vt:lpstr>201_Blank</vt:lpstr>
      <vt:lpstr>202_Blank</vt:lpstr>
      <vt:lpstr>203_Blank</vt:lpstr>
      <vt:lpstr>204_Blank</vt:lpstr>
      <vt:lpstr>205_Blank</vt:lpstr>
      <vt:lpstr>206_Blank</vt:lpstr>
      <vt:lpstr>207_Blank</vt:lpstr>
      <vt:lpstr>208_Blank</vt:lpstr>
      <vt:lpstr>209_Blank</vt:lpstr>
      <vt:lpstr>210_Blank</vt:lpstr>
      <vt:lpstr>211_Blank</vt:lpstr>
      <vt:lpstr>212_Blank</vt:lpstr>
      <vt:lpstr>213_Blank</vt:lpstr>
      <vt:lpstr>214_Blank</vt:lpstr>
      <vt:lpstr>215_Blank</vt:lpstr>
      <vt:lpstr>216_Blank</vt:lpstr>
      <vt:lpstr>217_Blank</vt:lpstr>
      <vt:lpstr>218_Blank</vt:lpstr>
      <vt:lpstr>Overview: The Fundamental Units of Life</vt:lpstr>
      <vt:lpstr>Cell Fractionation</vt:lpstr>
      <vt:lpstr>Concept 4.2: Eukaryotic cells have internal membranes that compartmentalize their functions</vt:lpstr>
      <vt:lpstr>Comparing Prokaryotic and Eukaryotic Cells</vt:lpstr>
      <vt:lpstr>PowerPoint Presentation</vt:lpstr>
      <vt:lpstr>Figure 4.5</vt:lpstr>
      <vt:lpstr>PowerPoint Presentation</vt:lpstr>
      <vt:lpstr>Figure 4.6</vt:lpstr>
      <vt:lpstr>Concept 4.3: The eukaryotic cell’s genetic instructions are housed in the nucleus and carried out by the ribosomes</vt:lpstr>
      <vt:lpstr>The Nucleus: Information Central</vt:lpstr>
      <vt:lpstr>PowerPoint Presentation</vt:lpstr>
      <vt:lpstr>Figure 4.8</vt:lpstr>
      <vt:lpstr>PowerPoint Presentation</vt:lpstr>
      <vt:lpstr>Ribosomes: Protein Factories</vt:lpstr>
      <vt:lpstr>Figure 4.9</vt:lpstr>
      <vt:lpstr>Concept 4.4: The endomembrane system regulates protein traffic and performs metabolic functions in the cell</vt:lpstr>
      <vt:lpstr>The Endoplasmic Reticulum: Biosynthetic Factory</vt:lpstr>
      <vt:lpstr>Figure 4.10</vt:lpstr>
      <vt:lpstr>Functions of Smooth ER</vt:lpstr>
      <vt:lpstr>Functions of Rough ER</vt:lpstr>
      <vt:lpstr>The Golgi Apparatus: Shipping and Receiving Center</vt:lpstr>
      <vt:lpstr>Figure 4.11</vt:lpstr>
      <vt:lpstr>Lysosomes: Digestive Compartments</vt:lpstr>
      <vt:lpstr>PowerPoint Presentation</vt:lpstr>
      <vt:lpstr>Figure 4.12</vt:lpstr>
      <vt:lpstr>Figure 4.13</vt:lpstr>
      <vt:lpstr>Vacuoles: Diverse Maintenance Compartments</vt:lpstr>
      <vt:lpstr>PowerPoint Presentation</vt:lpstr>
      <vt:lpstr>The Endomembrane System: A Review</vt:lpstr>
      <vt:lpstr>Figure 4.15</vt:lpstr>
      <vt:lpstr>Concept 4.5: Mitochondria and chloroplasts change energy from one form to another</vt:lpstr>
      <vt:lpstr>The Evolutionary Origins of Mitochondria and Chloroplasts</vt:lpstr>
      <vt:lpstr>PowerPoint Presentation</vt:lpstr>
      <vt:lpstr>Figure 4.16</vt:lpstr>
      <vt:lpstr>Mitochondria: Chemical Energy Conversion</vt:lpstr>
      <vt:lpstr>Figure 4.17</vt:lpstr>
      <vt:lpstr>Chloroplasts: Capture of Light Energy</vt:lpstr>
      <vt:lpstr>PowerPoint Presentation</vt:lpstr>
      <vt:lpstr>Figure 4.18</vt:lpstr>
      <vt:lpstr>Peroxisomes: Oxidation</vt:lpstr>
      <vt:lpstr>Concept 4.6: The cytoskeleton is a network of fibers that organizes structures and activities in the cell</vt:lpstr>
      <vt:lpstr>Roles of the Cytoskeleton: Support and Motility</vt:lpstr>
      <vt:lpstr>Figure 4.21</vt:lpstr>
      <vt:lpstr>Components of the Cytoskeleton</vt:lpstr>
      <vt:lpstr>Figure 4.T01</vt:lpstr>
      <vt:lpstr>Microtubules</vt:lpstr>
      <vt:lpstr> </vt:lpstr>
      <vt:lpstr>Animation: Cilia Flagella</vt:lpstr>
      <vt:lpstr>Figure 4.22</vt:lpstr>
      <vt:lpstr> </vt:lpstr>
      <vt:lpstr>Microfilaments (Actin Filaments)</vt:lpstr>
      <vt:lpstr>Concept 4.7: Extracellular components and connections between cells help coordinate cellular activities</vt:lpstr>
      <vt:lpstr>Cell Walls of Plants</vt:lpstr>
      <vt:lpstr>Figure 4.25</vt:lpstr>
      <vt:lpstr>The Extracellular Matrix (ECM) of Animal Cells</vt:lpstr>
      <vt:lpstr>Figure 4.26</vt:lpstr>
      <vt:lpstr>Cell Junctions</vt:lpstr>
      <vt:lpstr>Plasmodesmata in Plant Cells</vt:lpstr>
      <vt:lpstr>Tight Junctions, Desmosomes, and Gap Junctions in Animal Cells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Kristi Whittaker</cp:lastModifiedBy>
  <cp:revision>611</cp:revision>
  <cp:lastPrinted>2005-03-24T12:52:04Z</cp:lastPrinted>
  <dcterms:created xsi:type="dcterms:W3CDTF">2010-10-31T21:38:30Z</dcterms:created>
  <dcterms:modified xsi:type="dcterms:W3CDTF">2017-09-11T15:53:10Z</dcterms:modified>
</cp:coreProperties>
</file>