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slideMasters/slideMaster194.xml" ContentType="application/vnd.openxmlformats-officedocument.presentationml.slideMaster+xml"/>
  <Override PartName="/ppt/slideMasters/slideMaster195.xml" ContentType="application/vnd.openxmlformats-officedocument.presentationml.slideMaster+xml"/>
  <Override PartName="/ppt/slideMasters/slideMaster196.xml" ContentType="application/vnd.openxmlformats-officedocument.presentationml.slideMaster+xml"/>
  <Override PartName="/ppt/slideMasters/slideMaster197.xml" ContentType="application/vnd.openxmlformats-officedocument.presentationml.slideMaster+xml"/>
  <Override PartName="/ppt/slideMasters/slideMaster198.xml" ContentType="application/vnd.openxmlformats-officedocument.presentationml.slideMaster+xml"/>
  <Override PartName="/ppt/slideMasters/slideMaster199.xml" ContentType="application/vnd.openxmlformats-officedocument.presentationml.slideMaster+xml"/>
  <Override PartName="/ppt/slideMasters/slideMaster200.xml" ContentType="application/vnd.openxmlformats-officedocument.presentationml.slideMaster+xml"/>
  <Override PartName="/ppt/slideMasters/slideMaster201.xml" ContentType="application/vnd.openxmlformats-officedocument.presentationml.slideMaster+xml"/>
  <Override PartName="/ppt/slideMasters/slideMaster202.xml" ContentType="application/vnd.openxmlformats-officedocument.presentationml.slideMaster+xml"/>
  <Override PartName="/ppt/slideMasters/slideMaster203.xml" ContentType="application/vnd.openxmlformats-officedocument.presentationml.slideMaster+xml"/>
  <Override PartName="/ppt/slideMasters/slideMaster204.xml" ContentType="application/vnd.openxmlformats-officedocument.presentationml.slideMaster+xml"/>
  <Override PartName="/ppt/slideMasters/slideMaster205.xml" ContentType="application/vnd.openxmlformats-officedocument.presentationml.slideMaster+xml"/>
  <Override PartName="/ppt/slideMasters/slideMaster206.xml" ContentType="application/vnd.openxmlformats-officedocument.presentationml.slideMaster+xml"/>
  <Override PartName="/ppt/slideMasters/slideMaster20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slideLayouts/slideLayout7.xml" ContentType="application/vnd.openxmlformats-officedocument.presentationml.slideLayout+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slideLayouts/slideLayout8.xml" ContentType="application/vnd.openxmlformats-officedocument.presentationml.slideLayout+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slideLayouts/slideLayout9.xml" ContentType="application/vnd.openxmlformats-officedocument.presentationml.slideLayout+xml"/>
  <Override PartName="/ppt/theme/theme140.xml" ContentType="application/vnd.openxmlformats-officedocument.theme+xml"/>
  <Override PartName="/ppt/theme/theme141.xml" ContentType="application/vnd.openxmlformats-officedocument.theme+xml"/>
  <Override PartName="/ppt/slideLayouts/slideLayout10.xml" ContentType="application/vnd.openxmlformats-officedocument.presentationml.slideLayout+xml"/>
  <Override PartName="/ppt/theme/theme142.xml" ContentType="application/vnd.openxmlformats-officedocument.theme+xml"/>
  <Override PartName="/ppt/theme/theme143.xml" ContentType="application/vnd.openxmlformats-officedocument.theme+xml"/>
  <Override PartName="/ppt/slideLayouts/slideLayout11.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slideLayouts/slideLayout12.xml" ContentType="application/vnd.openxmlformats-officedocument.presentationml.slideLayout+xml"/>
  <Override PartName="/ppt/theme/theme148.xml" ContentType="application/vnd.openxmlformats-officedocument.theme+xml"/>
  <Override PartName="/ppt/slideLayouts/slideLayout13.xml" ContentType="application/vnd.openxmlformats-officedocument.presentationml.slideLayout+xml"/>
  <Override PartName="/ppt/theme/theme149.xml" ContentType="application/vnd.openxmlformats-officedocument.theme+xml"/>
  <Override PartName="/ppt/slideLayouts/slideLayout14.xml" ContentType="application/vnd.openxmlformats-officedocument.presentationml.slideLayout+xml"/>
  <Override PartName="/ppt/theme/theme150.xml" ContentType="application/vnd.openxmlformats-officedocument.theme+xml"/>
  <Override PartName="/ppt/slideLayouts/slideLayout15.xml" ContentType="application/vnd.openxmlformats-officedocument.presentationml.slideLayout+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slideLayouts/slideLayout16.xml" ContentType="application/vnd.openxmlformats-officedocument.presentationml.slideLayout+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theme/theme169.xml" ContentType="application/vnd.openxmlformats-officedocument.theme+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theme/theme174.xml" ContentType="application/vnd.openxmlformats-officedocument.theme+xml"/>
  <Override PartName="/ppt/slideLayouts/slideLayout17.xml" ContentType="application/vnd.openxmlformats-officedocument.presentationml.slideLayout+xml"/>
  <Override PartName="/ppt/theme/theme175.xml" ContentType="application/vnd.openxmlformats-officedocument.theme+xml"/>
  <Override PartName="/ppt/slideLayouts/slideLayout18.xml" ContentType="application/vnd.openxmlformats-officedocument.presentationml.slideLayout+xml"/>
  <Override PartName="/ppt/theme/theme176.xml" ContentType="application/vnd.openxmlformats-officedocument.theme+xml"/>
  <Override PartName="/ppt/slideLayouts/slideLayout19.xml" ContentType="application/vnd.openxmlformats-officedocument.presentationml.slideLayout+xml"/>
  <Override PartName="/ppt/theme/theme177.xml" ContentType="application/vnd.openxmlformats-officedocument.theme+xml"/>
  <Override PartName="/ppt/theme/theme178.xml" ContentType="application/vnd.openxmlformats-officedocument.theme+xml"/>
  <Override PartName="/ppt/theme/theme179.xml" ContentType="application/vnd.openxmlformats-officedocument.theme+xml"/>
  <Override PartName="/ppt/theme/theme180.xml" ContentType="application/vnd.openxmlformats-officedocument.theme+xml"/>
  <Override PartName="/ppt/theme/theme181.xml" ContentType="application/vnd.openxmlformats-officedocument.theme+xml"/>
  <Override PartName="/ppt/theme/theme182.xml" ContentType="application/vnd.openxmlformats-officedocument.theme+xml"/>
  <Override PartName="/ppt/theme/theme183.xml" ContentType="application/vnd.openxmlformats-officedocument.theme+xml"/>
  <Override PartName="/ppt/theme/theme184.xml" ContentType="application/vnd.openxmlformats-officedocument.theme+xml"/>
  <Override PartName="/ppt/theme/theme185.xml" ContentType="application/vnd.openxmlformats-officedocument.theme+xml"/>
  <Override PartName="/ppt/theme/theme186.xml" ContentType="application/vnd.openxmlformats-officedocument.theme+xml"/>
  <Override PartName="/ppt/theme/theme187.xml" ContentType="application/vnd.openxmlformats-officedocument.theme+xml"/>
  <Override PartName="/ppt/theme/theme188.xml" ContentType="application/vnd.openxmlformats-officedocument.theme+xml"/>
  <Override PartName="/ppt/theme/theme189.xml" ContentType="application/vnd.openxmlformats-officedocument.theme+xml"/>
  <Override PartName="/ppt/slideLayouts/slideLayout20.xml" ContentType="application/vnd.openxmlformats-officedocument.presentationml.slideLayout+xml"/>
  <Override PartName="/ppt/theme/theme190.xml" ContentType="application/vnd.openxmlformats-officedocument.theme+xml"/>
  <Override PartName="/ppt/theme/theme191.xml" ContentType="application/vnd.openxmlformats-officedocument.theme+xml"/>
  <Override PartName="/ppt/theme/theme192.xml" ContentType="application/vnd.openxmlformats-officedocument.theme+xml"/>
  <Override PartName="/ppt/theme/theme193.xml" ContentType="application/vnd.openxmlformats-officedocument.theme+xml"/>
  <Override PartName="/ppt/theme/theme194.xml" ContentType="application/vnd.openxmlformats-officedocument.theme+xml"/>
  <Override PartName="/ppt/slideLayouts/slideLayout21.xml" ContentType="application/vnd.openxmlformats-officedocument.presentationml.slideLayout+xml"/>
  <Override PartName="/ppt/theme/theme195.xml" ContentType="application/vnd.openxmlformats-officedocument.theme+xml"/>
  <Override PartName="/ppt/theme/theme196.xml" ContentType="application/vnd.openxmlformats-officedocument.theme+xml"/>
  <Override PartName="/ppt/theme/theme197.xml" ContentType="application/vnd.openxmlformats-officedocument.theme+xml"/>
  <Override PartName="/ppt/slideLayouts/slideLayout22.xml" ContentType="application/vnd.openxmlformats-officedocument.presentationml.slideLayout+xml"/>
  <Override PartName="/ppt/theme/theme198.xml" ContentType="application/vnd.openxmlformats-officedocument.theme+xml"/>
  <Override PartName="/ppt/theme/theme199.xml" ContentType="application/vnd.openxmlformats-officedocument.theme+xml"/>
  <Override PartName="/ppt/theme/theme200.xml" ContentType="application/vnd.openxmlformats-officedocument.theme+xml"/>
  <Override PartName="/ppt/theme/theme201.xml" ContentType="application/vnd.openxmlformats-officedocument.theme+xml"/>
  <Override PartName="/ppt/theme/theme202.xml" ContentType="application/vnd.openxmlformats-officedocument.theme+xml"/>
  <Override PartName="/ppt/theme/theme203.xml" ContentType="application/vnd.openxmlformats-officedocument.theme+xml"/>
  <Override PartName="/ppt/theme/theme204.xml" ContentType="application/vnd.openxmlformats-officedocument.theme+xml"/>
  <Override PartName="/ppt/theme/theme205.xml" ContentType="application/vnd.openxmlformats-officedocument.theme+xml"/>
  <Override PartName="/ppt/theme/theme206.xml" ContentType="application/vnd.openxmlformats-officedocument.theme+xml"/>
  <Override PartName="/ppt/theme/theme207.xml" ContentType="application/vnd.openxmlformats-officedocument.theme+xml"/>
  <Override PartName="/ppt/theme/theme208.xml" ContentType="application/vnd.openxmlformats-officedocument.theme+xml"/>
  <Override PartName="/ppt/theme/theme20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0" r:id="rId1"/>
    <p:sldMasterId id="2147483787" r:id="rId2"/>
    <p:sldMasterId id="2147483789" r:id="rId3"/>
    <p:sldMasterId id="2147483791" r:id="rId4"/>
    <p:sldMasterId id="2147483793" r:id="rId5"/>
    <p:sldMasterId id="2147483795" r:id="rId6"/>
    <p:sldMasterId id="2147483797" r:id="rId7"/>
    <p:sldMasterId id="2147483799" r:id="rId8"/>
    <p:sldMasterId id="2147483801" r:id="rId9"/>
    <p:sldMasterId id="2147483803" r:id="rId10"/>
    <p:sldMasterId id="2147483805" r:id="rId11"/>
    <p:sldMasterId id="2147483807" r:id="rId12"/>
    <p:sldMasterId id="2147483809" r:id="rId13"/>
    <p:sldMasterId id="2147483811" r:id="rId14"/>
    <p:sldMasterId id="2147483813" r:id="rId15"/>
    <p:sldMasterId id="2147483815" r:id="rId16"/>
    <p:sldMasterId id="2147483817" r:id="rId17"/>
    <p:sldMasterId id="2147483819" r:id="rId18"/>
    <p:sldMasterId id="2147483821" r:id="rId19"/>
    <p:sldMasterId id="2147483823" r:id="rId20"/>
    <p:sldMasterId id="2147483825" r:id="rId21"/>
    <p:sldMasterId id="2147483827" r:id="rId22"/>
    <p:sldMasterId id="2147483829" r:id="rId23"/>
    <p:sldMasterId id="2147483831" r:id="rId24"/>
    <p:sldMasterId id="2147483833" r:id="rId25"/>
    <p:sldMasterId id="2147483835" r:id="rId26"/>
    <p:sldMasterId id="2147483837" r:id="rId27"/>
    <p:sldMasterId id="2147483839" r:id="rId28"/>
    <p:sldMasterId id="2147483841" r:id="rId29"/>
    <p:sldMasterId id="2147483843" r:id="rId30"/>
    <p:sldMasterId id="2147483845" r:id="rId31"/>
    <p:sldMasterId id="2147483847" r:id="rId32"/>
    <p:sldMasterId id="2147483849" r:id="rId33"/>
    <p:sldMasterId id="2147483851" r:id="rId34"/>
    <p:sldMasterId id="2147483853" r:id="rId35"/>
    <p:sldMasterId id="2147483855" r:id="rId36"/>
    <p:sldMasterId id="2147483857" r:id="rId37"/>
    <p:sldMasterId id="2147483859" r:id="rId38"/>
    <p:sldMasterId id="2147483861" r:id="rId39"/>
    <p:sldMasterId id="2147483863" r:id="rId40"/>
    <p:sldMasterId id="2147483865" r:id="rId41"/>
    <p:sldMasterId id="2147483867" r:id="rId42"/>
    <p:sldMasterId id="2147483869" r:id="rId43"/>
    <p:sldMasterId id="2147483871" r:id="rId44"/>
    <p:sldMasterId id="2147483873" r:id="rId45"/>
    <p:sldMasterId id="2147483875" r:id="rId46"/>
    <p:sldMasterId id="2147483877" r:id="rId47"/>
    <p:sldMasterId id="2147483879" r:id="rId48"/>
    <p:sldMasterId id="2147483881" r:id="rId49"/>
    <p:sldMasterId id="2147483883" r:id="rId50"/>
    <p:sldMasterId id="2147483885" r:id="rId51"/>
    <p:sldMasterId id="2147483887" r:id="rId52"/>
    <p:sldMasterId id="2147483889" r:id="rId53"/>
    <p:sldMasterId id="2147483891" r:id="rId54"/>
    <p:sldMasterId id="2147483893" r:id="rId55"/>
    <p:sldMasterId id="2147483895" r:id="rId56"/>
    <p:sldMasterId id="2147483897" r:id="rId57"/>
    <p:sldMasterId id="2147483899" r:id="rId58"/>
    <p:sldMasterId id="2147483901" r:id="rId59"/>
    <p:sldMasterId id="2147483903" r:id="rId60"/>
    <p:sldMasterId id="2147483905" r:id="rId61"/>
    <p:sldMasterId id="2147483907" r:id="rId62"/>
    <p:sldMasterId id="2147483909" r:id="rId63"/>
    <p:sldMasterId id="2147483911" r:id="rId64"/>
    <p:sldMasterId id="2147483913" r:id="rId65"/>
    <p:sldMasterId id="2147483915" r:id="rId66"/>
    <p:sldMasterId id="2147483917" r:id="rId67"/>
    <p:sldMasterId id="2147483919" r:id="rId68"/>
    <p:sldMasterId id="2147483921" r:id="rId69"/>
    <p:sldMasterId id="2147483923" r:id="rId70"/>
    <p:sldMasterId id="2147483925" r:id="rId71"/>
    <p:sldMasterId id="2147483927" r:id="rId72"/>
    <p:sldMasterId id="2147483929" r:id="rId73"/>
    <p:sldMasterId id="2147483931" r:id="rId74"/>
    <p:sldMasterId id="2147483933" r:id="rId75"/>
    <p:sldMasterId id="2147483935" r:id="rId76"/>
    <p:sldMasterId id="2147483937" r:id="rId77"/>
    <p:sldMasterId id="2147483939" r:id="rId78"/>
    <p:sldMasterId id="2147483941" r:id="rId79"/>
    <p:sldMasterId id="2147483943" r:id="rId80"/>
    <p:sldMasterId id="2147483945" r:id="rId81"/>
    <p:sldMasterId id="2147483947" r:id="rId82"/>
    <p:sldMasterId id="2147483949" r:id="rId83"/>
    <p:sldMasterId id="2147483951" r:id="rId84"/>
    <p:sldMasterId id="2147483953" r:id="rId85"/>
    <p:sldMasterId id="2147483955" r:id="rId86"/>
    <p:sldMasterId id="2147483957" r:id="rId87"/>
    <p:sldMasterId id="2147483959" r:id="rId88"/>
    <p:sldMasterId id="2147483961" r:id="rId89"/>
    <p:sldMasterId id="2147483963" r:id="rId90"/>
    <p:sldMasterId id="2147483964" r:id="rId91"/>
    <p:sldMasterId id="2147483966" r:id="rId92"/>
    <p:sldMasterId id="2147483968" r:id="rId93"/>
    <p:sldMasterId id="2147483970" r:id="rId94"/>
    <p:sldMasterId id="2147483972" r:id="rId95"/>
    <p:sldMasterId id="2147483974" r:id="rId96"/>
    <p:sldMasterId id="2147483976" r:id="rId97"/>
    <p:sldMasterId id="2147483978" r:id="rId98"/>
    <p:sldMasterId id="2147483980" r:id="rId99"/>
    <p:sldMasterId id="2147483982" r:id="rId100"/>
    <p:sldMasterId id="2147483984" r:id="rId101"/>
    <p:sldMasterId id="2147483986" r:id="rId102"/>
    <p:sldMasterId id="2147483988" r:id="rId103"/>
    <p:sldMasterId id="2147483990" r:id="rId104"/>
    <p:sldMasterId id="2147483992" r:id="rId105"/>
    <p:sldMasterId id="2147483994" r:id="rId106"/>
    <p:sldMasterId id="2147483996" r:id="rId107"/>
    <p:sldMasterId id="2147483998" r:id="rId108"/>
    <p:sldMasterId id="2147484000" r:id="rId109"/>
    <p:sldMasterId id="2147484001" r:id="rId110"/>
    <p:sldMasterId id="2147484003" r:id="rId111"/>
    <p:sldMasterId id="2147484005" r:id="rId112"/>
    <p:sldMasterId id="2147484007" r:id="rId113"/>
    <p:sldMasterId id="2147484008" r:id="rId114"/>
    <p:sldMasterId id="2147484010" r:id="rId115"/>
    <p:sldMasterId id="2147484012" r:id="rId116"/>
    <p:sldMasterId id="2147484014" r:id="rId117"/>
    <p:sldMasterId id="2147484016" r:id="rId118"/>
    <p:sldMasterId id="2147484018" r:id="rId119"/>
    <p:sldMasterId id="2147484020" r:id="rId120"/>
    <p:sldMasterId id="2147484022" r:id="rId121"/>
    <p:sldMasterId id="2147484023" r:id="rId122"/>
    <p:sldMasterId id="2147484025" r:id="rId123"/>
    <p:sldMasterId id="2147484027" r:id="rId124"/>
    <p:sldMasterId id="2147484029" r:id="rId125"/>
    <p:sldMasterId id="2147484031" r:id="rId126"/>
    <p:sldMasterId id="2147484033" r:id="rId127"/>
    <p:sldMasterId id="2147484035" r:id="rId128"/>
    <p:sldMasterId id="2147484037" r:id="rId129"/>
    <p:sldMasterId id="2147484039" r:id="rId130"/>
    <p:sldMasterId id="2147484041" r:id="rId131"/>
    <p:sldMasterId id="2147484043" r:id="rId132"/>
    <p:sldMasterId id="2147484045" r:id="rId133"/>
    <p:sldMasterId id="2147484047" r:id="rId134"/>
    <p:sldMasterId id="2147484049" r:id="rId135"/>
    <p:sldMasterId id="2147484051" r:id="rId136"/>
    <p:sldMasterId id="2147484053" r:id="rId137"/>
    <p:sldMasterId id="2147484054" r:id="rId138"/>
    <p:sldMasterId id="2147484056" r:id="rId139"/>
    <p:sldMasterId id="2147484058" r:id="rId140"/>
    <p:sldMasterId id="2147484060" r:id="rId141"/>
    <p:sldMasterId id="2147484062" r:id="rId142"/>
    <p:sldMasterId id="2147484064" r:id="rId143"/>
    <p:sldMasterId id="2147484066" r:id="rId144"/>
    <p:sldMasterId id="2147484068" r:id="rId145"/>
    <p:sldMasterId id="2147484070" r:id="rId146"/>
    <p:sldMasterId id="2147484072" r:id="rId147"/>
    <p:sldMasterId id="2147484074" r:id="rId148"/>
    <p:sldMasterId id="2147484076" r:id="rId149"/>
    <p:sldMasterId id="2147484078" r:id="rId150"/>
    <p:sldMasterId id="2147484080" r:id="rId151"/>
    <p:sldMasterId id="2147484082" r:id="rId152"/>
    <p:sldMasterId id="2147484084" r:id="rId153"/>
    <p:sldMasterId id="2147484086" r:id="rId154"/>
    <p:sldMasterId id="2147484088" r:id="rId155"/>
    <p:sldMasterId id="2147484090" r:id="rId156"/>
    <p:sldMasterId id="2147484092" r:id="rId157"/>
    <p:sldMasterId id="2147484094" r:id="rId158"/>
    <p:sldMasterId id="2147484096" r:id="rId159"/>
    <p:sldMasterId id="2147484098" r:id="rId160"/>
    <p:sldMasterId id="2147484100" r:id="rId161"/>
    <p:sldMasterId id="2147484102" r:id="rId162"/>
    <p:sldMasterId id="2147484104" r:id="rId163"/>
    <p:sldMasterId id="2147484106" r:id="rId164"/>
    <p:sldMasterId id="2147484108" r:id="rId165"/>
    <p:sldMasterId id="2147484110" r:id="rId166"/>
    <p:sldMasterId id="2147484112" r:id="rId167"/>
    <p:sldMasterId id="2147484114" r:id="rId168"/>
    <p:sldMasterId id="2147484116" r:id="rId169"/>
    <p:sldMasterId id="2147484118" r:id="rId170"/>
    <p:sldMasterId id="2147484120" r:id="rId171"/>
    <p:sldMasterId id="2147484121" r:id="rId172"/>
    <p:sldMasterId id="2147484123" r:id="rId173"/>
    <p:sldMasterId id="2147484125" r:id="rId174"/>
    <p:sldMasterId id="2147484127" r:id="rId175"/>
    <p:sldMasterId id="2147484129" r:id="rId176"/>
    <p:sldMasterId id="2147484131" r:id="rId177"/>
    <p:sldMasterId id="2147484133" r:id="rId178"/>
    <p:sldMasterId id="2147484135" r:id="rId179"/>
    <p:sldMasterId id="2147484137" r:id="rId180"/>
    <p:sldMasterId id="2147484139" r:id="rId181"/>
    <p:sldMasterId id="2147484141" r:id="rId182"/>
    <p:sldMasterId id="2147484143" r:id="rId183"/>
    <p:sldMasterId id="2147484145" r:id="rId184"/>
    <p:sldMasterId id="2147484147" r:id="rId185"/>
    <p:sldMasterId id="2147484149" r:id="rId186"/>
    <p:sldMasterId id="2147484151" r:id="rId187"/>
    <p:sldMasterId id="2147484153" r:id="rId188"/>
    <p:sldMasterId id="2147484155" r:id="rId189"/>
    <p:sldMasterId id="2147484157" r:id="rId190"/>
    <p:sldMasterId id="2147484159" r:id="rId191"/>
    <p:sldMasterId id="2147484161" r:id="rId192"/>
    <p:sldMasterId id="2147484163" r:id="rId193"/>
    <p:sldMasterId id="2147484165" r:id="rId194"/>
    <p:sldMasterId id="2147484167" r:id="rId195"/>
    <p:sldMasterId id="2147484169" r:id="rId196"/>
    <p:sldMasterId id="2147484171" r:id="rId197"/>
    <p:sldMasterId id="2147484173" r:id="rId198"/>
    <p:sldMasterId id="2147484175" r:id="rId199"/>
    <p:sldMasterId id="2147484177" r:id="rId200"/>
    <p:sldMasterId id="2147484179" r:id="rId201"/>
    <p:sldMasterId id="2147484181" r:id="rId202"/>
    <p:sldMasterId id="2147484183" r:id="rId203"/>
    <p:sldMasterId id="2147484185" r:id="rId204"/>
    <p:sldMasterId id="2147484187" r:id="rId205"/>
    <p:sldMasterId id="2147484189" r:id="rId206"/>
    <p:sldMasterId id="2147484191" r:id="rId207"/>
  </p:sldMasterIdLst>
  <p:notesMasterIdLst>
    <p:notesMasterId r:id="rId267"/>
  </p:notesMasterIdLst>
  <p:handoutMasterIdLst>
    <p:handoutMasterId r:id="rId268"/>
  </p:handoutMasterIdLst>
  <p:sldIdLst>
    <p:sldId id="461" r:id="rId208"/>
    <p:sldId id="555" r:id="rId209"/>
    <p:sldId id="464" r:id="rId210"/>
    <p:sldId id="465" r:id="rId211"/>
    <p:sldId id="469" r:id="rId212"/>
    <p:sldId id="471" r:id="rId213"/>
    <p:sldId id="567" r:id="rId214"/>
    <p:sldId id="473" r:id="rId215"/>
    <p:sldId id="475" r:id="rId216"/>
    <p:sldId id="477" r:id="rId217"/>
    <p:sldId id="572" r:id="rId218"/>
    <p:sldId id="480" r:id="rId219"/>
    <p:sldId id="574" r:id="rId220"/>
    <p:sldId id="482" r:id="rId221"/>
    <p:sldId id="484" r:id="rId222"/>
    <p:sldId id="576" r:id="rId223"/>
    <p:sldId id="486" r:id="rId224"/>
    <p:sldId id="488" r:id="rId225"/>
    <p:sldId id="580" r:id="rId226"/>
    <p:sldId id="490" r:id="rId227"/>
    <p:sldId id="581" r:id="rId228"/>
    <p:sldId id="582" r:id="rId229"/>
    <p:sldId id="493" r:id="rId230"/>
    <p:sldId id="583" r:id="rId231"/>
    <p:sldId id="498" r:id="rId232"/>
    <p:sldId id="587" r:id="rId233"/>
    <p:sldId id="500" r:id="rId234"/>
    <p:sldId id="501" r:id="rId235"/>
    <p:sldId id="502" r:id="rId236"/>
    <p:sldId id="504" r:id="rId237"/>
    <p:sldId id="508" r:id="rId238"/>
    <p:sldId id="509" r:id="rId239"/>
    <p:sldId id="510" r:id="rId240"/>
    <p:sldId id="512" r:id="rId241"/>
    <p:sldId id="514" r:id="rId242"/>
    <p:sldId id="604" r:id="rId243"/>
    <p:sldId id="516" r:id="rId244"/>
    <p:sldId id="517" r:id="rId245"/>
    <p:sldId id="518" r:id="rId246"/>
    <p:sldId id="605" r:id="rId247"/>
    <p:sldId id="522" r:id="rId248"/>
    <p:sldId id="523" r:id="rId249"/>
    <p:sldId id="606" r:id="rId250"/>
    <p:sldId id="525" r:id="rId251"/>
    <p:sldId id="526" r:id="rId252"/>
    <p:sldId id="528" r:id="rId253"/>
    <p:sldId id="529" r:id="rId254"/>
    <p:sldId id="619" r:id="rId255"/>
    <p:sldId id="531" r:id="rId256"/>
    <p:sldId id="532" r:id="rId257"/>
    <p:sldId id="534" r:id="rId258"/>
    <p:sldId id="536" r:id="rId259"/>
    <p:sldId id="624" r:id="rId260"/>
    <p:sldId id="539" r:id="rId261"/>
    <p:sldId id="540" r:id="rId262"/>
    <p:sldId id="541" r:id="rId263"/>
    <p:sldId id="543" r:id="rId264"/>
    <p:sldId id="544" r:id="rId265"/>
    <p:sldId id="627" r:id="rId266"/>
  </p:sldIdLst>
  <p:sldSz cx="9144000" cy="6858000" type="screen4x3"/>
  <p:notesSz cx="6858000" cy="9144000"/>
  <p:custDataLst>
    <p:tags r:id="rId269"/>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8">
          <p15:clr>
            <a:srgbClr val="A4A3A4"/>
          </p15:clr>
        </p15:guide>
        <p15:guide id="8" pos="2880">
          <p15:clr>
            <a:srgbClr val="A4A3A4"/>
          </p15:clr>
        </p15:guide>
        <p15:guide id="9" orient="horz" pos="2204">
          <p15:clr>
            <a:srgbClr val="A4A3A4"/>
          </p15:clr>
        </p15:guide>
        <p15:guide id="10" pos="20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cmAuthor id="2" name="Kathleen Fitzpatrick" initials="" lastIdx="1" clrIdx="1"/>
  <p:cmAuthor id="3" name="Sylvia Rebert" initials="SR" lastIdx="1" clrIdx="2"/>
  <p:cmAuthor id="4" name="manjubharkavi" initials="m" lastIdx="1" clrIdx="3"/>
  <p:cmAuthor id="5" name="Nicole Tunbridge" initia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209"/>
    <a:srgbClr val="990066"/>
    <a:srgbClr val="0051A2"/>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16" autoAdjust="0"/>
    <p:restoredTop sz="92230" autoAdjust="0"/>
  </p:normalViewPr>
  <p:slideViewPr>
    <p:cSldViewPr snapToGrid="0" showGuides="1">
      <p:cViewPr varScale="1">
        <p:scale>
          <a:sx n="85" d="100"/>
          <a:sy n="85" d="100"/>
        </p:scale>
        <p:origin x="1782" y="102"/>
      </p:cViewPr>
      <p:guideLst>
        <p:guide orient="horz" pos="2158"/>
        <p:guide pos="2880"/>
        <p:guide orient="horz" pos="2204"/>
        <p:guide pos="2092"/>
      </p:guideLst>
    </p:cSldViewPr>
  </p:slideViewPr>
  <p:outlineViewPr>
    <p:cViewPr>
      <p:scale>
        <a:sx n="33" d="100"/>
        <a:sy n="33" d="100"/>
      </p:scale>
      <p:origin x="0" y="616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7" d="100"/>
          <a:sy n="67" d="100"/>
        </p:scale>
        <p:origin x="-322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63" Type="http://schemas.openxmlformats.org/officeDocument/2006/relationships/slideMaster" Target="slideMasters/slideMaster63.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226" Type="http://schemas.openxmlformats.org/officeDocument/2006/relationships/slide" Target="slides/slide19.xml"/><Relationship Id="rId268" Type="http://schemas.openxmlformats.org/officeDocument/2006/relationships/handoutMaster" Target="handoutMasters/handoutMaster1.xml"/><Relationship Id="rId32" Type="http://schemas.openxmlformats.org/officeDocument/2006/relationships/slideMaster" Target="slideMasters/slideMaster32.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 Target="slides/slide9.xml"/><Relationship Id="rId237" Type="http://schemas.openxmlformats.org/officeDocument/2006/relationships/slide" Target="slides/slide30.xml"/><Relationship Id="rId258" Type="http://schemas.openxmlformats.org/officeDocument/2006/relationships/slide" Target="slides/slide5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Master" Target="slideMasters/slideMaster206.xml"/><Relationship Id="rId227" Type="http://schemas.openxmlformats.org/officeDocument/2006/relationships/slide" Target="slides/slide20.xml"/><Relationship Id="rId248" Type="http://schemas.openxmlformats.org/officeDocument/2006/relationships/slide" Target="slides/slide41.xml"/><Relationship Id="rId269" Type="http://schemas.openxmlformats.org/officeDocument/2006/relationships/tags" Target="tags/tag1.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Master" Target="slideMasters/slideMaster182.xml"/><Relationship Id="rId217" Type="http://schemas.openxmlformats.org/officeDocument/2006/relationships/slide" Target="slides/slide10.xml"/><Relationship Id="rId6" Type="http://schemas.openxmlformats.org/officeDocument/2006/relationships/slideMaster" Target="slideMasters/slideMaster6.xml"/><Relationship Id="rId238" Type="http://schemas.openxmlformats.org/officeDocument/2006/relationships/slide" Target="slides/slide31.xml"/><Relationship Id="rId259" Type="http://schemas.openxmlformats.org/officeDocument/2006/relationships/slide" Target="slides/slide52.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commentAuthors" Target="commentAuthors.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7" Type="http://schemas.openxmlformats.org/officeDocument/2006/relationships/slideMaster" Target="slideMasters/slideMaster207.xml"/><Relationship Id="rId228" Type="http://schemas.openxmlformats.org/officeDocument/2006/relationships/slide" Target="slides/slide21.xml"/><Relationship Id="rId249" Type="http://schemas.openxmlformats.org/officeDocument/2006/relationships/slide" Target="slides/slide42.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53.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8" Type="http://schemas.openxmlformats.org/officeDocument/2006/relationships/slide" Target="slides/slide11.xml"/><Relationship Id="rId239" Type="http://schemas.openxmlformats.org/officeDocument/2006/relationships/slide" Target="slides/slide32.xml"/><Relationship Id="rId250" Type="http://schemas.openxmlformats.org/officeDocument/2006/relationships/slide" Target="slides/slide43.xml"/><Relationship Id="rId271" Type="http://schemas.openxmlformats.org/officeDocument/2006/relationships/presProps" Target="presProps.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31" Type="http://schemas.openxmlformats.org/officeDocument/2006/relationships/slideMaster" Target="slideMasters/slideMaster131.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208" Type="http://schemas.openxmlformats.org/officeDocument/2006/relationships/slide" Target="slides/slide1.xml"/><Relationship Id="rId229" Type="http://schemas.openxmlformats.org/officeDocument/2006/relationships/slide" Target="slides/slide22.xml"/><Relationship Id="rId240" Type="http://schemas.openxmlformats.org/officeDocument/2006/relationships/slide" Target="slides/slide33.xml"/><Relationship Id="rId261" Type="http://schemas.openxmlformats.org/officeDocument/2006/relationships/slide" Target="slides/slide54.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8" Type="http://schemas.openxmlformats.org/officeDocument/2006/relationships/slideMaster" Target="slideMasters/slideMaster8.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219" Type="http://schemas.openxmlformats.org/officeDocument/2006/relationships/slide" Target="slides/slide12.xml"/><Relationship Id="rId230" Type="http://schemas.openxmlformats.org/officeDocument/2006/relationships/slide" Target="slides/slide23.xml"/><Relationship Id="rId251" Type="http://schemas.openxmlformats.org/officeDocument/2006/relationships/slide" Target="slides/slide44.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72" Type="http://schemas.openxmlformats.org/officeDocument/2006/relationships/viewProps" Target="viewProps.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95" Type="http://schemas.openxmlformats.org/officeDocument/2006/relationships/slideMaster" Target="slideMasters/slideMaster195.xml"/><Relationship Id="rId209" Type="http://schemas.openxmlformats.org/officeDocument/2006/relationships/slide" Target="slides/slide2.xml"/><Relationship Id="rId220" Type="http://schemas.openxmlformats.org/officeDocument/2006/relationships/slide" Target="slides/slide13.xml"/><Relationship Id="rId241" Type="http://schemas.openxmlformats.org/officeDocument/2006/relationships/slide" Target="slides/slide3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262" Type="http://schemas.openxmlformats.org/officeDocument/2006/relationships/slide" Target="slides/slide55.xml"/><Relationship Id="rId78" Type="http://schemas.openxmlformats.org/officeDocument/2006/relationships/slideMaster" Target="slideMasters/slideMaster78.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64" Type="http://schemas.openxmlformats.org/officeDocument/2006/relationships/slideMaster" Target="slideMasters/slideMaster164.xml"/><Relationship Id="rId185" Type="http://schemas.openxmlformats.org/officeDocument/2006/relationships/slideMaster" Target="slideMasters/slideMaster185.xml"/><Relationship Id="rId9" Type="http://schemas.openxmlformats.org/officeDocument/2006/relationships/slideMaster" Target="slideMasters/slideMaster9.xml"/><Relationship Id="rId210" Type="http://schemas.openxmlformats.org/officeDocument/2006/relationships/slide" Target="slides/slide3.xml"/><Relationship Id="rId26" Type="http://schemas.openxmlformats.org/officeDocument/2006/relationships/slideMaster" Target="slideMasters/slideMaster26.xml"/><Relationship Id="rId231" Type="http://schemas.openxmlformats.org/officeDocument/2006/relationships/slide" Target="slides/slide24.xml"/><Relationship Id="rId252" Type="http://schemas.openxmlformats.org/officeDocument/2006/relationships/slide" Target="slides/slide45.xml"/><Relationship Id="rId273" Type="http://schemas.openxmlformats.org/officeDocument/2006/relationships/theme" Target="theme/theme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Master" Target="slideMasters/slideMaster196.xml"/><Relationship Id="rId200" Type="http://schemas.openxmlformats.org/officeDocument/2006/relationships/slideMaster" Target="slideMasters/slideMaster200.xml"/><Relationship Id="rId16" Type="http://schemas.openxmlformats.org/officeDocument/2006/relationships/slideMaster" Target="slideMasters/slideMaster16.xml"/><Relationship Id="rId221" Type="http://schemas.openxmlformats.org/officeDocument/2006/relationships/slide" Target="slides/slide14.xml"/><Relationship Id="rId242" Type="http://schemas.openxmlformats.org/officeDocument/2006/relationships/slide" Target="slides/slide35.xml"/><Relationship Id="rId263" Type="http://schemas.openxmlformats.org/officeDocument/2006/relationships/slide" Target="slides/slide56.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 Target="slides/slide4.xml"/><Relationship Id="rId232" Type="http://schemas.openxmlformats.org/officeDocument/2006/relationships/slide" Target="slides/slide25.xml"/><Relationship Id="rId253" Type="http://schemas.openxmlformats.org/officeDocument/2006/relationships/slide" Target="slides/slide46.xml"/><Relationship Id="rId274" Type="http://schemas.openxmlformats.org/officeDocument/2006/relationships/tableStyles" Target="tableStyle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Master" Target="slideMasters/slideMaster197.xml"/><Relationship Id="rId201" Type="http://schemas.openxmlformats.org/officeDocument/2006/relationships/slideMaster" Target="slideMasters/slideMaster201.xml"/><Relationship Id="rId222" Type="http://schemas.openxmlformats.org/officeDocument/2006/relationships/slide" Target="slides/slide15.xml"/><Relationship Id="rId243" Type="http://schemas.openxmlformats.org/officeDocument/2006/relationships/slide" Target="slides/slide36.xml"/><Relationship Id="rId264" Type="http://schemas.openxmlformats.org/officeDocument/2006/relationships/slide" Target="slides/slide5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Master" Target="slideMasters/slideMaster187.xml"/><Relationship Id="rId1" Type="http://schemas.openxmlformats.org/officeDocument/2006/relationships/slideMaster" Target="slideMasters/slideMaster1.xml"/><Relationship Id="rId212" Type="http://schemas.openxmlformats.org/officeDocument/2006/relationships/slide" Target="slides/slide5.xml"/><Relationship Id="rId233" Type="http://schemas.openxmlformats.org/officeDocument/2006/relationships/slide" Target="slides/slide26.xml"/><Relationship Id="rId254" Type="http://schemas.openxmlformats.org/officeDocument/2006/relationships/slide" Target="slides/slide47.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Master" Target="slideMasters/slideMaster198.xml"/><Relationship Id="rId202" Type="http://schemas.openxmlformats.org/officeDocument/2006/relationships/slideMaster" Target="slideMasters/slideMaster202.xml"/><Relationship Id="rId223" Type="http://schemas.openxmlformats.org/officeDocument/2006/relationships/slide" Target="slides/slide16.xml"/><Relationship Id="rId244" Type="http://schemas.openxmlformats.org/officeDocument/2006/relationships/slide" Target="slides/slide37.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58.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6.xml"/><Relationship Id="rId234" Type="http://schemas.openxmlformats.org/officeDocument/2006/relationships/slide" Target="slides/slide2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48.xml"/><Relationship Id="rId40" Type="http://schemas.openxmlformats.org/officeDocument/2006/relationships/slideMaster" Target="slideMasters/slideMaster40.xml"/><Relationship Id="rId115" Type="http://schemas.openxmlformats.org/officeDocument/2006/relationships/slideMaster" Target="slideMasters/slideMaster115.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9" Type="http://schemas.openxmlformats.org/officeDocument/2006/relationships/slideMaster" Target="slideMasters/slideMaster199.xml"/><Relationship Id="rId203" Type="http://schemas.openxmlformats.org/officeDocument/2006/relationships/slideMaster" Target="slideMasters/slideMaster203.xml"/><Relationship Id="rId19" Type="http://schemas.openxmlformats.org/officeDocument/2006/relationships/slideMaster" Target="slideMasters/slideMaster19.xml"/><Relationship Id="rId224" Type="http://schemas.openxmlformats.org/officeDocument/2006/relationships/slide" Target="slides/slide17.xml"/><Relationship Id="rId245" Type="http://schemas.openxmlformats.org/officeDocument/2006/relationships/slide" Target="slides/slide38.xml"/><Relationship Id="rId266" Type="http://schemas.openxmlformats.org/officeDocument/2006/relationships/slide" Target="slides/slide59.xml"/><Relationship Id="rId30" Type="http://schemas.openxmlformats.org/officeDocument/2006/relationships/slideMaster" Target="slideMasters/slideMaster3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189" Type="http://schemas.openxmlformats.org/officeDocument/2006/relationships/slideMaster" Target="slideMasters/slideMaster189.xml"/><Relationship Id="rId3" Type="http://schemas.openxmlformats.org/officeDocument/2006/relationships/slideMaster" Target="slideMasters/slideMaster3.xml"/><Relationship Id="rId214" Type="http://schemas.openxmlformats.org/officeDocument/2006/relationships/slide" Target="slides/slide7.xml"/><Relationship Id="rId235" Type="http://schemas.openxmlformats.org/officeDocument/2006/relationships/slide" Target="slides/slide28.xml"/><Relationship Id="rId256" Type="http://schemas.openxmlformats.org/officeDocument/2006/relationships/slide" Target="slides/slide49.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179" Type="http://schemas.openxmlformats.org/officeDocument/2006/relationships/slideMaster" Target="slideMasters/slideMaster179.xml"/><Relationship Id="rId190" Type="http://schemas.openxmlformats.org/officeDocument/2006/relationships/slideMaster" Target="slideMasters/slideMaster190.xml"/><Relationship Id="rId204" Type="http://schemas.openxmlformats.org/officeDocument/2006/relationships/slideMaster" Target="slideMasters/slideMaster204.xml"/><Relationship Id="rId225" Type="http://schemas.openxmlformats.org/officeDocument/2006/relationships/slide" Target="slides/slide18.xml"/><Relationship Id="rId246" Type="http://schemas.openxmlformats.org/officeDocument/2006/relationships/slide" Target="slides/slide39.xml"/><Relationship Id="rId267" Type="http://schemas.openxmlformats.org/officeDocument/2006/relationships/notesMaster" Target="notesMasters/notesMaster1.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94" Type="http://schemas.openxmlformats.org/officeDocument/2006/relationships/slideMaster" Target="slideMasters/slideMaster94.xml"/><Relationship Id="rId148" Type="http://schemas.openxmlformats.org/officeDocument/2006/relationships/slideMaster" Target="slideMasters/slideMaster148.xml"/><Relationship Id="rId169" Type="http://schemas.openxmlformats.org/officeDocument/2006/relationships/slideMaster" Target="slideMasters/slideMaster169.xml"/><Relationship Id="rId4" Type="http://schemas.openxmlformats.org/officeDocument/2006/relationships/slideMaster" Target="slideMasters/slideMaster4.xml"/><Relationship Id="rId180" Type="http://schemas.openxmlformats.org/officeDocument/2006/relationships/slideMaster" Target="slideMasters/slideMaster180.xml"/><Relationship Id="rId215" Type="http://schemas.openxmlformats.org/officeDocument/2006/relationships/slide" Target="slides/slide8.xml"/><Relationship Id="rId236" Type="http://schemas.openxmlformats.org/officeDocument/2006/relationships/slide" Target="slides/slide29.xml"/><Relationship Id="rId257" Type="http://schemas.openxmlformats.org/officeDocument/2006/relationships/slide" Target="slides/slide50.xml"/><Relationship Id="rId42" Type="http://schemas.openxmlformats.org/officeDocument/2006/relationships/slideMaster" Target="slideMasters/slideMaster42.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91" Type="http://schemas.openxmlformats.org/officeDocument/2006/relationships/slideMaster" Target="slideMasters/slideMaster191.xml"/><Relationship Id="rId205" Type="http://schemas.openxmlformats.org/officeDocument/2006/relationships/slideMaster" Target="slideMasters/slideMaster205.xml"/><Relationship Id="rId247" Type="http://schemas.openxmlformats.org/officeDocument/2006/relationships/slide" Target="slides/slide40.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53" Type="http://schemas.openxmlformats.org/officeDocument/2006/relationships/slideMaster" Target="slideMasters/slideMaster53.xml"/><Relationship Id="rId149" Type="http://schemas.openxmlformats.org/officeDocument/2006/relationships/slideMaster" Target="slideMasters/slideMaster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84" charset="0"/>
                <a:cs typeface="Arial" charset="0"/>
              </a:defRPr>
            </a:lvl1pPr>
          </a:lstStyle>
          <a:p>
            <a:pPr>
              <a:defRPr/>
            </a:pPr>
            <a:endParaRPr lang="en-US" alt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84" charset="0"/>
                <a:cs typeface="Arial" charset="0"/>
              </a:defRPr>
            </a:lvl1pPr>
          </a:lstStyle>
          <a:p>
            <a:pPr>
              <a:defRPr/>
            </a:pPr>
            <a:endParaRPr lang="en-US" alt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84" charset="0"/>
                <a:cs typeface="Arial" charset="0"/>
              </a:defRPr>
            </a:lvl1pPr>
          </a:lstStyle>
          <a:p>
            <a:pPr>
              <a:defRPr/>
            </a:pPr>
            <a:endParaRPr lang="en-US" alt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6B27680A-1385-42FB-B94C-D6E1298EFA6B}" type="slidenum">
              <a:rPr lang="en-US" altLang="en-US"/>
              <a:pPr/>
              <a:t>‹#›</a:t>
            </a:fld>
            <a:endParaRPr lang="en-US" altLang="en-US"/>
          </a:p>
        </p:txBody>
      </p:sp>
    </p:spTree>
    <p:extLst>
      <p:ext uri="{BB962C8B-B14F-4D97-AF65-F5344CB8AC3E}">
        <p14:creationId xmlns:p14="http://schemas.microsoft.com/office/powerpoint/2010/main" val="167569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84" charset="0"/>
                <a:cs typeface="Arial" charset="0"/>
              </a:defRPr>
            </a:lvl1pPr>
          </a:lstStyle>
          <a:p>
            <a:pPr>
              <a:defRPr/>
            </a:pPr>
            <a:endParaRPr lang="en-US" alt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3910639B-1C0C-4ED5-866F-6F6178310B32}" type="slidenum">
              <a:rPr lang="en-US" altLang="en-US"/>
              <a:pPr/>
              <a:t>‹#›</a:t>
            </a:fld>
            <a:endParaRPr lang="en-US" altLang="en-US"/>
          </a:p>
        </p:txBody>
      </p:sp>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FC291-21D2-4848-A8DA-D9C70FDA709D}" type="datetimeFigureOut">
              <a:rPr lang="en-IN" smtClean="0"/>
              <a:t>14-02-2020</a:t>
            </a:fld>
            <a:endParaRPr lang="en-IN"/>
          </a:p>
        </p:txBody>
      </p:sp>
    </p:spTree>
    <p:extLst>
      <p:ext uri="{BB962C8B-B14F-4D97-AF65-F5344CB8AC3E}">
        <p14:creationId xmlns:p14="http://schemas.microsoft.com/office/powerpoint/2010/main" val="1692047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450" y="685800"/>
            <a:ext cx="4267200" cy="3200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1</a:t>
            </a:fld>
            <a:endParaRPr lang="en-US" altLang="en-US"/>
          </a:p>
        </p:txBody>
      </p:sp>
    </p:spTree>
    <p:extLst>
      <p:ext uri="{BB962C8B-B14F-4D97-AF65-F5344CB8AC3E}">
        <p14:creationId xmlns:p14="http://schemas.microsoft.com/office/powerpoint/2010/main" val="148822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0186565A-BF86-4205-BBD2-DA73D047AEC0}" type="slidenum">
              <a:rPr lang="en-US" sz="1200">
                <a:ea typeface="ヒラギノ角ゴ Pro W3" charset="-128"/>
              </a:rPr>
              <a:pPr algn="r"/>
              <a:t>10</a:t>
            </a:fld>
            <a:endParaRPr lang="en-US" sz="1200">
              <a:ea typeface="ヒラギノ角ゴ Pro W3" charset="-128"/>
            </a:endParaRPr>
          </a:p>
        </p:txBody>
      </p:sp>
      <p:sp>
        <p:nvSpPr>
          <p:cNvPr id="11161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116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6277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22.3-2 Exploring reproductive barriers (part 2: prezygotic barriers)</a:t>
            </a:r>
          </a:p>
          <a:p>
            <a:endParaRPr lang="en-US">
              <a:latin typeface="Arial"/>
            </a:endParaRPr>
          </a:p>
        </p:txBody>
      </p:sp>
    </p:spTree>
    <p:extLst>
      <p:ext uri="{BB962C8B-B14F-4D97-AF65-F5344CB8AC3E}">
        <p14:creationId xmlns:p14="http://schemas.microsoft.com/office/powerpoint/2010/main" val="393103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91D45602-DB18-472D-A91B-430E7CBDB88D}" type="slidenum">
              <a:rPr lang="en-US" sz="1200">
                <a:ea typeface="ヒラギノ角ゴ Pro W3" charset="-128"/>
              </a:rPr>
              <a:pPr algn="r"/>
              <a:t>12</a:t>
            </a:fld>
            <a:endParaRPr lang="en-US" sz="1200">
              <a:ea typeface="ヒラギノ角ゴ Pro W3" charset="-128"/>
            </a:endParaRPr>
          </a:p>
        </p:txBody>
      </p:sp>
      <p:sp>
        <p:nvSpPr>
          <p:cNvPr id="11469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1469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61815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22.3-2f Exploring reproductive barriers (part 2f: mechanical isolation)</a:t>
            </a:r>
          </a:p>
          <a:p>
            <a:endParaRPr lang="en-US">
              <a:latin typeface="Arial"/>
            </a:endParaRPr>
          </a:p>
        </p:txBody>
      </p:sp>
    </p:spTree>
    <p:extLst>
      <p:ext uri="{BB962C8B-B14F-4D97-AF65-F5344CB8AC3E}">
        <p14:creationId xmlns:p14="http://schemas.microsoft.com/office/powerpoint/2010/main" val="48468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44F25879-879F-4B57-B20F-4634C0D9BE09}" type="slidenum">
              <a:rPr lang="en-US" sz="1200">
                <a:ea typeface="ヒラギノ角ゴ Pro W3" charset="-128"/>
              </a:rPr>
              <a:pPr algn="r"/>
              <a:t>14</a:t>
            </a:fld>
            <a:endParaRPr lang="en-US" sz="1200">
              <a:ea typeface="ヒラギノ角ゴ Pro W3" charset="-128"/>
            </a:endParaRPr>
          </a:p>
        </p:txBody>
      </p:sp>
      <p:sp>
        <p:nvSpPr>
          <p:cNvPr id="11673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167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589666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688A9220-74A5-49ED-99CF-3361B066B9BC}" type="slidenum">
              <a:rPr lang="en-US" sz="1200">
                <a:ea typeface="ヒラギノ角ゴ Pro W3" charset="-128"/>
              </a:rPr>
              <a:pPr algn="r"/>
              <a:t>15</a:t>
            </a:fld>
            <a:endParaRPr lang="en-US" sz="1200">
              <a:ea typeface="ヒラギノ角ゴ Pro W3" charset="-128"/>
            </a:endParaRPr>
          </a:p>
        </p:txBody>
      </p:sp>
      <p:sp>
        <p:nvSpPr>
          <p:cNvPr id="11878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187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40776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22.3-3 Exploring reproductive barriers (part 3: postzygotic barriers)</a:t>
            </a:r>
          </a:p>
          <a:p>
            <a:endParaRPr lang="en-US">
              <a:latin typeface="Arial"/>
            </a:endParaRPr>
          </a:p>
        </p:txBody>
      </p:sp>
    </p:spTree>
    <p:extLst>
      <p:ext uri="{BB962C8B-B14F-4D97-AF65-F5344CB8AC3E}">
        <p14:creationId xmlns:p14="http://schemas.microsoft.com/office/powerpoint/2010/main" val="396299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D8A8AAA4-BC35-41A7-820C-057FB59EAA06}" type="slidenum">
              <a:rPr lang="en-US" sz="1200">
                <a:ea typeface="ヒラギノ角ゴ Pro W3" charset="-128"/>
              </a:rPr>
              <a:pPr algn="r"/>
              <a:t>17</a:t>
            </a:fld>
            <a:endParaRPr lang="en-US" sz="1200">
              <a:ea typeface="ヒラギノ角ゴ Pro W3" charset="-128"/>
            </a:endParaRPr>
          </a:p>
        </p:txBody>
      </p:sp>
      <p:sp>
        <p:nvSpPr>
          <p:cNvPr id="12083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208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93760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B936EB4A-BEA3-49EE-9C8C-28C69CDF5731}" type="slidenum">
              <a:rPr lang="en-US" sz="1200">
                <a:ea typeface="ヒラギノ角ゴ Pro W3" charset="-128"/>
              </a:rPr>
              <a:pPr algn="r"/>
              <a:t>18</a:t>
            </a:fld>
            <a:endParaRPr lang="en-US" sz="1200">
              <a:ea typeface="ヒラギノ角ゴ Pro W3" charset="-128"/>
            </a:endParaRPr>
          </a:p>
        </p:txBody>
      </p:sp>
      <p:sp>
        <p:nvSpPr>
          <p:cNvPr id="12288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228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27013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22.3-3k Exploring reproductive barriers (part 3k: reduced hybrid fertility, mule)</a:t>
            </a:r>
          </a:p>
          <a:p>
            <a:endParaRPr lang="en-US">
              <a:latin typeface="Arial"/>
            </a:endParaRPr>
          </a:p>
        </p:txBody>
      </p:sp>
    </p:spTree>
    <p:extLst>
      <p:ext uri="{BB962C8B-B14F-4D97-AF65-F5344CB8AC3E}">
        <p14:creationId xmlns:p14="http://schemas.microsoft.com/office/powerpoint/2010/main" val="15557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rPr>
              <a:t>Figure 22.1 How did this flightless bird come to live on the isolated Galápagos Islands? </a:t>
            </a:r>
          </a:p>
          <a:p>
            <a:endParaRPr lang="en-US" dirty="0">
              <a:latin typeface="Arial"/>
            </a:endParaRPr>
          </a:p>
        </p:txBody>
      </p:sp>
    </p:spTree>
    <p:extLst>
      <p:ext uri="{BB962C8B-B14F-4D97-AF65-F5344CB8AC3E}">
        <p14:creationId xmlns:p14="http://schemas.microsoft.com/office/powerpoint/2010/main" val="1759793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1AA4B13-F19F-4722-AB32-CCE4CFCBC23B}" type="slidenum">
              <a:rPr lang="en-US" sz="1200">
                <a:ea typeface="ヒラギノ角ゴ Pro W3" charset="-128"/>
              </a:rPr>
              <a:pPr algn="r"/>
              <a:t>20</a:t>
            </a:fld>
            <a:endParaRPr lang="en-US" sz="1200">
              <a:ea typeface="ヒラギノ角ゴ Pro W3" charset="-128"/>
            </a:endParaRPr>
          </a:p>
        </p:txBody>
      </p:sp>
      <p:sp>
        <p:nvSpPr>
          <p:cNvPr id="12493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249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29099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22.3-3l Exploring reproductive barriers (part 3l: hybrid breakdown)</a:t>
            </a:r>
          </a:p>
          <a:p>
            <a:endParaRPr lang="en-US">
              <a:latin typeface="Arial"/>
            </a:endParaRPr>
          </a:p>
        </p:txBody>
      </p:sp>
    </p:spTree>
    <p:extLst>
      <p:ext uri="{BB962C8B-B14F-4D97-AF65-F5344CB8AC3E}">
        <p14:creationId xmlns:p14="http://schemas.microsoft.com/office/powerpoint/2010/main" val="241688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 Exploring reproductive barriers</a:t>
            </a:r>
          </a:p>
          <a:p>
            <a:endParaRPr lang="en-US">
              <a:latin typeface="Arial"/>
            </a:endParaRPr>
          </a:p>
        </p:txBody>
      </p:sp>
    </p:spTree>
    <p:extLst>
      <p:ext uri="{BB962C8B-B14F-4D97-AF65-F5344CB8AC3E}">
        <p14:creationId xmlns:p14="http://schemas.microsoft.com/office/powerpoint/2010/main" val="287247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1D2691A7-8667-4BE3-9EAD-4A19286C1181}" type="slidenum">
              <a:rPr lang="en-US" sz="1200">
                <a:ea typeface="ヒラギノ角ゴ Pro W3" charset="-128"/>
              </a:rPr>
              <a:pPr algn="r"/>
              <a:t>23</a:t>
            </a:fld>
            <a:endParaRPr lang="en-US" sz="1200">
              <a:ea typeface="ヒラギノ角ゴ Pro W3" charset="-128"/>
            </a:endParaRPr>
          </a:p>
        </p:txBody>
      </p:sp>
      <p:sp>
        <p:nvSpPr>
          <p:cNvPr id="12800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280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246946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rPr>
              <a:t>Figure 22.4 Hybridization between two species of bears in the genus </a:t>
            </a:r>
            <a:r>
              <a:rPr lang="en-US" i="1" dirty="0" err="1">
                <a:latin typeface="Arial"/>
              </a:rPr>
              <a:t>Ursus</a:t>
            </a:r>
            <a:endParaRPr lang="en-US" i="1" dirty="0">
              <a:latin typeface="Arial"/>
            </a:endParaRPr>
          </a:p>
          <a:p>
            <a:endParaRPr lang="en-US" dirty="0">
              <a:latin typeface="Arial"/>
            </a:endParaRPr>
          </a:p>
        </p:txBody>
      </p:sp>
    </p:spTree>
    <p:extLst>
      <p:ext uri="{BB962C8B-B14F-4D97-AF65-F5344CB8AC3E}">
        <p14:creationId xmlns:p14="http://schemas.microsoft.com/office/powerpoint/2010/main" val="539941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6548731F-FAFD-4D75-98FA-C32C12D424AD}" type="slidenum">
              <a:rPr lang="en-US" sz="1200">
                <a:ea typeface="ヒラギノ角ゴ Pro W3" charset="-128"/>
              </a:rPr>
              <a:pPr algn="r"/>
              <a:t>25</a:t>
            </a:fld>
            <a:endParaRPr lang="en-US" sz="1200">
              <a:ea typeface="ヒラギノ角ゴ Pro W3" charset="-128"/>
            </a:endParaRPr>
          </a:p>
        </p:txBody>
      </p:sp>
      <p:sp>
        <p:nvSpPr>
          <p:cNvPr id="13312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331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464189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22.5 The geography of speciation</a:t>
            </a:r>
          </a:p>
          <a:p>
            <a:endParaRPr lang="en-US">
              <a:latin typeface="Arial"/>
            </a:endParaRPr>
          </a:p>
        </p:txBody>
      </p:sp>
    </p:spTree>
    <p:extLst>
      <p:ext uri="{BB962C8B-B14F-4D97-AF65-F5344CB8AC3E}">
        <p14:creationId xmlns:p14="http://schemas.microsoft.com/office/powerpoint/2010/main" val="3180876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927AF81B-8818-4763-9765-CC3D35EC6BFC}" type="slidenum">
              <a:rPr lang="en-US" sz="1200">
                <a:ea typeface="ヒラギノ角ゴ Pro W3" charset="-128"/>
              </a:rPr>
              <a:pPr algn="r"/>
              <a:t>27</a:t>
            </a:fld>
            <a:endParaRPr lang="en-US" sz="1200">
              <a:ea typeface="ヒラギノ角ゴ Pro W3" charset="-128"/>
            </a:endParaRPr>
          </a:p>
        </p:txBody>
      </p:sp>
      <p:sp>
        <p:nvSpPr>
          <p:cNvPr id="13517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351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623219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55FCEC4-F2D6-4387-97C2-DAD1F04F8C43}" type="slidenum">
              <a:rPr lang="en-US" sz="1200">
                <a:ea typeface="ヒラギノ角ゴ Pro W3" charset="-128"/>
              </a:rPr>
              <a:pPr algn="r"/>
              <a:t>28</a:t>
            </a:fld>
            <a:endParaRPr lang="en-US" sz="1200">
              <a:ea typeface="ヒラギノ角ゴ Pro W3" charset="-128"/>
            </a:endParaRPr>
          </a:p>
        </p:txBody>
      </p:sp>
      <p:sp>
        <p:nvSpPr>
          <p:cNvPr id="13619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361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545945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6F96DAD2-EE0A-4A0B-86F3-24E2C0ADED77}" type="slidenum">
              <a:rPr lang="en-US" sz="1200">
                <a:ea typeface="ヒラギノ角ゴ Pro W3" charset="-128"/>
              </a:rPr>
              <a:pPr algn="r"/>
              <a:t>29</a:t>
            </a:fld>
            <a:endParaRPr lang="en-US" sz="1200">
              <a:ea typeface="ヒラギノ角ゴ Pro W3" charset="-128"/>
            </a:endParaRPr>
          </a:p>
        </p:txBody>
      </p:sp>
      <p:sp>
        <p:nvSpPr>
          <p:cNvPr id="13721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372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58033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2E3C246B-999A-4AE4-833A-7570F1ABE83E}" type="slidenum">
              <a:rPr lang="en-US" sz="1200">
                <a:ea typeface="ヒラギノ角ゴ Pro W3" charset="-128"/>
              </a:rPr>
              <a:pPr algn="r"/>
              <a:t>3</a:t>
            </a:fld>
            <a:endParaRPr lang="en-US" sz="1200">
              <a:ea typeface="ヒラギノ角ゴ Pro W3" charset="-128"/>
            </a:endParaRPr>
          </a:p>
        </p:txBody>
      </p:sp>
      <p:sp>
        <p:nvSpPr>
          <p:cNvPr id="9830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983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045199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ACB6486F-17D3-4DCD-8B04-9A17BCEA2D51}" type="slidenum">
              <a:rPr lang="en-US" sz="1200">
                <a:ea typeface="ヒラギノ角ゴ Pro W3" charset="-128"/>
              </a:rPr>
              <a:pPr algn="r"/>
              <a:t>30</a:t>
            </a:fld>
            <a:endParaRPr lang="en-US" sz="1200">
              <a:ea typeface="ヒラギノ角ゴ Pro W3" charset="-128"/>
            </a:endParaRPr>
          </a:p>
        </p:txBody>
      </p:sp>
      <p:sp>
        <p:nvSpPr>
          <p:cNvPr id="13926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3926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246042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1DCDC90-5910-4FBA-9B20-40E158767850}" type="slidenum">
              <a:rPr lang="en-US" sz="1200">
                <a:ea typeface="ヒラギノ角ゴ Pro W3" charset="-128"/>
              </a:rPr>
              <a:pPr algn="r"/>
              <a:t>31</a:t>
            </a:fld>
            <a:endParaRPr lang="en-US" sz="1200">
              <a:ea typeface="ヒラギノ角ゴ Pro W3" charset="-128"/>
            </a:endParaRPr>
          </a:p>
        </p:txBody>
      </p:sp>
      <p:sp>
        <p:nvSpPr>
          <p:cNvPr id="14336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4336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778130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F13558C4-89C0-44D6-9350-1E4A79B7794B}" type="slidenum">
              <a:rPr lang="en-US" sz="1200">
                <a:ea typeface="ヒラギノ角ゴ Pro W3" charset="-128"/>
              </a:rPr>
              <a:pPr algn="r"/>
              <a:t>32</a:t>
            </a:fld>
            <a:endParaRPr lang="en-US" sz="1200">
              <a:ea typeface="ヒラギノ角ゴ Pro W3" charset="-128"/>
            </a:endParaRPr>
          </a:p>
        </p:txBody>
      </p:sp>
      <p:sp>
        <p:nvSpPr>
          <p:cNvPr id="14438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443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365989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51023A68-4AB9-42EF-9152-8BD6CBCAA04D}" type="slidenum">
              <a:rPr lang="en-US" sz="1200">
                <a:ea typeface="ヒラギノ角ゴ Pro W3" charset="-128"/>
              </a:rPr>
              <a:pPr algn="r"/>
              <a:t>33</a:t>
            </a:fld>
            <a:endParaRPr lang="en-US" sz="1200">
              <a:ea typeface="ヒラギノ角ゴ Pro W3" charset="-128"/>
            </a:endParaRPr>
          </a:p>
        </p:txBody>
      </p:sp>
      <p:sp>
        <p:nvSpPr>
          <p:cNvPr id="14541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4541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056599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A7E331CA-4F6A-4706-BBAC-68F721733D67}" type="slidenum">
              <a:rPr lang="en-US" sz="1200">
                <a:ea typeface="ヒラギノ角ゴ Pro W3" charset="-128"/>
              </a:rPr>
              <a:pPr algn="r"/>
              <a:t>34</a:t>
            </a:fld>
            <a:endParaRPr lang="en-US" sz="1200">
              <a:ea typeface="ヒラギノ角ゴ Pro W3" charset="-128"/>
            </a:endParaRPr>
          </a:p>
        </p:txBody>
      </p:sp>
      <p:sp>
        <p:nvSpPr>
          <p:cNvPr id="14745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474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684894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853938A-4A6F-42AD-8BE7-F6DC6E04E98B}" type="slidenum">
              <a:rPr lang="en-US" sz="1200">
                <a:ea typeface="ヒラギノ角ゴ Pro W3" charset="-128"/>
              </a:rPr>
              <a:pPr algn="r"/>
              <a:t>35</a:t>
            </a:fld>
            <a:endParaRPr lang="en-US" sz="1200">
              <a:ea typeface="ヒラギノ角ゴ Pro W3" charset="-128"/>
            </a:endParaRPr>
          </a:p>
        </p:txBody>
      </p:sp>
      <p:sp>
        <p:nvSpPr>
          <p:cNvPr id="14950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495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125542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22.10-s3 One mechanism for allopolyploid speciation in plants (step 3)</a:t>
            </a:r>
          </a:p>
          <a:p>
            <a:endParaRPr lang="en-US">
              <a:latin typeface="Arial"/>
            </a:endParaRPr>
          </a:p>
        </p:txBody>
      </p:sp>
    </p:spTree>
    <p:extLst>
      <p:ext uri="{BB962C8B-B14F-4D97-AF65-F5344CB8AC3E}">
        <p14:creationId xmlns:p14="http://schemas.microsoft.com/office/powerpoint/2010/main" val="2162450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F6F84BEB-1AFE-4DAE-920A-F121E23C8187}" type="slidenum">
              <a:rPr lang="en-US" sz="1200">
                <a:ea typeface="ヒラギノ角ゴ Pro W3" charset="-128"/>
              </a:rPr>
              <a:pPr algn="r"/>
              <a:t>37</a:t>
            </a:fld>
            <a:endParaRPr lang="en-US" sz="1200">
              <a:ea typeface="ヒラギノ角ゴ Pro W3" charset="-128"/>
            </a:endParaRPr>
          </a:p>
        </p:txBody>
      </p:sp>
      <p:sp>
        <p:nvSpPr>
          <p:cNvPr id="15155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515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841273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1C7A29FC-FBF3-4FB0-99EF-0A7262A41B6E}" type="slidenum">
              <a:rPr lang="en-US" sz="1200">
                <a:ea typeface="ヒラギノ角ゴ Pro W3" charset="-128"/>
              </a:rPr>
              <a:pPr algn="r"/>
              <a:t>38</a:t>
            </a:fld>
            <a:endParaRPr lang="en-US" sz="1200">
              <a:ea typeface="ヒラギノ角ゴ Pro W3" charset="-128"/>
            </a:endParaRPr>
          </a:p>
        </p:txBody>
      </p:sp>
      <p:sp>
        <p:nvSpPr>
          <p:cNvPr id="15257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525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54500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61CAE299-7054-46D4-8393-A282282D92B3}" type="slidenum">
              <a:rPr lang="en-US" sz="1200">
                <a:ea typeface="ヒラギノ角ゴ Pro W3" charset="-128"/>
              </a:rPr>
              <a:pPr algn="r"/>
              <a:t>39</a:t>
            </a:fld>
            <a:endParaRPr lang="en-US" sz="1200">
              <a:ea typeface="ヒラギノ角ゴ Pro W3" charset="-128"/>
            </a:endParaRPr>
          </a:p>
        </p:txBody>
      </p:sp>
      <p:sp>
        <p:nvSpPr>
          <p:cNvPr id="15360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536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20560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F7C1ECF8-62D3-451B-B36B-A28B5B85CFB3}" type="slidenum">
              <a:rPr lang="en-US" sz="1200">
                <a:ea typeface="ヒラギノ角ゴ Pro W3" charset="-128"/>
              </a:rPr>
              <a:pPr algn="r"/>
              <a:t>4</a:t>
            </a:fld>
            <a:endParaRPr lang="en-US" sz="1200">
              <a:ea typeface="ヒラギノ角ゴ Pro W3" charset="-128"/>
            </a:endParaRPr>
          </a:p>
        </p:txBody>
      </p:sp>
      <p:sp>
        <p:nvSpPr>
          <p:cNvPr id="9933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993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057477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rPr>
              <a:t>Figure 22.11 Allopolyploid speciation in </a:t>
            </a:r>
            <a:r>
              <a:rPr lang="en-US" i="1" dirty="0" err="1">
                <a:latin typeface="Arial"/>
              </a:rPr>
              <a:t>Tragopogon</a:t>
            </a:r>
            <a:endParaRPr lang="en-US" i="1" dirty="0">
              <a:latin typeface="Arial"/>
            </a:endParaRPr>
          </a:p>
          <a:p>
            <a:endParaRPr lang="en-US" dirty="0">
              <a:latin typeface="Arial"/>
            </a:endParaRPr>
          </a:p>
        </p:txBody>
      </p:sp>
    </p:spTree>
    <p:extLst>
      <p:ext uri="{BB962C8B-B14F-4D97-AF65-F5344CB8AC3E}">
        <p14:creationId xmlns:p14="http://schemas.microsoft.com/office/powerpoint/2010/main" val="367755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78A7CE8B-63F7-4CF4-B266-4534CB8C0A60}" type="slidenum">
              <a:rPr lang="en-US" sz="1200">
                <a:ea typeface="ヒラギノ角ゴ Pro W3" charset="-128"/>
              </a:rPr>
              <a:pPr algn="r"/>
              <a:t>41</a:t>
            </a:fld>
            <a:endParaRPr lang="en-US" sz="1200">
              <a:ea typeface="ヒラギノ角ゴ Pro W3" charset="-128"/>
            </a:endParaRPr>
          </a:p>
        </p:txBody>
      </p:sp>
      <p:sp>
        <p:nvSpPr>
          <p:cNvPr id="15769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577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880484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35B25F6-C9DA-42D3-B5E0-6B79E1995889}" type="slidenum">
              <a:rPr lang="en-US" sz="1200">
                <a:ea typeface="ヒラギノ角ゴ Pro W3" charset="-128"/>
              </a:rPr>
              <a:pPr algn="r"/>
              <a:t>42</a:t>
            </a:fld>
            <a:endParaRPr lang="en-US" sz="1200">
              <a:ea typeface="ヒラギノ角ゴ Pro W3" charset="-128"/>
            </a:endParaRPr>
          </a:p>
        </p:txBody>
      </p:sp>
      <p:sp>
        <p:nvSpPr>
          <p:cNvPr id="15872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58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70395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22.12 Inquiry: Does sexual selection in cichlids result in reproductive isolation?</a:t>
            </a:r>
          </a:p>
          <a:p>
            <a:endParaRPr lang="en-US">
              <a:latin typeface="Arial"/>
            </a:endParaRPr>
          </a:p>
        </p:txBody>
      </p:sp>
    </p:spTree>
    <p:extLst>
      <p:ext uri="{BB962C8B-B14F-4D97-AF65-F5344CB8AC3E}">
        <p14:creationId xmlns:p14="http://schemas.microsoft.com/office/powerpoint/2010/main" val="2547714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C893BEA2-2470-4132-8FF5-ECF2F6E306DF}" type="slidenum">
              <a:rPr lang="en-US" sz="1200">
                <a:ea typeface="ヒラギノ角ゴ Pro W3" charset="-128"/>
              </a:rPr>
              <a:pPr algn="r"/>
              <a:t>44</a:t>
            </a:fld>
            <a:endParaRPr lang="en-US" sz="1200">
              <a:ea typeface="ヒラギノ角ゴ Pro W3" charset="-128"/>
            </a:endParaRPr>
          </a:p>
        </p:txBody>
      </p:sp>
      <p:sp>
        <p:nvSpPr>
          <p:cNvPr id="16077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07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469789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5AD9D03D-F67F-4F00-8D72-93E7F9DCA32D}" type="slidenum">
              <a:rPr lang="en-US" sz="1200">
                <a:ea typeface="ヒラギノ角ゴ Pro W3" charset="-128"/>
              </a:rPr>
              <a:pPr algn="r"/>
              <a:t>45</a:t>
            </a:fld>
            <a:endParaRPr lang="en-US" sz="1200">
              <a:ea typeface="ヒラギノ角ゴ Pro W3" charset="-128"/>
            </a:endParaRPr>
          </a:p>
        </p:txBody>
      </p:sp>
      <p:sp>
        <p:nvSpPr>
          <p:cNvPr id="16179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17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890031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23226B3B-958D-4182-AF28-38A7A2263209}" type="slidenum">
              <a:rPr lang="en-US" sz="1200">
                <a:ea typeface="ヒラギノ角ゴ Pro W3" charset="-128"/>
              </a:rPr>
              <a:pPr algn="r"/>
              <a:t>46</a:t>
            </a:fld>
            <a:endParaRPr lang="en-US" sz="1200">
              <a:ea typeface="ヒラギノ角ゴ Pro W3" charset="-128"/>
            </a:endParaRPr>
          </a:p>
        </p:txBody>
      </p:sp>
      <p:sp>
        <p:nvSpPr>
          <p:cNvPr id="16384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384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162334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6BDAADCF-7DE2-46A0-891C-6D78D4E874E7}" type="slidenum">
              <a:rPr lang="en-US" sz="1200">
                <a:ea typeface="ヒラギノ角ゴ Pro W3" charset="-128"/>
              </a:rPr>
              <a:pPr algn="r"/>
              <a:t>47</a:t>
            </a:fld>
            <a:endParaRPr lang="en-US" sz="1200">
              <a:ea typeface="ヒラギノ角ゴ Pro W3" charset="-128"/>
            </a:endParaRPr>
          </a:p>
        </p:txBody>
      </p:sp>
      <p:sp>
        <p:nvSpPr>
          <p:cNvPr id="16486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486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4142628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22.14-s4 Formation of a hybrid zone and possible outcomes for hybrids over time (step 4)</a:t>
            </a:r>
          </a:p>
          <a:p>
            <a:endParaRPr lang="en-US">
              <a:latin typeface="Arial"/>
            </a:endParaRPr>
          </a:p>
        </p:txBody>
      </p:sp>
    </p:spTree>
    <p:extLst>
      <p:ext uri="{BB962C8B-B14F-4D97-AF65-F5344CB8AC3E}">
        <p14:creationId xmlns:p14="http://schemas.microsoft.com/office/powerpoint/2010/main" val="14576393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AA4D4C04-0634-483C-9105-CB3A7FF25F9F}" type="slidenum">
              <a:rPr lang="en-US" sz="1200">
                <a:ea typeface="ヒラギノ角ゴ Pro W3" charset="-128"/>
              </a:rPr>
              <a:pPr algn="r"/>
              <a:t>49</a:t>
            </a:fld>
            <a:endParaRPr lang="en-US" sz="1200">
              <a:ea typeface="ヒラギノ角ゴ Pro W3" charset="-128"/>
            </a:endParaRPr>
          </a:p>
        </p:txBody>
      </p:sp>
      <p:sp>
        <p:nvSpPr>
          <p:cNvPr id="16691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691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76701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E560AEA-9346-4B0F-8582-1188B1860A3B}" type="slidenum">
              <a:rPr lang="en-US" sz="1200">
                <a:ea typeface="ヒラギノ角ゴ Pro W3" charset="-128"/>
              </a:rPr>
              <a:pPr algn="r"/>
              <a:t>5</a:t>
            </a:fld>
            <a:endParaRPr lang="en-US" sz="1200">
              <a:ea typeface="ヒラギノ角ゴ Pro W3" charset="-128"/>
            </a:endParaRPr>
          </a:p>
        </p:txBody>
      </p:sp>
      <p:sp>
        <p:nvSpPr>
          <p:cNvPr id="10342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0342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503543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92F004FA-CFFF-4BB3-8FB1-5700B80F9CB5}" type="slidenum">
              <a:rPr lang="en-US" sz="1200">
                <a:ea typeface="ヒラギノ角ゴ Pro W3" charset="-128"/>
              </a:rPr>
              <a:pPr algn="r"/>
              <a:t>50</a:t>
            </a:fld>
            <a:endParaRPr lang="en-US" sz="1200">
              <a:ea typeface="ヒラギノ角ゴ Pro W3" charset="-128"/>
            </a:endParaRPr>
          </a:p>
        </p:txBody>
      </p:sp>
      <p:sp>
        <p:nvSpPr>
          <p:cNvPr id="167939"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79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870003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D40B4721-FC40-49F6-AD8D-6779118FD4F2}" type="slidenum">
              <a:rPr lang="en-US" sz="1200">
                <a:ea typeface="ヒラギノ角ゴ Pro W3" charset="-128"/>
              </a:rPr>
              <a:pPr algn="r"/>
              <a:t>51</a:t>
            </a:fld>
            <a:endParaRPr lang="en-US" sz="1200">
              <a:ea typeface="ヒラギノ角ゴ Pro W3" charset="-128"/>
            </a:endParaRPr>
          </a:p>
        </p:txBody>
      </p:sp>
      <p:sp>
        <p:nvSpPr>
          <p:cNvPr id="16998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699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4168945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F4BB0D2D-FE65-42C4-AA23-19EBD8F5E1AE}" type="slidenum">
              <a:rPr lang="en-US" sz="1200">
                <a:ea typeface="ヒラギノ角ゴ Pro W3" charset="-128"/>
              </a:rPr>
              <a:pPr algn="r"/>
              <a:t>52</a:t>
            </a:fld>
            <a:endParaRPr lang="en-US" sz="1200">
              <a:ea typeface="ヒラギノ角ゴ Pro W3" charset="-128"/>
            </a:endParaRPr>
          </a:p>
        </p:txBody>
      </p:sp>
      <p:sp>
        <p:nvSpPr>
          <p:cNvPr id="17203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720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7529777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22.16 Two models for the tempo of speciation</a:t>
            </a:r>
          </a:p>
          <a:p>
            <a:endParaRPr lang="en-US">
              <a:latin typeface="Arial"/>
            </a:endParaRPr>
          </a:p>
        </p:txBody>
      </p:sp>
    </p:spTree>
    <p:extLst>
      <p:ext uri="{BB962C8B-B14F-4D97-AF65-F5344CB8AC3E}">
        <p14:creationId xmlns:p14="http://schemas.microsoft.com/office/powerpoint/2010/main" val="846599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A3E60AC9-DA7F-4E25-A7A4-3050CB92DB40}" type="slidenum">
              <a:rPr lang="en-US" sz="1200">
                <a:ea typeface="ヒラギノ角ゴ Pro W3" charset="-128"/>
              </a:rPr>
              <a:pPr algn="r"/>
              <a:t>54</a:t>
            </a:fld>
            <a:endParaRPr lang="en-US" sz="1200">
              <a:ea typeface="ヒラギノ角ゴ Pro W3" charset="-128"/>
            </a:endParaRPr>
          </a:p>
        </p:txBody>
      </p:sp>
      <p:sp>
        <p:nvSpPr>
          <p:cNvPr id="17510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751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807463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DDC22C11-10A7-4784-8020-76EF3C4B5117}" type="slidenum">
              <a:rPr lang="en-US" sz="1200">
                <a:ea typeface="ヒラギノ角ゴ Pro W3" charset="-128"/>
              </a:rPr>
              <a:pPr algn="r"/>
              <a:t>55</a:t>
            </a:fld>
            <a:endParaRPr lang="en-US" sz="1200">
              <a:ea typeface="ヒラギノ角ゴ Pro W3" charset="-128"/>
            </a:endParaRPr>
          </a:p>
        </p:txBody>
      </p:sp>
      <p:sp>
        <p:nvSpPr>
          <p:cNvPr id="17613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761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465575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E9A01FDC-745E-49AF-B36B-436E0A9BC8DF}" type="slidenum">
              <a:rPr lang="en-US" sz="1200">
                <a:ea typeface="ヒラギノ角ゴ Pro W3" charset="-128"/>
              </a:rPr>
              <a:pPr algn="r"/>
              <a:t>56</a:t>
            </a:fld>
            <a:endParaRPr lang="en-US" sz="1200">
              <a:ea typeface="ヒラギノ角ゴ Pro W3" charset="-128"/>
            </a:endParaRPr>
          </a:p>
        </p:txBody>
      </p:sp>
      <p:sp>
        <p:nvSpPr>
          <p:cNvPr id="17715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77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867693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885A74EB-8360-4608-8F14-71D4DA9C6CFE}" type="slidenum">
              <a:rPr lang="en-US" sz="1200">
                <a:ea typeface="ヒラギノ角ゴ Pro W3" charset="-128"/>
              </a:rPr>
              <a:pPr algn="r"/>
              <a:t>57</a:t>
            </a:fld>
            <a:endParaRPr lang="en-US" sz="1200">
              <a:ea typeface="ヒラギノ角ゴ Pro W3" charset="-128"/>
            </a:endParaRPr>
          </a:p>
        </p:txBody>
      </p:sp>
      <p:sp>
        <p:nvSpPr>
          <p:cNvPr id="17920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79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81551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2F771218-C52B-4ED2-A261-053B543B9B02}" type="slidenum">
              <a:rPr lang="en-US" sz="1200">
                <a:ea typeface="ヒラギノ角ゴ Pro W3" charset="-128"/>
              </a:rPr>
              <a:pPr algn="r"/>
              <a:t>58</a:t>
            </a:fld>
            <a:endParaRPr lang="en-US" sz="1200">
              <a:ea typeface="ヒラギノ角ゴ Pro W3" charset="-128"/>
            </a:endParaRPr>
          </a:p>
        </p:txBody>
      </p:sp>
      <p:sp>
        <p:nvSpPr>
          <p:cNvPr id="180227"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8022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2388386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22.19 A locus that influences pollinator choice</a:t>
            </a:r>
          </a:p>
          <a:p>
            <a:endParaRPr lang="en-US">
              <a:latin typeface="Arial"/>
            </a:endParaRPr>
          </a:p>
        </p:txBody>
      </p:sp>
    </p:spTree>
    <p:extLst>
      <p:ext uri="{BB962C8B-B14F-4D97-AF65-F5344CB8AC3E}">
        <p14:creationId xmlns:p14="http://schemas.microsoft.com/office/powerpoint/2010/main" val="23411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C90BA05A-C19F-46C7-96C1-85E06B6AA6CA}" type="slidenum">
              <a:rPr lang="en-US" sz="1200">
                <a:ea typeface="ヒラギノ角ゴ Pro W3" charset="-128"/>
              </a:rPr>
              <a:pPr algn="r"/>
              <a:t>6</a:t>
            </a:fld>
            <a:endParaRPr lang="en-US" sz="1200">
              <a:ea typeface="ヒラギノ角ゴ Pro W3" charset="-128"/>
            </a:endParaRPr>
          </a:p>
        </p:txBody>
      </p:sp>
      <p:sp>
        <p:nvSpPr>
          <p:cNvPr id="105475"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054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6089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rPr>
              <a:t>Figure 22.3-1 Exploring reproductive barriers (part 1: prezygotic barriers)</a:t>
            </a:r>
          </a:p>
          <a:p>
            <a:endParaRPr lang="en-US">
              <a:latin typeface="Arial"/>
            </a:endParaRPr>
          </a:p>
        </p:txBody>
      </p:sp>
    </p:spTree>
    <p:extLst>
      <p:ext uri="{BB962C8B-B14F-4D97-AF65-F5344CB8AC3E}">
        <p14:creationId xmlns:p14="http://schemas.microsoft.com/office/powerpoint/2010/main" val="177305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C9A01F52-2C78-4593-8B2C-E7FF903C8BFD}" type="slidenum">
              <a:rPr lang="en-US" sz="1200">
                <a:ea typeface="ヒラギノ角ゴ Pro W3" charset="-128"/>
              </a:rPr>
              <a:pPr algn="r"/>
              <a:t>8</a:t>
            </a:fld>
            <a:endParaRPr lang="en-US" sz="1200">
              <a:ea typeface="ヒラギノ角ゴ Pro W3" charset="-128"/>
            </a:endParaRPr>
          </a:p>
        </p:txBody>
      </p:sp>
      <p:sp>
        <p:nvSpPr>
          <p:cNvPr id="107523"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075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322010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4C3C296D-B18B-47C7-9F77-D502619C7ECB}" type="slidenum">
              <a:rPr lang="en-US" sz="1200">
                <a:ea typeface="ヒラギノ角ゴ Pro W3" charset="-128"/>
              </a:rPr>
              <a:pPr algn="r"/>
              <a:t>9</a:t>
            </a:fld>
            <a:endParaRPr lang="en-US" sz="1200">
              <a:ea typeface="ヒラギノ角ゴ Pro W3" charset="-128"/>
            </a:endParaRPr>
          </a:p>
        </p:txBody>
      </p:sp>
      <p:sp>
        <p:nvSpPr>
          <p:cNvPr id="109571" name="Rectangle 2"/>
          <p:cNvSpPr>
            <a:spLocks noGrp="1" noRot="1" noChangeAspect="1" noChangeArrowheads="1" noTextEdit="1"/>
          </p:cNvSpPr>
          <p:nvPr>
            <p:ph type="sldImg"/>
          </p:nvPr>
        </p:nvSpPr>
        <p:spPr>
          <a:xfrm>
            <a:off x="1161288" y="685800"/>
            <a:ext cx="4572000" cy="3200400"/>
          </a:xfrm>
          <a:solidFill>
            <a:srgbClr val="FFFFFF"/>
          </a:solidFill>
          <a:ln/>
        </p:spPr>
      </p:sp>
      <p:sp>
        <p:nvSpPr>
          <p:cNvPr id="10957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752862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a:solidFill>
                  <a:srgbClr val="ABA49A"/>
                </a:solidFill>
                <a:latin typeface="Times New Roman" pitchFamily="84" charset="0"/>
                <a:cs typeface="Times New Roman" pitchFamily="84" charset="0"/>
              </a:rPr>
              <a:t>CAMPBELL</a:t>
            </a:r>
            <a:r>
              <a:rPr lang="en-US" sz="3200" b="1" dirty="0">
                <a:solidFill>
                  <a:srgbClr val="ABA49A"/>
                </a:solidFill>
                <a:latin typeface="Times New Roman" pitchFamily="84" charset="0"/>
                <a:cs typeface="Times New Roman" pitchFamily="84" charset="0"/>
              </a:rPr>
              <a:t> </a:t>
            </a:r>
            <a:r>
              <a:rPr lang="en-US" sz="2800" b="1" dirty="0">
                <a:solidFill>
                  <a:srgbClr val="ABA49A"/>
                </a:solidFill>
                <a:latin typeface="Times New Roman" pitchFamily="84" charset="0"/>
                <a:cs typeface="Times New Roman" pitchFamily="84" charset="0"/>
              </a:rPr>
              <a:t> </a:t>
            </a:r>
            <a:r>
              <a:rPr lang="en-US" sz="3400" b="0" dirty="0">
                <a:solidFill>
                  <a:schemeClr val="tx2">
                    <a:lumMod val="40000"/>
                    <a:lumOff val="60000"/>
                  </a:schemeClr>
                </a:solidFill>
                <a:latin typeface="Times New Roman" pitchFamily="84" charset="0"/>
                <a:cs typeface="Times New Roman" pitchFamily="84" charset="0"/>
              </a:rPr>
              <a:t>BIOLOGY IN FOCUS</a:t>
            </a:r>
            <a:endParaRPr lang="en-US" sz="1200" b="0" dirty="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a:solidFill>
                  <a:schemeClr val="bg1"/>
                </a:solidFill>
              </a:rPr>
              <a:t>     © 2016 Pearson Education, Inc.</a:t>
            </a:r>
            <a:endParaRPr lang="en-US" dirty="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a:solidFill>
                  <a:srgbClr val="ABA49A"/>
                </a:solidFill>
                <a:latin typeface="Times New Roman" pitchFamily="84" charset="0"/>
                <a:cs typeface="Times New Roman" pitchFamily="84" charset="0"/>
              </a:rPr>
              <a:t>Urry</a:t>
            </a:r>
            <a:r>
              <a:rPr lang="en-US" sz="1600" cap="all" baseline="0" dirty="0">
                <a:solidFill>
                  <a:srgbClr val="ABA49A"/>
                </a:solidFill>
                <a:latin typeface="Times New Roman" pitchFamily="84" charset="0"/>
                <a:cs typeface="Times New Roman" pitchFamily="84" charset="0"/>
              </a:rPr>
              <a:t>  •  Cain  •  Wasserman  •  </a:t>
            </a:r>
            <a:r>
              <a:rPr lang="en-US" sz="1600" cap="all" baseline="0" dirty="0" err="1">
                <a:solidFill>
                  <a:srgbClr val="ABA49A"/>
                </a:solidFill>
                <a:latin typeface="Times New Roman" pitchFamily="84" charset="0"/>
                <a:cs typeface="Times New Roman" pitchFamily="84" charset="0"/>
              </a:rPr>
              <a:t>Minorsky</a:t>
            </a:r>
            <a:r>
              <a:rPr lang="en-US" sz="1600" cap="all" baseline="0" dirty="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370991"/>
            <a:ext cx="5381625" cy="86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a:solidFill>
                  <a:schemeClr val="bg1"/>
                </a:solidFill>
                <a:effectLst>
                  <a:outerShdw blurRad="38100" dist="38100" dir="2700000" algn="tl">
                    <a:srgbClr val="000000">
                      <a:alpha val="43137"/>
                    </a:srgbClr>
                  </a:outerShdw>
                </a:effectLst>
              </a:rPr>
              <a:t>Lecture Presentations by </a:t>
            </a:r>
            <a:br>
              <a:rPr lang="en-US" sz="1400" b="1" dirty="0">
                <a:solidFill>
                  <a:schemeClr val="bg1"/>
                </a:solidFill>
                <a:effectLst>
                  <a:outerShdw blurRad="38100" dist="38100" dir="2700000" algn="tl">
                    <a:srgbClr val="000000">
                      <a:alpha val="43137"/>
                    </a:srgbClr>
                  </a:outerShdw>
                </a:effectLst>
              </a:rPr>
            </a:br>
            <a:r>
              <a:rPr lang="en-US" sz="1400" b="1" dirty="0">
                <a:solidFill>
                  <a:schemeClr val="bg1"/>
                </a:solidFill>
                <a:effectLst>
                  <a:outerShdw blurRad="38100" dist="38100" dir="2700000" algn="tl">
                    <a:srgbClr val="000000">
                      <a:alpha val="43137"/>
                    </a:srgbClr>
                  </a:outerShdw>
                </a:effectLst>
              </a:rPr>
              <a:t>Kathleen Fitzpatrick and </a:t>
            </a:r>
          </a:p>
          <a:p>
            <a:pPr algn="l">
              <a:defRPr/>
            </a:pPr>
            <a:r>
              <a:rPr lang="en-US" sz="1400" b="1" dirty="0">
                <a:solidFill>
                  <a:schemeClr val="bg1"/>
                </a:solidFill>
                <a:effectLst>
                  <a:outerShdw blurRad="38100" dist="38100" dir="2700000" algn="tl">
                    <a:srgbClr val="000000">
                      <a:alpha val="43137"/>
                    </a:srgbClr>
                  </a:outerShdw>
                </a:effectLst>
              </a:rPr>
              <a:t>Nicole </a:t>
            </a:r>
            <a:r>
              <a:rPr lang="en-US" sz="1400" b="1" dirty="0" err="1">
                <a:solidFill>
                  <a:schemeClr val="bg1"/>
                </a:solidFill>
                <a:effectLst>
                  <a:outerShdw blurRad="38100" dist="38100" dir="2700000" algn="tl">
                    <a:srgbClr val="000000">
                      <a:alpha val="43137"/>
                    </a:srgbClr>
                  </a:outerShdw>
                </a:effectLst>
              </a:rPr>
              <a:t>Tunbridge</a:t>
            </a:r>
            <a:r>
              <a:rPr lang="en-US" sz="1400" b="1" dirty="0">
                <a:solidFill>
                  <a:schemeClr val="bg1"/>
                </a:solidFill>
                <a:effectLst>
                  <a:outerShdw blurRad="38100" dist="38100" dir="2700000" algn="tl">
                    <a:srgbClr val="000000">
                      <a:alpha val="43137"/>
                    </a:srgbClr>
                  </a:outerShdw>
                </a:effectLst>
              </a:rPr>
              <a:t>,</a:t>
            </a:r>
          </a:p>
          <a:p>
            <a:pPr algn="l">
              <a:defRPr/>
            </a:pPr>
            <a:r>
              <a:rPr lang="en-US" sz="1400" b="1" dirty="0">
                <a:solidFill>
                  <a:schemeClr val="bg1"/>
                </a:solidFill>
                <a:effectLst>
                  <a:outerShdw blurRad="38100" dist="38100" dir="2700000" algn="tl">
                    <a:srgbClr val="000000">
                      <a:alpha val="43137"/>
                    </a:srgbClr>
                  </a:outerShdw>
                </a:effectLst>
              </a:rPr>
              <a:t>Simon Fraser University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a:solidFill>
                  <a:schemeClr val="tx2">
                    <a:lumMod val="40000"/>
                    <a:lumOff val="60000"/>
                  </a:schemeClr>
                </a:solidFill>
                <a:latin typeface="+mj-lt"/>
              </a:rPr>
              <a:t>SECOND EDITION</a:t>
            </a:r>
          </a:p>
        </p:txBody>
      </p:sp>
    </p:spTree>
    <p:extLst>
      <p:ext uri="{BB962C8B-B14F-4D97-AF65-F5344CB8AC3E}">
        <p14:creationId xmlns:p14="http://schemas.microsoft.com/office/powerpoint/2010/main" val="360323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87063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86896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78050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2537639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09380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34711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28018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216599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81869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190114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277928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07077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148612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374070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316037"/>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144463" y="1600200"/>
            <a:ext cx="8775700" cy="4752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11740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02887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6901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70864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140490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28181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18"/>
            <a:ext cx="2651760" cy="374586"/>
          </a:xfrm>
          <a:prstGeom prst="rect">
            <a:avLst/>
          </a:prstGeom>
        </p:spPr>
        <p:txBody>
          <a:bodyPr/>
          <a:lstStyle>
            <a:lvl1pPr algn="l">
              <a:defRPr sz="1200">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r>
              <a:rPr lang="en-US" dirty="0">
                <a:solidFill>
                  <a:srgbClr val="000000"/>
                </a:solidFill>
              </a:rPr>
              <a:t>© 2016 Pearson Education, Inc.</a:t>
            </a:r>
          </a:p>
        </p:txBody>
      </p:sp>
    </p:spTree>
    <p:extLst>
      <p:ext uri="{BB962C8B-B14F-4D97-AF65-F5344CB8AC3E}">
        <p14:creationId xmlns:p14="http://schemas.microsoft.com/office/powerpoint/2010/main" val="2275214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1" Type="http://schemas.openxmlformats.org/officeDocument/2006/relationships/theme" Target="../theme/theme109.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1" Type="http://schemas.openxmlformats.org/officeDocument/2006/relationships/theme" Target="../theme/theme110.xml"/></Relationships>
</file>

<file path=ppt/slideMasters/_rels/slideMaster111.xml.rels><?xml version="1.0" encoding="UTF-8" standalone="yes"?>
<Relationships xmlns="http://schemas.openxmlformats.org/package/2006/relationships"><Relationship Id="rId1" Type="http://schemas.openxmlformats.org/officeDocument/2006/relationships/theme" Target="../theme/theme111.xml"/></Relationships>
</file>

<file path=ppt/slideMasters/_rels/slideMaster112.xml.rels><?xml version="1.0" encoding="UTF-8" standalone="yes"?>
<Relationships xmlns="http://schemas.openxmlformats.org/package/2006/relationships"><Relationship Id="rId1" Type="http://schemas.openxmlformats.org/officeDocument/2006/relationships/theme" Target="../theme/theme112.xml"/></Relationships>
</file>

<file path=ppt/slideMasters/_rels/slideMaster113.xml.rels><?xml version="1.0" encoding="UTF-8" standalone="yes"?>
<Relationships xmlns="http://schemas.openxmlformats.org/package/2006/relationships"><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1" Type="http://schemas.openxmlformats.org/officeDocument/2006/relationships/theme" Target="../theme/theme114.xml"/></Relationships>
</file>

<file path=ppt/slideMasters/_rels/slideMaster115.xml.rels><?xml version="1.0" encoding="UTF-8" standalone="yes"?>
<Relationships xmlns="http://schemas.openxmlformats.org/package/2006/relationships"><Relationship Id="rId1" Type="http://schemas.openxmlformats.org/officeDocument/2006/relationships/theme" Target="../theme/theme115.xml"/></Relationships>
</file>

<file path=ppt/slideMasters/_rels/slideMaster116.xml.rels><?xml version="1.0" encoding="UTF-8" standalone="yes"?>
<Relationships xmlns="http://schemas.openxmlformats.org/package/2006/relationships"><Relationship Id="rId1" Type="http://schemas.openxmlformats.org/officeDocument/2006/relationships/theme" Target="../theme/theme116.xml"/></Relationships>
</file>

<file path=ppt/slideMasters/_rels/slideMaster117.xml.rels><?xml version="1.0" encoding="UTF-8" standalone="yes"?>
<Relationships xmlns="http://schemas.openxmlformats.org/package/2006/relationships"><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2" Type="http://schemas.openxmlformats.org/officeDocument/2006/relationships/theme" Target="../theme/theme122.xml"/><Relationship Id="rId1" Type="http://schemas.openxmlformats.org/officeDocument/2006/relationships/slideLayout" Target="../slideLayouts/slideLayout7.xml"/></Relationships>
</file>

<file path=ppt/slideMasters/_rels/slideMaster123.xml.rels><?xml version="1.0" encoding="UTF-8" standalone="yes"?>
<Relationships xmlns="http://schemas.openxmlformats.org/package/2006/relationships"><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1" Type="http://schemas.openxmlformats.org/officeDocument/2006/relationships/theme" Target="../theme/theme131.xml"/></Relationships>
</file>

<file path=ppt/slideMasters/_rels/slideMaster132.xml.rels><?xml version="1.0" encoding="UTF-8" standalone="yes"?>
<Relationships xmlns="http://schemas.openxmlformats.org/package/2006/relationships"><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theme" Target="../theme/theme134.xml"/><Relationship Id="rId1" Type="http://schemas.openxmlformats.org/officeDocument/2006/relationships/slideLayout" Target="../slideLayouts/slideLayout8.xml"/></Relationships>
</file>

<file path=ppt/slideMasters/_rels/slideMaster135.xml.rels><?xml version="1.0" encoding="UTF-8" standalone="yes"?>
<Relationships xmlns="http://schemas.openxmlformats.org/package/2006/relationships"><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1" Type="http://schemas.openxmlformats.org/officeDocument/2006/relationships/theme" Target="../theme/theme136.xml"/></Relationships>
</file>

<file path=ppt/slideMasters/_rels/slideMaster137.xml.rels><?xml version="1.0" encoding="UTF-8" standalone="yes"?>
<Relationships xmlns="http://schemas.openxmlformats.org/package/2006/relationships"><Relationship Id="rId1" Type="http://schemas.openxmlformats.org/officeDocument/2006/relationships/theme" Target="../theme/theme137.xml"/></Relationships>
</file>

<file path=ppt/slideMasters/_rels/slideMaster138.xml.rels><?xml version="1.0" encoding="UTF-8" standalone="yes"?>
<Relationships xmlns="http://schemas.openxmlformats.org/package/2006/relationships"><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1" Type="http://schemas.openxmlformats.org/officeDocument/2006/relationships/theme" Target="../theme/theme139.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9.xml"/></Relationships>
</file>

<file path=ppt/slideMasters/_rels/slideMaster141.xml.rels><?xml version="1.0" encoding="UTF-8" standalone="yes"?>
<Relationships xmlns="http://schemas.openxmlformats.org/package/2006/relationships"><Relationship Id="rId1" Type="http://schemas.openxmlformats.org/officeDocument/2006/relationships/theme" Target="../theme/theme141.xm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10.xml"/></Relationships>
</file>

<file path=ppt/slideMasters/_rels/slideMaster143.xml.rels><?xml version="1.0" encoding="UTF-8" standalone="yes"?>
<Relationships xmlns="http://schemas.openxmlformats.org/package/2006/relationships"><Relationship Id="rId1" Type="http://schemas.openxmlformats.org/officeDocument/2006/relationships/theme" Target="../theme/theme143.xm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11.xml"/></Relationships>
</file>

<file path=ppt/slideMasters/_rels/slideMaster145.xml.rels><?xml version="1.0" encoding="UTF-8" standalone="yes"?>
<Relationships xmlns="http://schemas.openxmlformats.org/package/2006/relationships"><Relationship Id="rId1" Type="http://schemas.openxmlformats.org/officeDocument/2006/relationships/theme" Target="../theme/theme145.xm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2" Type="http://schemas.openxmlformats.org/officeDocument/2006/relationships/theme" Target="../theme/theme148.xml"/><Relationship Id="rId1" Type="http://schemas.openxmlformats.org/officeDocument/2006/relationships/slideLayout" Target="../slideLayouts/slideLayout12.xml"/></Relationships>
</file>

<file path=ppt/slideMasters/_rels/slideMaster149.xml.rels><?xml version="1.0" encoding="UTF-8" standalone="yes"?>
<Relationships xmlns="http://schemas.openxmlformats.org/package/2006/relationships"><Relationship Id="rId2" Type="http://schemas.openxmlformats.org/officeDocument/2006/relationships/theme" Target="../theme/theme149.xml"/><Relationship Id="rId1" Type="http://schemas.openxmlformats.org/officeDocument/2006/relationships/slideLayout" Target="../slideLayouts/slideLayout13.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50.xml.rels><?xml version="1.0" encoding="UTF-8" standalone="yes"?>
<Relationships xmlns="http://schemas.openxmlformats.org/package/2006/relationships"><Relationship Id="rId2" Type="http://schemas.openxmlformats.org/officeDocument/2006/relationships/theme" Target="../theme/theme150.xml"/><Relationship Id="rId1" Type="http://schemas.openxmlformats.org/officeDocument/2006/relationships/slideLayout" Target="../slideLayouts/slideLayout14.xml"/></Relationships>
</file>

<file path=ppt/slideMasters/_rels/slideMaster151.xml.rels><?xml version="1.0" encoding="UTF-8" standalone="yes"?>
<Relationships xmlns="http://schemas.openxmlformats.org/package/2006/relationships"><Relationship Id="rId2" Type="http://schemas.openxmlformats.org/officeDocument/2006/relationships/theme" Target="../theme/theme151.xml"/><Relationship Id="rId1" Type="http://schemas.openxmlformats.org/officeDocument/2006/relationships/slideLayout" Target="../slideLayouts/slideLayout15.xml"/></Relationships>
</file>

<file path=ppt/slideMasters/_rels/slideMaster152.xml.rels><?xml version="1.0" encoding="UTF-8" standalone="yes"?>
<Relationships xmlns="http://schemas.openxmlformats.org/package/2006/relationships"><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1" Type="http://schemas.openxmlformats.org/officeDocument/2006/relationships/theme" Target="../theme/theme153.xml"/></Relationships>
</file>

<file path=ppt/slideMasters/_rels/slideMaster154.xml.rels><?xml version="1.0" encoding="UTF-8" standalone="yes"?>
<Relationships xmlns="http://schemas.openxmlformats.org/package/2006/relationships"><Relationship Id="rId1" Type="http://schemas.openxmlformats.org/officeDocument/2006/relationships/theme" Target="../theme/theme154.xml"/></Relationships>
</file>

<file path=ppt/slideMasters/_rels/slideMaster155.xml.rels><?xml version="1.0" encoding="UTF-8" standalone="yes"?>
<Relationships xmlns="http://schemas.openxmlformats.org/package/2006/relationships"><Relationship Id="rId2" Type="http://schemas.openxmlformats.org/officeDocument/2006/relationships/theme" Target="../theme/theme155.xml"/><Relationship Id="rId1" Type="http://schemas.openxmlformats.org/officeDocument/2006/relationships/slideLayout" Target="../slideLayouts/slideLayout16.xml"/></Relationships>
</file>

<file path=ppt/slideMasters/_rels/slideMaster156.xml.rels><?xml version="1.0" encoding="UTF-8" standalone="yes"?>
<Relationships xmlns="http://schemas.openxmlformats.org/package/2006/relationships"><Relationship Id="rId1" Type="http://schemas.openxmlformats.org/officeDocument/2006/relationships/theme" Target="../theme/theme156.xml"/></Relationships>
</file>

<file path=ppt/slideMasters/_rels/slideMaster157.xml.rels><?xml version="1.0" encoding="UTF-8" standalone="yes"?>
<Relationships xmlns="http://schemas.openxmlformats.org/package/2006/relationships"><Relationship Id="rId1" Type="http://schemas.openxmlformats.org/officeDocument/2006/relationships/theme" Target="../theme/theme157.xml"/></Relationships>
</file>

<file path=ppt/slideMasters/_rels/slideMaster158.xml.rels><?xml version="1.0" encoding="UTF-8" standalone="yes"?>
<Relationships xmlns="http://schemas.openxmlformats.org/package/2006/relationships"><Relationship Id="rId1" Type="http://schemas.openxmlformats.org/officeDocument/2006/relationships/theme" Target="../theme/theme158.xml"/></Relationships>
</file>

<file path=ppt/slideMasters/_rels/slideMaster159.xml.rels><?xml version="1.0" encoding="UTF-8" standalone="yes"?>
<Relationships xmlns="http://schemas.openxmlformats.org/package/2006/relationships"><Relationship Id="rId1" Type="http://schemas.openxmlformats.org/officeDocument/2006/relationships/theme" Target="../theme/theme159.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1" Type="http://schemas.openxmlformats.org/officeDocument/2006/relationships/theme" Target="../theme/theme161.xml"/></Relationships>
</file>

<file path=ppt/slideMasters/_rels/slideMaster162.xml.rels><?xml version="1.0" encoding="UTF-8" standalone="yes"?>
<Relationships xmlns="http://schemas.openxmlformats.org/package/2006/relationships"><Relationship Id="rId1" Type="http://schemas.openxmlformats.org/officeDocument/2006/relationships/theme" Target="../theme/theme162.xml"/></Relationships>
</file>

<file path=ppt/slideMasters/_rels/slideMaster163.xml.rels><?xml version="1.0" encoding="UTF-8" standalone="yes"?>
<Relationships xmlns="http://schemas.openxmlformats.org/package/2006/relationships"><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1" Type="http://schemas.openxmlformats.org/officeDocument/2006/relationships/theme" Target="../theme/theme165.xml"/></Relationships>
</file>

<file path=ppt/slideMasters/_rels/slideMaster166.xml.rels><?xml version="1.0" encoding="UTF-8" standalone="yes"?>
<Relationships xmlns="http://schemas.openxmlformats.org/package/2006/relationships"><Relationship Id="rId1" Type="http://schemas.openxmlformats.org/officeDocument/2006/relationships/theme" Target="../theme/theme166.xml"/></Relationships>
</file>

<file path=ppt/slideMasters/_rels/slideMaster167.xml.rels><?xml version="1.0" encoding="UTF-8" standalone="yes"?>
<Relationships xmlns="http://schemas.openxmlformats.org/package/2006/relationships"><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1" Type="http://schemas.openxmlformats.org/officeDocument/2006/relationships/theme" Target="../theme/theme168.xml"/></Relationships>
</file>

<file path=ppt/slideMasters/_rels/slideMaster169.xml.rels><?xml version="1.0" encoding="UTF-8" standalone="yes"?>
<Relationships xmlns="http://schemas.openxmlformats.org/package/2006/relationships"><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70.xml.rels><?xml version="1.0" encoding="UTF-8" standalone="yes"?>
<Relationships xmlns="http://schemas.openxmlformats.org/package/2006/relationships"><Relationship Id="rId1" Type="http://schemas.openxmlformats.org/officeDocument/2006/relationships/theme" Target="../theme/theme170.xml"/></Relationships>
</file>

<file path=ppt/slideMasters/_rels/slideMaster171.xml.rels><?xml version="1.0" encoding="UTF-8" standalone="yes"?>
<Relationships xmlns="http://schemas.openxmlformats.org/package/2006/relationships"><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1" Type="http://schemas.openxmlformats.org/officeDocument/2006/relationships/theme" Target="../theme/theme172.xml"/></Relationships>
</file>

<file path=ppt/slideMasters/_rels/slideMaster173.xml.rels><?xml version="1.0" encoding="UTF-8" standalone="yes"?>
<Relationships xmlns="http://schemas.openxmlformats.org/package/2006/relationships"><Relationship Id="rId1" Type="http://schemas.openxmlformats.org/officeDocument/2006/relationships/theme" Target="../theme/theme173.xml"/></Relationships>
</file>

<file path=ppt/slideMasters/_rels/slideMaster174.xml.rels><?xml version="1.0" encoding="UTF-8" standalone="yes"?>
<Relationships xmlns="http://schemas.openxmlformats.org/package/2006/relationships"><Relationship Id="rId1" Type="http://schemas.openxmlformats.org/officeDocument/2006/relationships/theme" Target="../theme/theme174.xml"/></Relationships>
</file>

<file path=ppt/slideMasters/_rels/slideMaster175.xml.rels><?xml version="1.0" encoding="UTF-8" standalone="yes"?>
<Relationships xmlns="http://schemas.openxmlformats.org/package/2006/relationships"><Relationship Id="rId2" Type="http://schemas.openxmlformats.org/officeDocument/2006/relationships/theme" Target="../theme/theme175.xml"/><Relationship Id="rId1" Type="http://schemas.openxmlformats.org/officeDocument/2006/relationships/slideLayout" Target="../slideLayouts/slideLayout17.xml"/></Relationships>
</file>

<file path=ppt/slideMasters/_rels/slideMaster176.xml.rels><?xml version="1.0" encoding="UTF-8" standalone="yes"?>
<Relationships xmlns="http://schemas.openxmlformats.org/package/2006/relationships"><Relationship Id="rId2" Type="http://schemas.openxmlformats.org/officeDocument/2006/relationships/theme" Target="../theme/theme176.xml"/><Relationship Id="rId1" Type="http://schemas.openxmlformats.org/officeDocument/2006/relationships/slideLayout" Target="../slideLayouts/slideLayout18.xml"/></Relationships>
</file>

<file path=ppt/slideMasters/_rels/slideMaster177.xml.rels><?xml version="1.0" encoding="UTF-8" standalone="yes"?>
<Relationships xmlns="http://schemas.openxmlformats.org/package/2006/relationships"><Relationship Id="rId2" Type="http://schemas.openxmlformats.org/officeDocument/2006/relationships/theme" Target="../theme/theme177.xml"/><Relationship Id="rId1" Type="http://schemas.openxmlformats.org/officeDocument/2006/relationships/slideLayout" Target="../slideLayouts/slideLayout19.xml"/></Relationships>
</file>

<file path=ppt/slideMasters/_rels/slideMaster178.xml.rels><?xml version="1.0" encoding="UTF-8" standalone="yes"?>
<Relationships xmlns="http://schemas.openxmlformats.org/package/2006/relationships"><Relationship Id="rId1" Type="http://schemas.openxmlformats.org/officeDocument/2006/relationships/theme" Target="../theme/theme178.xml"/></Relationships>
</file>

<file path=ppt/slideMasters/_rels/slideMaster179.xml.rels><?xml version="1.0" encoding="UTF-8" standalone="yes"?>
<Relationships xmlns="http://schemas.openxmlformats.org/package/2006/relationships"><Relationship Id="rId1" Type="http://schemas.openxmlformats.org/officeDocument/2006/relationships/theme" Target="../theme/theme179.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80.xml.rels><?xml version="1.0" encoding="UTF-8" standalone="yes"?>
<Relationships xmlns="http://schemas.openxmlformats.org/package/2006/relationships"><Relationship Id="rId1" Type="http://schemas.openxmlformats.org/officeDocument/2006/relationships/theme" Target="../theme/theme180.xml"/></Relationships>
</file>

<file path=ppt/slideMasters/_rels/slideMaster181.xml.rels><?xml version="1.0" encoding="UTF-8" standalone="yes"?>
<Relationships xmlns="http://schemas.openxmlformats.org/package/2006/relationships"><Relationship Id="rId1" Type="http://schemas.openxmlformats.org/officeDocument/2006/relationships/theme" Target="../theme/theme181.xml"/></Relationships>
</file>

<file path=ppt/slideMasters/_rels/slideMaster182.xml.rels><?xml version="1.0" encoding="UTF-8" standalone="yes"?>
<Relationships xmlns="http://schemas.openxmlformats.org/package/2006/relationships"><Relationship Id="rId1" Type="http://schemas.openxmlformats.org/officeDocument/2006/relationships/theme" Target="../theme/theme182.xml"/></Relationships>
</file>

<file path=ppt/slideMasters/_rels/slideMaster183.xml.rels><?xml version="1.0" encoding="UTF-8" standalone="yes"?>
<Relationships xmlns="http://schemas.openxmlformats.org/package/2006/relationships"><Relationship Id="rId1" Type="http://schemas.openxmlformats.org/officeDocument/2006/relationships/theme" Target="../theme/theme183.xml"/></Relationships>
</file>

<file path=ppt/slideMasters/_rels/slideMaster184.xml.rels><?xml version="1.0" encoding="UTF-8" standalone="yes"?>
<Relationships xmlns="http://schemas.openxmlformats.org/package/2006/relationships"><Relationship Id="rId1" Type="http://schemas.openxmlformats.org/officeDocument/2006/relationships/theme" Target="../theme/theme184.xml"/></Relationships>
</file>

<file path=ppt/slideMasters/_rels/slideMaster185.xml.rels><?xml version="1.0" encoding="UTF-8" standalone="yes"?>
<Relationships xmlns="http://schemas.openxmlformats.org/package/2006/relationships"><Relationship Id="rId1" Type="http://schemas.openxmlformats.org/officeDocument/2006/relationships/theme" Target="../theme/theme185.xml"/></Relationships>
</file>

<file path=ppt/slideMasters/_rels/slideMaster186.xml.rels><?xml version="1.0" encoding="UTF-8" standalone="yes"?>
<Relationships xmlns="http://schemas.openxmlformats.org/package/2006/relationships"><Relationship Id="rId1" Type="http://schemas.openxmlformats.org/officeDocument/2006/relationships/theme" Target="../theme/theme186.xml"/></Relationships>
</file>

<file path=ppt/slideMasters/_rels/slideMaster187.xml.rels><?xml version="1.0" encoding="UTF-8" standalone="yes"?>
<Relationships xmlns="http://schemas.openxmlformats.org/package/2006/relationships"><Relationship Id="rId1" Type="http://schemas.openxmlformats.org/officeDocument/2006/relationships/theme" Target="../theme/theme187.xml"/></Relationships>
</file>

<file path=ppt/slideMasters/_rels/slideMaster188.xml.rels><?xml version="1.0" encoding="UTF-8" standalone="yes"?>
<Relationships xmlns="http://schemas.openxmlformats.org/package/2006/relationships"><Relationship Id="rId1" Type="http://schemas.openxmlformats.org/officeDocument/2006/relationships/theme" Target="../theme/theme188.xml"/></Relationships>
</file>

<file path=ppt/slideMasters/_rels/slideMaster189.xml.rels><?xml version="1.0" encoding="UTF-8" standalone="yes"?>
<Relationships xmlns="http://schemas.openxmlformats.org/package/2006/relationships"><Relationship Id="rId1" Type="http://schemas.openxmlformats.org/officeDocument/2006/relationships/theme" Target="../theme/theme189.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190.xml.rels><?xml version="1.0" encoding="UTF-8" standalone="yes"?>
<Relationships xmlns="http://schemas.openxmlformats.org/package/2006/relationships"><Relationship Id="rId2" Type="http://schemas.openxmlformats.org/officeDocument/2006/relationships/theme" Target="../theme/theme190.xml"/><Relationship Id="rId1" Type="http://schemas.openxmlformats.org/officeDocument/2006/relationships/slideLayout" Target="../slideLayouts/slideLayout20.xml"/></Relationships>
</file>

<file path=ppt/slideMasters/_rels/slideMaster191.xml.rels><?xml version="1.0" encoding="UTF-8" standalone="yes"?>
<Relationships xmlns="http://schemas.openxmlformats.org/package/2006/relationships"><Relationship Id="rId1" Type="http://schemas.openxmlformats.org/officeDocument/2006/relationships/theme" Target="../theme/theme191.xml"/></Relationships>
</file>

<file path=ppt/slideMasters/_rels/slideMaster192.xml.rels><?xml version="1.0" encoding="UTF-8" standalone="yes"?>
<Relationships xmlns="http://schemas.openxmlformats.org/package/2006/relationships"><Relationship Id="rId1" Type="http://schemas.openxmlformats.org/officeDocument/2006/relationships/theme" Target="../theme/theme192.xml"/></Relationships>
</file>

<file path=ppt/slideMasters/_rels/slideMaster193.xml.rels><?xml version="1.0" encoding="UTF-8" standalone="yes"?>
<Relationships xmlns="http://schemas.openxmlformats.org/package/2006/relationships"><Relationship Id="rId1" Type="http://schemas.openxmlformats.org/officeDocument/2006/relationships/theme" Target="../theme/theme193.xml"/></Relationships>
</file>

<file path=ppt/slideMasters/_rels/slideMaster194.xml.rels><?xml version="1.0" encoding="UTF-8" standalone="yes"?>
<Relationships xmlns="http://schemas.openxmlformats.org/package/2006/relationships"><Relationship Id="rId1" Type="http://schemas.openxmlformats.org/officeDocument/2006/relationships/theme" Target="../theme/theme194.xml"/></Relationships>
</file>

<file path=ppt/slideMasters/_rels/slideMaster195.xml.rels><?xml version="1.0" encoding="UTF-8" standalone="yes"?>
<Relationships xmlns="http://schemas.openxmlformats.org/package/2006/relationships"><Relationship Id="rId2" Type="http://schemas.openxmlformats.org/officeDocument/2006/relationships/theme" Target="../theme/theme195.xml"/><Relationship Id="rId1" Type="http://schemas.openxmlformats.org/officeDocument/2006/relationships/slideLayout" Target="../slideLayouts/slideLayout21.xml"/></Relationships>
</file>

<file path=ppt/slideMasters/_rels/slideMaster196.xml.rels><?xml version="1.0" encoding="UTF-8" standalone="yes"?>
<Relationships xmlns="http://schemas.openxmlformats.org/package/2006/relationships"><Relationship Id="rId1" Type="http://schemas.openxmlformats.org/officeDocument/2006/relationships/theme" Target="../theme/theme196.xml"/></Relationships>
</file>

<file path=ppt/slideMasters/_rels/slideMaster197.xml.rels><?xml version="1.0" encoding="UTF-8" standalone="yes"?>
<Relationships xmlns="http://schemas.openxmlformats.org/package/2006/relationships"><Relationship Id="rId1" Type="http://schemas.openxmlformats.org/officeDocument/2006/relationships/theme" Target="../theme/theme197.xml"/></Relationships>
</file>

<file path=ppt/slideMasters/_rels/slideMaster198.xml.rels><?xml version="1.0" encoding="UTF-8" standalone="yes"?>
<Relationships xmlns="http://schemas.openxmlformats.org/package/2006/relationships"><Relationship Id="rId2" Type="http://schemas.openxmlformats.org/officeDocument/2006/relationships/theme" Target="../theme/theme198.xml"/><Relationship Id="rId1" Type="http://schemas.openxmlformats.org/officeDocument/2006/relationships/slideLayout" Target="../slideLayouts/slideLayout22.xml"/></Relationships>
</file>

<file path=ppt/slideMasters/_rels/slideMaster199.xml.rels><?xml version="1.0" encoding="UTF-8" standalone="yes"?>
<Relationships xmlns="http://schemas.openxmlformats.org/package/2006/relationships"><Relationship Id="rId1" Type="http://schemas.openxmlformats.org/officeDocument/2006/relationships/theme" Target="../theme/theme19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00.xml.rels><?xml version="1.0" encoding="UTF-8" standalone="yes"?>
<Relationships xmlns="http://schemas.openxmlformats.org/package/2006/relationships"><Relationship Id="rId1" Type="http://schemas.openxmlformats.org/officeDocument/2006/relationships/theme" Target="../theme/theme200.xml"/></Relationships>
</file>

<file path=ppt/slideMasters/_rels/slideMaster201.xml.rels><?xml version="1.0" encoding="UTF-8" standalone="yes"?>
<Relationships xmlns="http://schemas.openxmlformats.org/package/2006/relationships"><Relationship Id="rId1" Type="http://schemas.openxmlformats.org/officeDocument/2006/relationships/theme" Target="../theme/theme201.xml"/></Relationships>
</file>

<file path=ppt/slideMasters/_rels/slideMaster202.xml.rels><?xml version="1.0" encoding="UTF-8" standalone="yes"?>
<Relationships xmlns="http://schemas.openxmlformats.org/package/2006/relationships"><Relationship Id="rId1" Type="http://schemas.openxmlformats.org/officeDocument/2006/relationships/theme" Target="../theme/theme202.xml"/></Relationships>
</file>

<file path=ppt/slideMasters/_rels/slideMaster203.xml.rels><?xml version="1.0" encoding="UTF-8" standalone="yes"?>
<Relationships xmlns="http://schemas.openxmlformats.org/package/2006/relationships"><Relationship Id="rId1" Type="http://schemas.openxmlformats.org/officeDocument/2006/relationships/theme" Target="../theme/theme203.xml"/></Relationships>
</file>

<file path=ppt/slideMasters/_rels/slideMaster204.xml.rels><?xml version="1.0" encoding="UTF-8" standalone="yes"?>
<Relationships xmlns="http://schemas.openxmlformats.org/package/2006/relationships"><Relationship Id="rId1" Type="http://schemas.openxmlformats.org/officeDocument/2006/relationships/theme" Target="../theme/theme204.xml"/></Relationships>
</file>

<file path=ppt/slideMasters/_rels/slideMaster205.xml.rels><?xml version="1.0" encoding="UTF-8" standalone="yes"?>
<Relationships xmlns="http://schemas.openxmlformats.org/package/2006/relationships"><Relationship Id="rId1" Type="http://schemas.openxmlformats.org/officeDocument/2006/relationships/theme" Target="../theme/theme205.xml"/></Relationships>
</file>

<file path=ppt/slideMasters/_rels/slideMaster206.xml.rels><?xml version="1.0" encoding="UTF-8" standalone="yes"?>
<Relationships xmlns="http://schemas.openxmlformats.org/package/2006/relationships"><Relationship Id="rId1" Type="http://schemas.openxmlformats.org/officeDocument/2006/relationships/theme" Target="../theme/theme206.xml"/></Relationships>
</file>

<file path=ppt/slideMasters/_rels/slideMaster207.xml.rels><?xml version="1.0" encoding="UTF-8" standalone="yes"?>
<Relationships xmlns="http://schemas.openxmlformats.org/package/2006/relationships"><Relationship Id="rId1" Type="http://schemas.openxmlformats.org/officeDocument/2006/relationships/theme" Target="../theme/theme207.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1" Type="http://schemas.openxmlformats.org/officeDocument/2006/relationships/theme" Target="../theme/theme90.xml"/></Relationships>
</file>

<file path=ppt/slideMasters/_rels/slideMaster91.xml.rels><?xml version="1.0" encoding="UTF-8" standalone="yes"?>
<Relationships xmlns="http://schemas.openxmlformats.org/package/2006/relationships"><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2016 Pearson Education, Inc.</a:t>
            </a:r>
            <a:endParaRPr lang="en-US" dirty="0"/>
          </a:p>
        </p:txBody>
      </p:sp>
    </p:spTree>
    <p:extLst>
      <p:ext uri="{BB962C8B-B14F-4D97-AF65-F5344CB8AC3E}">
        <p14:creationId xmlns:p14="http://schemas.microsoft.com/office/powerpoint/2010/main" val="29449239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6" r:id="rId3"/>
    <p:sldLayoutId id="2147483785" r:id="rId4"/>
    <p:sldLayoutId id="2147483783" r:id="rId5"/>
    <p:sldLayoutId id="2147483784" r:id="rId6"/>
  </p:sldLayoutIdLst>
  <p:hf sldNum="0" hdr="0" dt="0"/>
  <p:txStyles>
    <p:titleStyle>
      <a:lvl1pPr marL="0" indent="0" algn="l" rtl="0" eaLnBrk="1" fontAlgn="base" hangingPunct="1">
        <a:lnSpc>
          <a:spcPct val="90000"/>
        </a:lnSpc>
        <a:spcBef>
          <a:spcPct val="0"/>
        </a:spcBef>
        <a:spcAft>
          <a:spcPct val="0"/>
        </a:spcAft>
        <a:defRPr sz="30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8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2687422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33408426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1125175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984052503"/>
      </p:ext>
    </p:extLst>
  </p:cSld>
  <p:clrMap bg1="lt1" tx1="dk1" bg2="lt2" tx2="dk2" accent1="accent1" accent2="accent2" accent3="accent3" accent4="accent4" accent5="accent5" accent6="accent6" hlink="hlink" folHlink="folHlink"/>
  <p:sldLayoutIdLst>
    <p:sldLayoutId id="2147484024"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29494825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98712464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66797789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55875098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24763764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20507432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98981977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83548809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47982867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23988631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53970322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87522133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0971874"/>
      </p:ext>
    </p:extLst>
  </p:cSld>
  <p:clrMap bg1="lt1" tx1="dk1" bg2="lt2" tx2="dk2" accent1="accent1" accent2="accent2" accent3="accent3" accent4="accent4" accent5="accent5" accent6="accent6" hlink="hlink" folHlink="folHlink"/>
  <p:sldLayoutIdLst>
    <p:sldLayoutId id="2147484048"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79120672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42553365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21111493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18430957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21823879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7422822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227705442"/>
      </p:ext>
    </p:extLst>
  </p:cSld>
  <p:clrMap bg1="lt1" tx1="dk1" bg2="lt2" tx2="dk2" accent1="accent1" accent2="accent2" accent3="accent3" accent4="accent4" accent5="accent5" accent6="accent6" hlink="hlink" folHlink="folHlink"/>
  <p:sldLayoutIdLst>
    <p:sldLayoutId id="2147484059"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05144459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987922600"/>
      </p:ext>
    </p:extLst>
  </p:cSld>
  <p:clrMap bg1="lt1" tx1="dk1" bg2="lt2" tx2="dk2" accent1="accent1" accent2="accent2" accent3="accent3" accent4="accent4" accent5="accent5" accent6="accent6" hlink="hlink" folHlink="folHlink"/>
  <p:sldLayoutIdLst>
    <p:sldLayoutId id="2147484063"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10320022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483805793"/>
      </p:ext>
    </p:extLst>
  </p:cSld>
  <p:clrMap bg1="lt1" tx1="dk1" bg2="lt2" tx2="dk2" accent1="accent1" accent2="accent2" accent3="accent3" accent4="accent4" accent5="accent5" accent6="accent6" hlink="hlink" folHlink="folHlink"/>
  <p:sldLayoutIdLst>
    <p:sldLayoutId id="2147484067"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97949761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54880444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92487267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059175287"/>
      </p:ext>
    </p:extLst>
  </p:cSld>
  <p:clrMap bg1="lt1" tx1="dk1" bg2="lt2" tx2="dk2" accent1="accent1" accent2="accent2" accent3="accent3" accent4="accent4" accent5="accent5" accent6="accent6" hlink="hlink" folHlink="folHlink"/>
  <p:sldLayoutIdLst>
    <p:sldLayoutId id="2147484075"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850807310"/>
      </p:ext>
    </p:extLst>
  </p:cSld>
  <p:clrMap bg1="lt1" tx1="dk1" bg2="lt2" tx2="dk2" accent1="accent1" accent2="accent2" accent3="accent3" accent4="accent4" accent5="accent5" accent6="accent6" hlink="hlink" folHlink="folHlink"/>
  <p:sldLayoutIdLst>
    <p:sldLayoutId id="2147484077"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9276297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64600573"/>
      </p:ext>
    </p:extLst>
  </p:cSld>
  <p:clrMap bg1="lt1" tx1="dk1" bg2="lt2" tx2="dk2" accent1="accent1" accent2="accent2" accent3="accent3" accent4="accent4" accent5="accent5" accent6="accent6" hlink="hlink" folHlink="folHlink"/>
  <p:sldLayoutIdLst>
    <p:sldLayoutId id="2147484079"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648731357"/>
      </p:ext>
    </p:extLst>
  </p:cSld>
  <p:clrMap bg1="lt1" tx1="dk1" bg2="lt2" tx2="dk2" accent1="accent1" accent2="accent2" accent3="accent3" accent4="accent4" accent5="accent5" accent6="accent6" hlink="hlink" folHlink="folHlink"/>
  <p:sldLayoutIdLst>
    <p:sldLayoutId id="2147484081"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73845754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53835730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01423507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519481059"/>
      </p:ext>
    </p:extLst>
  </p:cSld>
  <p:clrMap bg1="lt1" tx1="dk1" bg2="lt2" tx2="dk2" accent1="accent1" accent2="accent2" accent3="accent3" accent4="accent4" accent5="accent5" accent6="accent6" hlink="hlink" folHlink="folHlink"/>
  <p:sldLayoutIdLst>
    <p:sldLayoutId id="2147484089"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00545518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6161667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1271170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68413176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77285718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77626839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5703102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42134828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93399887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5424129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7384521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31962314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21971048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6965944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68886133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06538779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39330747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86488108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75669169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049387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77877364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750636365"/>
      </p:ext>
    </p:extLst>
  </p:cSld>
  <p:clrMap bg1="lt1" tx1="dk1" bg2="lt2" tx2="dk2" accent1="accent1" accent2="accent2" accent3="accent3" accent4="accent4" accent5="accent5" accent6="accent6" hlink="hlink" folHlink="folHlink"/>
  <p:sldLayoutIdLst>
    <p:sldLayoutId id="2147484128"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516186852"/>
      </p:ext>
    </p:extLst>
  </p:cSld>
  <p:clrMap bg1="lt1" tx1="dk1" bg2="lt2" tx2="dk2" accent1="accent1" accent2="accent2" accent3="accent3" accent4="accent4" accent5="accent5" accent6="accent6" hlink="hlink" folHlink="folHlink"/>
  <p:sldLayoutIdLst>
    <p:sldLayoutId id="2147484130"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75695782"/>
      </p:ext>
    </p:extLst>
  </p:cSld>
  <p:clrMap bg1="lt1" tx1="dk1" bg2="lt2" tx2="dk2" accent1="accent1" accent2="accent2" accent3="accent3" accent4="accent4" accent5="accent5" accent6="accent6" hlink="hlink" folHlink="folHlink"/>
  <p:sldLayoutIdLst>
    <p:sldLayoutId id="2147484132"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40310265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32864581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7915736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1004056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06387496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22154494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93293029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71446742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25843316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78358448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3418963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68970948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24000229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94886083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147292244"/>
      </p:ext>
    </p:extLst>
  </p:cSld>
  <p:clrMap bg1="lt1" tx1="dk1" bg2="lt2" tx2="dk2" accent1="accent1" accent2="accent2" accent3="accent3" accent4="accent4" accent5="accent5" accent6="accent6" hlink="hlink" folHlink="folHlink"/>
  <p:sldLayoutIdLst>
    <p:sldLayoutId id="2147484158"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71730997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6760718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66630512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85961604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438446529"/>
      </p:ext>
    </p:extLst>
  </p:cSld>
  <p:clrMap bg1="lt1" tx1="dk1" bg2="lt2" tx2="dk2" accent1="accent1" accent2="accent2" accent3="accent3" accent4="accent4" accent5="accent5" accent6="accent6" hlink="hlink" folHlink="folHlink"/>
  <p:sldLayoutIdLst>
    <p:sldLayoutId id="2147484168"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87333121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78328904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40341624"/>
      </p:ext>
    </p:extLst>
  </p:cSld>
  <p:clrMap bg1="lt1" tx1="dk1" bg2="lt2" tx2="dk2" accent1="accent1" accent2="accent2" accent3="accent3" accent4="accent4" accent5="accent5" accent6="accent6" hlink="hlink" folHlink="folHlink"/>
  <p:sldLayoutIdLst>
    <p:sldLayoutId id="2147484174" r:id="rId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18982077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81081998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99380562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327430857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20727097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76626046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02408233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268847201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83808628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420451077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ea typeface="ＭＳ Ｐゴシック" charset="0"/>
              </a:rPr>
              <a:t>© 2016 Pearson Education, Inc.</a:t>
            </a:r>
          </a:p>
        </p:txBody>
      </p:sp>
    </p:spTree>
    <p:extLst>
      <p:ext uri="{BB962C8B-B14F-4D97-AF65-F5344CB8AC3E}">
        <p14:creationId xmlns:p14="http://schemas.microsoft.com/office/powerpoint/2010/main" val="199077128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65201521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92666479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50212886"/>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8782632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55949496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7594716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5429191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048102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32583424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3058377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95407736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93961998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7499213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6820898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5528212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22405323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3076422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33241678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421968129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374079963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14392612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88700028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85486935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21955133"/>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558865117"/>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00719079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57272757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23964284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06405705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52992549"/>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134069815"/>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6130970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71201736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65273474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152325338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8592217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2638819954"/>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660349080"/>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633124818"/>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a:solidFill>
                  <a:srgbClr val="000000"/>
                </a:solidFill>
                <a:ea typeface="ＭＳ Ｐゴシック" charset="0"/>
              </a:rPr>
              <a:t>© 2016 Pearson Education, Inc.</a:t>
            </a:r>
            <a:endParaRPr lang="en-US" dirty="0">
              <a:solidFill>
                <a:srgbClr val="000000"/>
              </a:solidFill>
              <a:ea typeface="ＭＳ Ｐゴシック" charset="0"/>
            </a:endParaRPr>
          </a:p>
        </p:txBody>
      </p:sp>
    </p:spTree>
    <p:extLst>
      <p:ext uri="{BB962C8B-B14F-4D97-AF65-F5344CB8AC3E}">
        <p14:creationId xmlns:p14="http://schemas.microsoft.com/office/powerpoint/2010/main" val="545499702"/>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3731"/>
            <a:ext cx="3086100" cy="365125"/>
          </a:xfrm>
          <a:prstGeom prst="rect">
            <a:avLst/>
          </a:prstGeom>
        </p:spPr>
        <p:txBody>
          <a:bodyPr vert="horz" lIns="91440" tIns="45720" rIns="91440" bIns="45720" rtlCol="0" anchor="ctr"/>
          <a:lstStyle>
            <a:lvl1pPr algn="l">
              <a:defRPr sz="900" b="0">
                <a:solidFill>
                  <a:schemeClr val="tx1"/>
                </a:solidFill>
                <a:latin typeface="Arial" panose="020B0604020202020204" pitchFamily="34" charset="0"/>
                <a:cs typeface="Arial" panose="020B0604020202020204" pitchFamily="34" charset="0"/>
              </a:defRPr>
            </a:lvl1pPr>
          </a:lstStyle>
          <a:p>
            <a:pPr eaLnBrk="0" hangingPunct="0"/>
            <a:r>
              <a:rPr lang="en-US" dirty="0">
                <a:solidFill>
                  <a:srgbClr val="000000"/>
                </a:solidFill>
              </a:rPr>
              <a:t>© 2016 Pearson Education, Inc.</a:t>
            </a:r>
          </a:p>
        </p:txBody>
      </p:sp>
    </p:spTree>
    <p:extLst>
      <p:ext uri="{BB962C8B-B14F-4D97-AF65-F5344CB8AC3E}">
        <p14:creationId xmlns:p14="http://schemas.microsoft.com/office/powerpoint/2010/main" val="1186820051"/>
      </p:ext>
    </p:extLst>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D:\Manjubharkarvi\Production\23-Oct\Cambel-22-Label\JPEG%20FILES\Labeled\01-22_01FlightlessCormorant-L.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55588" y="1193800"/>
            <a:ext cx="2144712" cy="1920875"/>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spcAft>
                <a:spcPct val="20000"/>
              </a:spcAft>
              <a:buClr>
                <a:schemeClr val="tx2"/>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spcAft>
                <a:spcPct val="20000"/>
              </a:spcAft>
              <a:buClr>
                <a:schemeClr val="tx2"/>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spcAft>
                <a:spcPct val="20000"/>
              </a:spcAft>
              <a:buClr>
                <a:schemeClr val="tx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spcAft>
                <a:spcPct val="20000"/>
              </a:spcAft>
              <a:buClr>
                <a:schemeClr val="tx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20000"/>
              </a:spcAft>
              <a:buClr>
                <a:schemeClr val="tx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20000"/>
              </a:spcAft>
              <a:buClr>
                <a:schemeClr val="tx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20000"/>
              </a:spcAft>
              <a:buClr>
                <a:schemeClr val="tx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20000"/>
              </a:spcAft>
              <a:buClr>
                <a:schemeClr val="tx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0"/>
              </a:spcAft>
              <a:buClrTx/>
              <a:buFontTx/>
              <a:buNone/>
            </a:pPr>
            <a:r>
              <a:rPr lang="en-US" altLang="en-US" sz="12000" dirty="0">
                <a:solidFill>
                  <a:schemeClr val="bg1"/>
                </a:solidFill>
                <a:effectLst>
                  <a:outerShdw blurRad="38100" dist="38100" dir="2700000" algn="tl">
                    <a:srgbClr val="000000">
                      <a:alpha val="43137"/>
                    </a:srgbClr>
                  </a:outerShdw>
                </a:effectLst>
                <a:latin typeface="+mj-lt"/>
              </a:rPr>
              <a:t>22</a:t>
            </a:r>
          </a:p>
        </p:txBody>
      </p:sp>
      <p:sp>
        <p:nvSpPr>
          <p:cNvPr id="3" name="Rectangle 3"/>
          <p:cNvSpPr txBox="1">
            <a:spLocks noChangeArrowheads="1"/>
          </p:cNvSpPr>
          <p:nvPr/>
        </p:nvSpPr>
        <p:spPr bwMode="auto">
          <a:xfrm>
            <a:off x="255588" y="3425825"/>
            <a:ext cx="4572000" cy="1262063"/>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0051A2"/>
                </a:solidFill>
                <a:miter lim="800000"/>
                <a:headEnd/>
                <a:tailEnd/>
              </a14:hiddenLine>
            </a:ext>
          </a:extLst>
        </p:spPr>
        <p:txBody>
          <a:bodyPr vert="horz" wrap="square" lIns="0" tIns="0" rIns="137160" bIns="0" numCol="1" anchor="t" anchorCtr="0" compatLnSpc="1">
            <a:prstTxWarp prst="textNoShape">
              <a:avLst/>
            </a:prstTxWarp>
          </a:bodyPr>
          <a:lstStyle>
            <a:lvl1pPr marL="400050" indent="-342900" algn="l" rtl="0" eaLnBrk="1" fontAlgn="base" hangingPunct="1">
              <a:spcBef>
                <a:spcPts val="0"/>
              </a:spcBef>
              <a:spcAft>
                <a:spcPct val="20000"/>
              </a:spcAft>
              <a:buClr>
                <a:schemeClr val="tx2"/>
              </a:buClr>
              <a:buFont typeface="Wingdings" panose="05000000000000000000" pitchFamily="2" charset="2"/>
              <a:buChar char="§"/>
              <a:defRPr sz="28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spcBef>
                <a:spcPct val="45000"/>
              </a:spcBef>
              <a:buNone/>
            </a:pPr>
            <a:r>
              <a:rPr lang="en-US" sz="4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The Origin </a:t>
            </a:r>
            <a:br>
              <a:rPr lang="en-US" sz="4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br>
            <a:r>
              <a:rPr lang="en-US" sz="4000" dirty="0">
                <a:solidFill>
                  <a:schemeClr val="bg1"/>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of Species</a:t>
            </a:r>
          </a:p>
        </p:txBody>
      </p:sp>
    </p:spTree>
    <p:extLst>
      <p:ext uri="{BB962C8B-B14F-4D97-AF65-F5344CB8AC3E}">
        <p14:creationId xmlns:p14="http://schemas.microsoft.com/office/powerpoint/2010/main" val="176623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p:txBody>
          <a:bodyPr/>
          <a:lstStyle/>
          <a:p>
            <a:r>
              <a:rPr lang="en-US" b="1" dirty="0"/>
              <a:t>Behavioral isolation</a:t>
            </a:r>
            <a:r>
              <a:rPr lang="en-US" dirty="0"/>
              <a:t>: Courtship rituals and other behaviors unique to a species are effective barriers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08429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024" y="1146048"/>
            <a:ext cx="4949952" cy="4565904"/>
          </a:xfrm>
          <a:prstGeom prst="rect">
            <a:avLst/>
          </a:prstGeom>
        </p:spPr>
      </p:pic>
      <p:sp>
        <p:nvSpPr>
          <p:cNvPr id="5" name="Title 4"/>
          <p:cNvSpPr>
            <a:spLocks noGrp="1"/>
          </p:cNvSpPr>
          <p:nvPr>
            <p:ph type="title"/>
          </p:nvPr>
        </p:nvSpPr>
        <p:spPr/>
        <p:txBody>
          <a:bodyPr/>
          <a:lstStyle/>
          <a:p>
            <a:r>
              <a:rPr lang="en-US"/>
              <a:t>Figure 22.3-2</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3532344" y="1239516"/>
            <a:ext cx="2090316"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780" b="1" dirty="0" err="1">
                <a:solidFill>
                  <a:srgbClr val="FFFFFF"/>
                </a:solidFill>
                <a:latin typeface="Arial"/>
                <a:ea typeface="ＭＳ Ｐゴシック" charset="0"/>
              </a:rPr>
              <a:t>Prezygotic</a:t>
            </a:r>
            <a:r>
              <a:rPr lang="en-US" sz="1780" b="1" dirty="0">
                <a:solidFill>
                  <a:srgbClr val="FFFFFF"/>
                </a:solidFill>
                <a:latin typeface="Arial"/>
                <a:ea typeface="ＭＳ Ｐゴシック" charset="0"/>
              </a:rPr>
              <a:t> barriers</a:t>
            </a:r>
          </a:p>
        </p:txBody>
      </p:sp>
      <p:sp>
        <p:nvSpPr>
          <p:cNvPr id="7" name="TextBox 3"/>
          <p:cNvSpPr txBox="1">
            <a:spLocks noChangeArrowheads="1"/>
          </p:cNvSpPr>
          <p:nvPr/>
        </p:nvSpPr>
        <p:spPr bwMode="auto">
          <a:xfrm>
            <a:off x="2844163" y="1714176"/>
            <a:ext cx="1243930"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000000"/>
                </a:solidFill>
                <a:latin typeface="Arial"/>
                <a:ea typeface="ＭＳ Ｐゴシック" charset="0"/>
              </a:rPr>
              <a:t>Mechanical</a:t>
            </a:r>
          </a:p>
          <a:p>
            <a:pPr algn="ctr" eaLnBrk="0" hangingPunct="0">
              <a:lnSpc>
                <a:spcPts val="2000"/>
              </a:lnSpc>
            </a:pPr>
            <a:r>
              <a:rPr lang="en-US" sz="1800" b="1" dirty="0">
                <a:solidFill>
                  <a:srgbClr val="000000"/>
                </a:solidFill>
                <a:latin typeface="Arial"/>
                <a:ea typeface="ＭＳ Ｐゴシック" charset="0"/>
              </a:rPr>
              <a:t>isolation</a:t>
            </a:r>
          </a:p>
        </p:txBody>
      </p:sp>
      <p:sp>
        <p:nvSpPr>
          <p:cNvPr id="8" name="TextBox 5"/>
          <p:cNvSpPr txBox="1">
            <a:spLocks noChangeArrowheads="1"/>
          </p:cNvSpPr>
          <p:nvPr/>
        </p:nvSpPr>
        <p:spPr bwMode="auto">
          <a:xfrm>
            <a:off x="4561047" y="1711795"/>
            <a:ext cx="948978"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err="1">
                <a:solidFill>
                  <a:srgbClr val="000000"/>
                </a:solidFill>
                <a:latin typeface="Arial"/>
                <a:ea typeface="ＭＳ Ｐゴシック" charset="0"/>
              </a:rPr>
              <a:t>Gametic</a:t>
            </a:r>
            <a:endParaRPr lang="en-US" sz="1800" b="1" dirty="0">
              <a:solidFill>
                <a:srgbClr val="000000"/>
              </a:solidFill>
              <a:latin typeface="Arial"/>
              <a:ea typeface="ＭＳ Ｐゴシック" charset="0"/>
            </a:endParaRPr>
          </a:p>
          <a:p>
            <a:pPr algn="ctr" eaLnBrk="0" hangingPunct="0">
              <a:lnSpc>
                <a:spcPts val="2000"/>
              </a:lnSpc>
            </a:pPr>
            <a:r>
              <a:rPr lang="en-US" sz="1800" b="1" dirty="0">
                <a:solidFill>
                  <a:srgbClr val="000000"/>
                </a:solidFill>
                <a:latin typeface="Arial"/>
                <a:ea typeface="ＭＳ Ｐゴシック" charset="0"/>
              </a:rPr>
              <a:t>isolation</a:t>
            </a:r>
          </a:p>
        </p:txBody>
      </p:sp>
      <p:sp>
        <p:nvSpPr>
          <p:cNvPr id="9" name="TextBox 7"/>
          <p:cNvSpPr txBox="1">
            <a:spLocks noChangeArrowheads="1"/>
          </p:cNvSpPr>
          <p:nvPr/>
        </p:nvSpPr>
        <p:spPr bwMode="auto">
          <a:xfrm>
            <a:off x="2244881" y="3125464"/>
            <a:ext cx="951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20"/>
              </a:lnSpc>
            </a:pPr>
            <a:r>
              <a:rPr lang="en-US" sz="1600" b="1">
                <a:solidFill>
                  <a:srgbClr val="000000"/>
                </a:solidFill>
                <a:latin typeface="Arial"/>
                <a:ea typeface="ＭＳ Ｐゴシック" charset="0"/>
              </a:rPr>
              <a:t>MATING</a:t>
            </a:r>
          </a:p>
          <a:p>
            <a:pPr algn="ctr" eaLnBrk="0" hangingPunct="0">
              <a:lnSpc>
                <a:spcPts val="1820"/>
              </a:lnSpc>
            </a:pPr>
            <a:r>
              <a:rPr lang="en-US" sz="1600" b="1">
                <a:solidFill>
                  <a:srgbClr val="000000"/>
                </a:solidFill>
                <a:latin typeface="Arial"/>
                <a:ea typeface="ＭＳ Ｐゴシック" charset="0"/>
              </a:rPr>
              <a:t>ATTEMPT</a:t>
            </a:r>
          </a:p>
        </p:txBody>
      </p:sp>
      <p:sp>
        <p:nvSpPr>
          <p:cNvPr id="10" name="TextBox 9"/>
          <p:cNvSpPr txBox="1">
            <a:spLocks noChangeArrowheads="1"/>
          </p:cNvSpPr>
          <p:nvPr/>
        </p:nvSpPr>
        <p:spPr bwMode="auto">
          <a:xfrm>
            <a:off x="5386544" y="3238177"/>
            <a:ext cx="15220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20"/>
              </a:lnSpc>
            </a:pPr>
            <a:r>
              <a:rPr lang="en-US" sz="1600" b="1">
                <a:solidFill>
                  <a:srgbClr val="000000"/>
                </a:solidFill>
                <a:latin typeface="Arial"/>
                <a:ea typeface="ＭＳ Ｐゴシック" charset="0"/>
              </a:rPr>
              <a:t>FERTILIZATION</a:t>
            </a:r>
          </a:p>
        </p:txBody>
      </p:sp>
      <p:sp>
        <p:nvSpPr>
          <p:cNvPr id="11" name="TextBox 10"/>
          <p:cNvSpPr txBox="1">
            <a:spLocks noChangeArrowheads="1"/>
          </p:cNvSpPr>
          <p:nvPr/>
        </p:nvSpPr>
        <p:spPr bwMode="auto">
          <a:xfrm>
            <a:off x="2863213" y="4293070"/>
            <a:ext cx="230833"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FFFFFF"/>
                </a:solidFill>
                <a:latin typeface="Arial"/>
                <a:ea typeface="ＭＳ Ｐゴシック" charset="0"/>
              </a:rPr>
              <a:t>(f)</a:t>
            </a:r>
          </a:p>
        </p:txBody>
      </p:sp>
      <p:sp>
        <p:nvSpPr>
          <p:cNvPr id="12" name="TextBox 11"/>
          <p:cNvSpPr txBox="1">
            <a:spLocks noChangeArrowheads="1"/>
          </p:cNvSpPr>
          <p:nvPr/>
        </p:nvSpPr>
        <p:spPr bwMode="auto">
          <a:xfrm>
            <a:off x="4470556" y="4295451"/>
            <a:ext cx="294954"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FFFFFF"/>
                </a:solidFill>
                <a:latin typeface="Arial"/>
                <a:ea typeface="ＭＳ Ｐゴシック" charset="0"/>
              </a:rPr>
              <a:t>(g)</a:t>
            </a:r>
          </a:p>
        </p:txBody>
      </p:sp>
    </p:spTree>
    <p:extLst>
      <p:ext uri="{BB962C8B-B14F-4D97-AF65-F5344CB8AC3E}">
        <p14:creationId xmlns:p14="http://schemas.microsoft.com/office/powerpoint/2010/main" val="280011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p:txBody>
          <a:bodyPr/>
          <a:lstStyle/>
          <a:p>
            <a:r>
              <a:rPr lang="en-US" b="1" dirty="0"/>
              <a:t>Mechanical isolation</a:t>
            </a:r>
            <a:r>
              <a:rPr lang="en-US" dirty="0"/>
              <a:t>: Morphological differences prevent successful mating</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86593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888" y="2197608"/>
            <a:ext cx="3316224" cy="2462784"/>
          </a:xfrm>
          <a:prstGeom prst="rect">
            <a:avLst/>
          </a:prstGeom>
        </p:spPr>
      </p:pic>
      <p:sp>
        <p:nvSpPr>
          <p:cNvPr id="5" name="Title 4"/>
          <p:cNvSpPr>
            <a:spLocks noGrp="1"/>
          </p:cNvSpPr>
          <p:nvPr>
            <p:ph type="title"/>
          </p:nvPr>
        </p:nvSpPr>
        <p:spPr/>
        <p:txBody>
          <a:bodyPr/>
          <a:lstStyle/>
          <a:p>
            <a:r>
              <a:rPr lang="en-US"/>
              <a:t>Figure 22.3-2f</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5"/>
          <p:cNvSpPr txBox="1">
            <a:spLocks noChangeArrowheads="1"/>
          </p:cNvSpPr>
          <p:nvPr/>
        </p:nvSpPr>
        <p:spPr bwMode="auto">
          <a:xfrm>
            <a:off x="3046050" y="2381720"/>
            <a:ext cx="307777" cy="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b="1" dirty="0">
                <a:solidFill>
                  <a:srgbClr val="FFFFFF"/>
                </a:solidFill>
                <a:latin typeface="Arial"/>
                <a:ea typeface="ＭＳ Ｐゴシック" charset="0"/>
              </a:rPr>
              <a:t>(f)</a:t>
            </a:r>
          </a:p>
        </p:txBody>
      </p:sp>
    </p:spTree>
    <p:extLst>
      <p:ext uri="{BB962C8B-B14F-4D97-AF65-F5344CB8AC3E}">
        <p14:creationId xmlns:p14="http://schemas.microsoft.com/office/powerpoint/2010/main" val="379707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p:txBody>
          <a:bodyPr/>
          <a:lstStyle/>
          <a:p>
            <a:r>
              <a:rPr lang="en-US" b="1" dirty="0" err="1"/>
              <a:t>Gametic</a:t>
            </a:r>
            <a:r>
              <a:rPr lang="en-US" b="1" dirty="0"/>
              <a:t> isolation: </a:t>
            </a:r>
            <a:r>
              <a:rPr lang="en-US" dirty="0"/>
              <a:t>Sperm of one species may not be able to fertilize eggs of another species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29178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p:txBody>
          <a:bodyPr/>
          <a:lstStyle/>
          <a:p>
            <a:r>
              <a:rPr lang="en-US" b="1" dirty="0" err="1"/>
              <a:t>Postzygotic</a:t>
            </a:r>
            <a:r>
              <a:rPr lang="en-US" b="1" dirty="0"/>
              <a:t> barriers </a:t>
            </a:r>
            <a:r>
              <a:rPr lang="en-US" dirty="0"/>
              <a:t>prevent the hybrid zygote from developing into a viable, fertile adult by</a:t>
            </a:r>
          </a:p>
          <a:p>
            <a:pPr lvl="1"/>
            <a:r>
              <a:rPr lang="en-US" dirty="0"/>
              <a:t>Reduced hybrid viability</a:t>
            </a:r>
          </a:p>
          <a:p>
            <a:pPr lvl="1"/>
            <a:r>
              <a:rPr lang="en-US" dirty="0"/>
              <a:t>Reduced hybrid fertility</a:t>
            </a:r>
          </a:p>
          <a:p>
            <a:pPr lvl="1"/>
            <a:r>
              <a:rPr lang="en-US" dirty="0"/>
              <a:t>Hybrid breakdown</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93894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792" y="204216"/>
            <a:ext cx="6376416" cy="6449568"/>
          </a:xfrm>
          <a:prstGeom prst="rect">
            <a:avLst/>
          </a:prstGeom>
        </p:spPr>
      </p:pic>
      <p:sp>
        <p:nvSpPr>
          <p:cNvPr id="5" name="Title 4"/>
          <p:cNvSpPr>
            <a:spLocks noGrp="1"/>
          </p:cNvSpPr>
          <p:nvPr>
            <p:ph type="title"/>
          </p:nvPr>
        </p:nvSpPr>
        <p:spPr/>
        <p:txBody>
          <a:bodyPr/>
          <a:lstStyle/>
          <a:p>
            <a:r>
              <a:rPr lang="en-US"/>
              <a:t>Figure 22.3-3</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3464722" y="281076"/>
            <a:ext cx="2218556"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760" b="1" dirty="0" err="1">
                <a:solidFill>
                  <a:srgbClr val="FFFFFF"/>
                </a:solidFill>
                <a:latin typeface="Arial"/>
                <a:ea typeface="ＭＳ Ｐゴシック" charset="0"/>
              </a:rPr>
              <a:t>Postzygotic</a:t>
            </a:r>
            <a:r>
              <a:rPr lang="en-US" sz="1760" b="1" dirty="0">
                <a:solidFill>
                  <a:srgbClr val="FFFFFF"/>
                </a:solidFill>
                <a:latin typeface="Arial"/>
                <a:ea typeface="ＭＳ Ｐゴシック" charset="0"/>
              </a:rPr>
              <a:t> barriers</a:t>
            </a:r>
          </a:p>
        </p:txBody>
      </p:sp>
      <p:sp>
        <p:nvSpPr>
          <p:cNvPr id="7" name="TextBox 3"/>
          <p:cNvSpPr txBox="1">
            <a:spLocks noChangeArrowheads="1"/>
          </p:cNvSpPr>
          <p:nvPr/>
        </p:nvSpPr>
        <p:spPr bwMode="auto">
          <a:xfrm>
            <a:off x="2848771" y="699388"/>
            <a:ext cx="9746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000000"/>
                </a:solidFill>
                <a:latin typeface="Arial"/>
                <a:ea typeface="ＭＳ Ｐゴシック" charset="0"/>
              </a:rPr>
              <a:t>Reduced</a:t>
            </a:r>
          </a:p>
          <a:p>
            <a:pPr algn="ctr" eaLnBrk="0" hangingPunct="0">
              <a:lnSpc>
                <a:spcPts val="2000"/>
              </a:lnSpc>
            </a:pPr>
            <a:r>
              <a:rPr lang="en-US" sz="1800" b="1" dirty="0">
                <a:solidFill>
                  <a:srgbClr val="000000"/>
                </a:solidFill>
                <a:latin typeface="Arial"/>
                <a:ea typeface="ＭＳ Ｐゴシック" charset="0"/>
              </a:rPr>
              <a:t>hybrid</a:t>
            </a:r>
          </a:p>
          <a:p>
            <a:pPr algn="ctr" eaLnBrk="0" hangingPunct="0">
              <a:lnSpc>
                <a:spcPts val="2000"/>
              </a:lnSpc>
            </a:pPr>
            <a:r>
              <a:rPr lang="en-US" sz="1800" b="1" dirty="0">
                <a:solidFill>
                  <a:srgbClr val="000000"/>
                </a:solidFill>
                <a:latin typeface="Arial"/>
                <a:ea typeface="ＭＳ Ｐゴシック" charset="0"/>
              </a:rPr>
              <a:t>viability</a:t>
            </a:r>
          </a:p>
        </p:txBody>
      </p:sp>
      <p:sp>
        <p:nvSpPr>
          <p:cNvPr id="8" name="TextBox 6"/>
          <p:cNvSpPr txBox="1">
            <a:spLocks noChangeArrowheads="1"/>
          </p:cNvSpPr>
          <p:nvPr/>
        </p:nvSpPr>
        <p:spPr bwMode="auto">
          <a:xfrm>
            <a:off x="4360864" y="702562"/>
            <a:ext cx="9746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000000"/>
                </a:solidFill>
                <a:latin typeface="Arial"/>
                <a:ea typeface="ＭＳ Ｐゴシック" charset="0"/>
              </a:rPr>
              <a:t>Reduced</a:t>
            </a:r>
          </a:p>
          <a:p>
            <a:pPr algn="ctr" eaLnBrk="0" hangingPunct="0">
              <a:lnSpc>
                <a:spcPts val="2000"/>
              </a:lnSpc>
            </a:pPr>
            <a:r>
              <a:rPr lang="en-US" sz="1800" b="1" dirty="0">
                <a:solidFill>
                  <a:srgbClr val="000000"/>
                </a:solidFill>
                <a:latin typeface="Arial"/>
                <a:ea typeface="ＭＳ Ｐゴシック" charset="0"/>
              </a:rPr>
              <a:t>hybrid</a:t>
            </a:r>
          </a:p>
          <a:p>
            <a:pPr algn="ctr" eaLnBrk="0" hangingPunct="0">
              <a:lnSpc>
                <a:spcPts val="2000"/>
              </a:lnSpc>
            </a:pPr>
            <a:r>
              <a:rPr lang="en-US" sz="1800" b="1" dirty="0">
                <a:solidFill>
                  <a:srgbClr val="000000"/>
                </a:solidFill>
                <a:latin typeface="Arial"/>
                <a:ea typeface="ＭＳ Ｐゴシック" charset="0"/>
              </a:rPr>
              <a:t>fertility</a:t>
            </a:r>
          </a:p>
        </p:txBody>
      </p:sp>
      <p:sp>
        <p:nvSpPr>
          <p:cNvPr id="9" name="TextBox 9"/>
          <p:cNvSpPr txBox="1">
            <a:spLocks noChangeArrowheads="1"/>
          </p:cNvSpPr>
          <p:nvPr/>
        </p:nvSpPr>
        <p:spPr bwMode="auto">
          <a:xfrm>
            <a:off x="5561833" y="699388"/>
            <a:ext cx="1218282"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000000"/>
                </a:solidFill>
                <a:latin typeface="Arial"/>
                <a:ea typeface="ＭＳ Ｐゴシック" charset="0"/>
              </a:rPr>
              <a:t>Hybrid</a:t>
            </a:r>
          </a:p>
          <a:p>
            <a:pPr algn="ctr" eaLnBrk="0" hangingPunct="0">
              <a:lnSpc>
                <a:spcPts val="2000"/>
              </a:lnSpc>
            </a:pPr>
            <a:r>
              <a:rPr lang="en-US" sz="1800" b="1" dirty="0">
                <a:solidFill>
                  <a:srgbClr val="000000"/>
                </a:solidFill>
                <a:latin typeface="Arial"/>
                <a:ea typeface="ＭＳ Ｐゴシック" charset="0"/>
              </a:rPr>
              <a:t>breakdown</a:t>
            </a:r>
          </a:p>
        </p:txBody>
      </p:sp>
      <p:sp>
        <p:nvSpPr>
          <p:cNvPr id="10" name="TextBox 11"/>
          <p:cNvSpPr txBox="1">
            <a:spLocks noChangeArrowheads="1"/>
          </p:cNvSpPr>
          <p:nvPr/>
        </p:nvSpPr>
        <p:spPr bwMode="auto">
          <a:xfrm>
            <a:off x="1504158" y="2324199"/>
            <a:ext cx="15220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20"/>
              </a:lnSpc>
            </a:pPr>
            <a:r>
              <a:rPr lang="en-US" sz="1600" b="1" dirty="0">
                <a:solidFill>
                  <a:srgbClr val="000000"/>
                </a:solidFill>
                <a:latin typeface="Arial"/>
                <a:ea typeface="ＭＳ Ｐゴシック" charset="0"/>
              </a:rPr>
              <a:t>FERTILIZATION</a:t>
            </a:r>
          </a:p>
        </p:txBody>
      </p:sp>
      <p:sp>
        <p:nvSpPr>
          <p:cNvPr id="11" name="TextBox 12"/>
          <p:cNvSpPr txBox="1">
            <a:spLocks noChangeArrowheads="1"/>
          </p:cNvSpPr>
          <p:nvPr/>
        </p:nvSpPr>
        <p:spPr bwMode="auto">
          <a:xfrm>
            <a:off x="6376215" y="2080518"/>
            <a:ext cx="119584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20"/>
              </a:lnSpc>
            </a:pPr>
            <a:r>
              <a:rPr lang="en-US" sz="1600" b="1" dirty="0">
                <a:solidFill>
                  <a:srgbClr val="000000"/>
                </a:solidFill>
                <a:latin typeface="Arial"/>
                <a:ea typeface="ＭＳ Ｐゴシック" charset="0"/>
              </a:rPr>
              <a:t>VIABLE,</a:t>
            </a:r>
          </a:p>
          <a:p>
            <a:pPr algn="ctr" eaLnBrk="0" hangingPunct="0">
              <a:lnSpc>
                <a:spcPts val="1820"/>
              </a:lnSpc>
            </a:pPr>
            <a:r>
              <a:rPr lang="en-US" sz="1600" b="1" dirty="0">
                <a:solidFill>
                  <a:srgbClr val="000000"/>
                </a:solidFill>
                <a:latin typeface="Arial"/>
                <a:ea typeface="ＭＳ Ｐゴシック" charset="0"/>
              </a:rPr>
              <a:t>FERTILE</a:t>
            </a:r>
          </a:p>
          <a:p>
            <a:pPr algn="ctr" eaLnBrk="0" hangingPunct="0">
              <a:lnSpc>
                <a:spcPts val="1820"/>
              </a:lnSpc>
            </a:pPr>
            <a:r>
              <a:rPr lang="en-US" sz="1600" b="1" dirty="0">
                <a:solidFill>
                  <a:srgbClr val="000000"/>
                </a:solidFill>
                <a:latin typeface="Arial"/>
                <a:ea typeface="ＭＳ Ｐゴシック" charset="0"/>
              </a:rPr>
              <a:t>OFFSPRING</a:t>
            </a:r>
          </a:p>
        </p:txBody>
      </p:sp>
      <p:sp>
        <p:nvSpPr>
          <p:cNvPr id="12" name="TextBox 15"/>
          <p:cNvSpPr txBox="1">
            <a:spLocks noChangeArrowheads="1"/>
          </p:cNvSpPr>
          <p:nvPr/>
        </p:nvSpPr>
        <p:spPr bwMode="auto">
          <a:xfrm>
            <a:off x="2779714" y="3272724"/>
            <a:ext cx="294953"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FFFFFF"/>
                </a:solidFill>
                <a:latin typeface="Arial"/>
                <a:ea typeface="ＭＳ Ｐゴシック" charset="0"/>
              </a:rPr>
              <a:t>(h)</a:t>
            </a:r>
          </a:p>
        </p:txBody>
      </p:sp>
      <p:sp>
        <p:nvSpPr>
          <p:cNvPr id="13" name="TextBox 16"/>
          <p:cNvSpPr txBox="1">
            <a:spLocks noChangeArrowheads="1"/>
          </p:cNvSpPr>
          <p:nvPr/>
        </p:nvSpPr>
        <p:spPr bwMode="auto">
          <a:xfrm>
            <a:off x="4206876" y="3271138"/>
            <a:ext cx="21800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FFFFFF"/>
                </a:solidFill>
                <a:latin typeface="Arial"/>
                <a:ea typeface="ＭＳ Ｐゴシック" charset="0"/>
              </a:rPr>
              <a:t>(</a:t>
            </a:r>
            <a:r>
              <a:rPr lang="en-US" sz="1800" b="1" dirty="0" err="1">
                <a:solidFill>
                  <a:srgbClr val="FFFFFF"/>
                </a:solidFill>
                <a:latin typeface="Arial"/>
                <a:ea typeface="ＭＳ Ｐゴシック" charset="0"/>
              </a:rPr>
              <a:t>i</a:t>
            </a:r>
            <a:r>
              <a:rPr lang="en-US" sz="1800" b="1" dirty="0">
                <a:solidFill>
                  <a:srgbClr val="FFFFFF"/>
                </a:solidFill>
                <a:latin typeface="Arial"/>
                <a:ea typeface="ＭＳ Ｐゴシック" charset="0"/>
              </a:rPr>
              <a:t>)</a:t>
            </a:r>
          </a:p>
        </p:txBody>
      </p:sp>
      <p:sp>
        <p:nvSpPr>
          <p:cNvPr id="14" name="TextBox 17"/>
          <p:cNvSpPr txBox="1">
            <a:spLocks noChangeArrowheads="1"/>
          </p:cNvSpPr>
          <p:nvPr/>
        </p:nvSpPr>
        <p:spPr bwMode="auto">
          <a:xfrm>
            <a:off x="5630864" y="3271138"/>
            <a:ext cx="21800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FFFFFF"/>
                </a:solidFill>
                <a:latin typeface="Arial"/>
                <a:ea typeface="ＭＳ Ｐゴシック" charset="0"/>
              </a:rPr>
              <a:t>(l)</a:t>
            </a:r>
          </a:p>
        </p:txBody>
      </p:sp>
      <p:sp>
        <p:nvSpPr>
          <p:cNvPr id="15" name="TextBox 18"/>
          <p:cNvSpPr txBox="1">
            <a:spLocks noChangeArrowheads="1"/>
          </p:cNvSpPr>
          <p:nvPr/>
        </p:nvSpPr>
        <p:spPr bwMode="auto">
          <a:xfrm>
            <a:off x="4206876" y="4333176"/>
            <a:ext cx="218008"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FFFFFF"/>
                </a:solidFill>
                <a:latin typeface="Arial"/>
                <a:ea typeface="ＭＳ Ｐゴシック" charset="0"/>
              </a:rPr>
              <a:t>(j)</a:t>
            </a:r>
          </a:p>
        </p:txBody>
      </p:sp>
      <p:sp>
        <p:nvSpPr>
          <p:cNvPr id="16" name="TextBox 19"/>
          <p:cNvSpPr txBox="1">
            <a:spLocks noChangeArrowheads="1"/>
          </p:cNvSpPr>
          <p:nvPr/>
        </p:nvSpPr>
        <p:spPr bwMode="auto">
          <a:xfrm>
            <a:off x="4206876" y="5395213"/>
            <a:ext cx="282129"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000000"/>
                </a:solidFill>
                <a:latin typeface="Arial"/>
                <a:ea typeface="ＭＳ Ｐゴシック" charset="0"/>
              </a:rPr>
              <a:t>(k)</a:t>
            </a:r>
          </a:p>
        </p:txBody>
      </p:sp>
    </p:spTree>
    <p:extLst>
      <p:ext uri="{BB962C8B-B14F-4D97-AF65-F5344CB8AC3E}">
        <p14:creationId xmlns:p14="http://schemas.microsoft.com/office/powerpoint/2010/main" val="140001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p:txBody>
          <a:bodyPr/>
          <a:lstStyle/>
          <a:p>
            <a:r>
              <a:rPr lang="en-US" b="1" dirty="0"/>
              <a:t>Reduced hybrid viability</a:t>
            </a:r>
            <a:r>
              <a:rPr lang="en-US" dirty="0"/>
              <a:t>: Genes of the different parent species may interact and impair the hybrid’</a:t>
            </a:r>
            <a:r>
              <a:rPr lang="en-US" altLang="ja-JP" dirty="0"/>
              <a:t>s development or survival</a:t>
            </a:r>
            <a:endParaRPr lang="en-US" dirty="0"/>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97191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p:txBody>
          <a:bodyPr/>
          <a:lstStyle/>
          <a:p>
            <a:r>
              <a:rPr lang="en-US" b="1" dirty="0"/>
              <a:t>Reduced hybrid fertility</a:t>
            </a:r>
            <a:r>
              <a:rPr lang="en-US" dirty="0"/>
              <a:t>: Even if hybrids are vigorous, they may be sterile</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43317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936" y="1965960"/>
            <a:ext cx="3310128" cy="2926080"/>
          </a:xfrm>
          <a:prstGeom prst="rect">
            <a:avLst/>
          </a:prstGeom>
        </p:spPr>
      </p:pic>
      <p:sp>
        <p:nvSpPr>
          <p:cNvPr id="5" name="Title 4"/>
          <p:cNvSpPr>
            <a:spLocks noGrp="1"/>
          </p:cNvSpPr>
          <p:nvPr>
            <p:ph type="title"/>
          </p:nvPr>
        </p:nvSpPr>
        <p:spPr/>
        <p:txBody>
          <a:bodyPr/>
          <a:lstStyle/>
          <a:p>
            <a:r>
              <a:rPr lang="en-US"/>
              <a:t>Figure 22.3-3k</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5"/>
          <p:cNvSpPr txBox="1">
            <a:spLocks noChangeArrowheads="1"/>
          </p:cNvSpPr>
          <p:nvPr/>
        </p:nvSpPr>
        <p:spPr bwMode="auto">
          <a:xfrm>
            <a:off x="3025872" y="2129334"/>
            <a:ext cx="376706" cy="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b="1" dirty="0">
                <a:solidFill>
                  <a:srgbClr val="000000"/>
                </a:solidFill>
                <a:latin typeface="Arial"/>
                <a:ea typeface="ＭＳ Ｐゴシック" charset="0"/>
              </a:rPr>
              <a:t>(k)</a:t>
            </a:r>
          </a:p>
        </p:txBody>
      </p:sp>
    </p:spTree>
    <p:extLst>
      <p:ext uri="{BB962C8B-B14F-4D97-AF65-F5344CB8AC3E}">
        <p14:creationId xmlns:p14="http://schemas.microsoft.com/office/powerpoint/2010/main" val="394801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Figure 22.1</a:t>
            </a:r>
          </a:p>
        </p:txBody>
      </p:sp>
      <p:pic>
        <p:nvPicPr>
          <p:cNvPr id="4" name="Pictur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298704" y="374904"/>
            <a:ext cx="8546592" cy="6108192"/>
          </a:xfrm>
          <a:prstGeom prst="rect">
            <a:avLst/>
          </a:prstGeom>
        </p:spPr>
      </p:pic>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Tree>
    <p:extLst>
      <p:ext uri="{BB962C8B-B14F-4D97-AF65-F5344CB8AC3E}">
        <p14:creationId xmlns:p14="http://schemas.microsoft.com/office/powerpoint/2010/main" val="158467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p:txBody>
          <a:bodyPr/>
          <a:lstStyle/>
          <a:p>
            <a:r>
              <a:rPr lang="en-US" b="1" dirty="0"/>
              <a:t>Hybrid breakdown</a:t>
            </a:r>
            <a:r>
              <a:rPr lang="en-US" dirty="0"/>
              <a:t>: Some first-generation hybrids are fertile, but when they mate with another species or with either parent species, offspring of the next generation are feeble or sterile</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74775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60" y="1356360"/>
            <a:ext cx="4145280" cy="4145280"/>
          </a:xfrm>
          <a:prstGeom prst="rect">
            <a:avLst/>
          </a:prstGeom>
        </p:spPr>
      </p:pic>
      <p:sp>
        <p:nvSpPr>
          <p:cNvPr id="5" name="Title 4"/>
          <p:cNvSpPr>
            <a:spLocks noGrp="1"/>
          </p:cNvSpPr>
          <p:nvPr>
            <p:ph type="title"/>
          </p:nvPr>
        </p:nvSpPr>
        <p:spPr/>
        <p:txBody>
          <a:bodyPr/>
          <a:lstStyle/>
          <a:p>
            <a:r>
              <a:rPr lang="en-US"/>
              <a:t>Figure 22.3-3l</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5"/>
          <p:cNvSpPr txBox="1">
            <a:spLocks noChangeArrowheads="1"/>
          </p:cNvSpPr>
          <p:nvPr/>
        </p:nvSpPr>
        <p:spPr bwMode="auto">
          <a:xfrm>
            <a:off x="2633380" y="1550657"/>
            <a:ext cx="290143" cy="26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b="1" dirty="0">
                <a:solidFill>
                  <a:srgbClr val="FFFFFF"/>
                </a:solidFill>
                <a:latin typeface="Arial"/>
                <a:ea typeface="ＭＳ Ｐゴシック" charset="0"/>
              </a:rPr>
              <a:t>(l)</a:t>
            </a:r>
          </a:p>
        </p:txBody>
      </p:sp>
    </p:spTree>
    <p:extLst>
      <p:ext uri="{BB962C8B-B14F-4D97-AF65-F5344CB8AC3E}">
        <p14:creationId xmlns:p14="http://schemas.microsoft.com/office/powerpoint/2010/main" val="22520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045464"/>
            <a:ext cx="8546592" cy="4767072"/>
          </a:xfrm>
          <a:prstGeom prst="rect">
            <a:avLst/>
          </a:prstGeom>
        </p:spPr>
      </p:pic>
      <p:sp>
        <p:nvSpPr>
          <p:cNvPr id="5" name="Title 4"/>
          <p:cNvSpPr>
            <a:spLocks noGrp="1"/>
          </p:cNvSpPr>
          <p:nvPr>
            <p:ph type="title"/>
          </p:nvPr>
        </p:nvSpPr>
        <p:spPr/>
        <p:txBody>
          <a:bodyPr/>
          <a:lstStyle/>
          <a:p>
            <a:r>
              <a:rPr lang="en-US"/>
              <a:t>Figure 22.3</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2232712" y="1113879"/>
            <a:ext cx="13914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err="1">
                <a:solidFill>
                  <a:srgbClr val="FFFFFF"/>
                </a:solidFill>
                <a:latin typeface="Arial"/>
                <a:ea typeface="ＭＳ Ｐゴシック" charset="0"/>
              </a:rPr>
              <a:t>Prezygotic</a:t>
            </a:r>
            <a:r>
              <a:rPr lang="en-US" sz="1200" b="1" dirty="0">
                <a:solidFill>
                  <a:srgbClr val="FFFFFF"/>
                </a:solidFill>
                <a:latin typeface="Arial"/>
                <a:ea typeface="ＭＳ Ｐゴシック" charset="0"/>
              </a:rPr>
              <a:t> barriers</a:t>
            </a:r>
          </a:p>
        </p:txBody>
      </p:sp>
      <p:sp>
        <p:nvSpPr>
          <p:cNvPr id="7" name="TextBox 3"/>
          <p:cNvSpPr txBox="1">
            <a:spLocks noChangeArrowheads="1"/>
          </p:cNvSpPr>
          <p:nvPr/>
        </p:nvSpPr>
        <p:spPr bwMode="auto">
          <a:xfrm>
            <a:off x="498374" y="1425823"/>
            <a:ext cx="634789"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Habitat</a:t>
            </a:r>
          </a:p>
          <a:p>
            <a:pPr algn="ctr" eaLnBrk="0" hangingPunct="0">
              <a:lnSpc>
                <a:spcPts val="1420"/>
              </a:lnSpc>
            </a:pPr>
            <a:r>
              <a:rPr lang="en-US" sz="1200" b="1" dirty="0">
                <a:solidFill>
                  <a:srgbClr val="000000"/>
                </a:solidFill>
                <a:latin typeface="Arial"/>
                <a:ea typeface="ＭＳ Ｐゴシック" charset="0"/>
              </a:rPr>
              <a:t>isolation</a:t>
            </a:r>
          </a:p>
        </p:txBody>
      </p:sp>
      <p:sp>
        <p:nvSpPr>
          <p:cNvPr id="8" name="TextBox 5"/>
          <p:cNvSpPr txBox="1">
            <a:spLocks noChangeArrowheads="1"/>
          </p:cNvSpPr>
          <p:nvPr/>
        </p:nvSpPr>
        <p:spPr bwMode="auto">
          <a:xfrm>
            <a:off x="1466742" y="1423442"/>
            <a:ext cx="681084"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Temporal</a:t>
            </a:r>
          </a:p>
          <a:p>
            <a:pPr algn="ctr" eaLnBrk="0" hangingPunct="0">
              <a:lnSpc>
                <a:spcPts val="1420"/>
              </a:lnSpc>
            </a:pPr>
            <a:r>
              <a:rPr lang="en-US" sz="1200" b="1" dirty="0">
                <a:solidFill>
                  <a:srgbClr val="000000"/>
                </a:solidFill>
                <a:latin typeface="Arial"/>
                <a:ea typeface="ＭＳ Ｐゴシック" charset="0"/>
              </a:rPr>
              <a:t>isolation</a:t>
            </a:r>
          </a:p>
        </p:txBody>
      </p:sp>
      <p:sp>
        <p:nvSpPr>
          <p:cNvPr id="9" name="TextBox 7"/>
          <p:cNvSpPr txBox="1">
            <a:spLocks noChangeArrowheads="1"/>
          </p:cNvSpPr>
          <p:nvPr/>
        </p:nvSpPr>
        <p:spPr bwMode="auto">
          <a:xfrm>
            <a:off x="2419243" y="1425823"/>
            <a:ext cx="785471"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Behavioral</a:t>
            </a:r>
          </a:p>
          <a:p>
            <a:pPr algn="ctr" eaLnBrk="0" hangingPunct="0">
              <a:lnSpc>
                <a:spcPts val="1420"/>
              </a:lnSpc>
            </a:pPr>
            <a:r>
              <a:rPr lang="en-US" sz="1200" b="1" dirty="0">
                <a:solidFill>
                  <a:srgbClr val="000000"/>
                </a:solidFill>
                <a:latin typeface="Arial"/>
                <a:ea typeface="ＭＳ Ｐゴシック" charset="0"/>
              </a:rPr>
              <a:t>isolation</a:t>
            </a:r>
          </a:p>
        </p:txBody>
      </p:sp>
      <p:sp>
        <p:nvSpPr>
          <p:cNvPr id="10" name="TextBox 9"/>
          <p:cNvSpPr txBox="1">
            <a:spLocks noChangeArrowheads="1"/>
          </p:cNvSpPr>
          <p:nvPr/>
        </p:nvSpPr>
        <p:spPr bwMode="auto">
          <a:xfrm>
            <a:off x="3484455" y="1425823"/>
            <a:ext cx="82875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000000"/>
                </a:solidFill>
                <a:latin typeface="Arial"/>
                <a:ea typeface="ＭＳ Ｐゴシック" charset="0"/>
              </a:rPr>
              <a:t>Mechanical</a:t>
            </a:r>
          </a:p>
          <a:p>
            <a:pPr algn="ctr" eaLnBrk="0" hangingPunct="0">
              <a:lnSpc>
                <a:spcPts val="1420"/>
              </a:lnSpc>
            </a:pPr>
            <a:r>
              <a:rPr lang="en-US" sz="1200" b="1" dirty="0">
                <a:solidFill>
                  <a:srgbClr val="000000"/>
                </a:solidFill>
                <a:latin typeface="Arial"/>
                <a:ea typeface="ＭＳ Ｐゴシック" charset="0"/>
              </a:rPr>
              <a:t>isolation</a:t>
            </a:r>
          </a:p>
        </p:txBody>
      </p:sp>
      <p:sp>
        <p:nvSpPr>
          <p:cNvPr id="11" name="TextBox 11"/>
          <p:cNvSpPr txBox="1">
            <a:spLocks noChangeArrowheads="1"/>
          </p:cNvSpPr>
          <p:nvPr/>
        </p:nvSpPr>
        <p:spPr bwMode="auto">
          <a:xfrm>
            <a:off x="4623488" y="1425823"/>
            <a:ext cx="634789"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err="1">
                <a:solidFill>
                  <a:srgbClr val="000000"/>
                </a:solidFill>
                <a:latin typeface="Arial"/>
                <a:ea typeface="ＭＳ Ｐゴシック" charset="0"/>
              </a:rPr>
              <a:t>Gametic</a:t>
            </a:r>
            <a:endParaRPr lang="en-US" sz="1200" b="1" dirty="0">
              <a:solidFill>
                <a:srgbClr val="000000"/>
              </a:solidFill>
              <a:latin typeface="Arial"/>
              <a:ea typeface="ＭＳ Ｐゴシック" charset="0"/>
            </a:endParaRPr>
          </a:p>
          <a:p>
            <a:pPr algn="ctr" eaLnBrk="0" hangingPunct="0">
              <a:lnSpc>
                <a:spcPts val="1420"/>
              </a:lnSpc>
            </a:pPr>
            <a:r>
              <a:rPr lang="en-US" sz="1200" b="1" dirty="0">
                <a:solidFill>
                  <a:srgbClr val="000000"/>
                </a:solidFill>
                <a:latin typeface="Arial"/>
                <a:ea typeface="ＭＳ Ｐゴシック" charset="0"/>
              </a:rPr>
              <a:t>isolation</a:t>
            </a:r>
          </a:p>
        </p:txBody>
      </p:sp>
      <p:sp>
        <p:nvSpPr>
          <p:cNvPr id="12" name="TextBox 13"/>
          <p:cNvSpPr txBox="1">
            <a:spLocks noChangeArrowheads="1"/>
          </p:cNvSpPr>
          <p:nvPr/>
        </p:nvSpPr>
        <p:spPr bwMode="auto">
          <a:xfrm>
            <a:off x="5668062" y="1425823"/>
            <a:ext cx="6492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Reduced</a:t>
            </a:r>
          </a:p>
          <a:p>
            <a:pPr algn="ctr" eaLnBrk="0" hangingPunct="0">
              <a:lnSpc>
                <a:spcPts val="1420"/>
              </a:lnSpc>
            </a:pPr>
            <a:r>
              <a:rPr lang="en-US" sz="1200" b="1" dirty="0">
                <a:solidFill>
                  <a:srgbClr val="000000"/>
                </a:solidFill>
                <a:latin typeface="Arial"/>
                <a:ea typeface="ＭＳ Ｐゴシック" charset="0"/>
              </a:rPr>
              <a:t>hybrid</a:t>
            </a:r>
          </a:p>
          <a:p>
            <a:pPr algn="ctr" eaLnBrk="0" hangingPunct="0">
              <a:lnSpc>
                <a:spcPts val="1420"/>
              </a:lnSpc>
            </a:pPr>
            <a:r>
              <a:rPr lang="en-US" sz="1200" b="1" dirty="0">
                <a:solidFill>
                  <a:srgbClr val="000000"/>
                </a:solidFill>
                <a:latin typeface="Arial"/>
                <a:ea typeface="ＭＳ Ｐゴシック" charset="0"/>
              </a:rPr>
              <a:t>viability</a:t>
            </a:r>
          </a:p>
        </p:txBody>
      </p:sp>
      <p:sp>
        <p:nvSpPr>
          <p:cNvPr id="13" name="TextBox 16"/>
          <p:cNvSpPr txBox="1">
            <a:spLocks noChangeArrowheads="1"/>
          </p:cNvSpPr>
          <p:nvPr/>
        </p:nvSpPr>
        <p:spPr bwMode="auto">
          <a:xfrm>
            <a:off x="6462618" y="1113880"/>
            <a:ext cx="147796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err="1">
                <a:solidFill>
                  <a:srgbClr val="FFFFFF"/>
                </a:solidFill>
                <a:latin typeface="Arial"/>
                <a:ea typeface="ＭＳ Ｐゴシック" charset="0"/>
              </a:rPr>
              <a:t>Postzygotic</a:t>
            </a:r>
            <a:r>
              <a:rPr lang="en-US" sz="1200" b="1" dirty="0">
                <a:solidFill>
                  <a:srgbClr val="FFFFFF"/>
                </a:solidFill>
                <a:latin typeface="Arial"/>
                <a:ea typeface="ＭＳ Ｐゴシック" charset="0"/>
              </a:rPr>
              <a:t> barriers</a:t>
            </a:r>
          </a:p>
        </p:txBody>
      </p:sp>
      <p:sp>
        <p:nvSpPr>
          <p:cNvPr id="14" name="TextBox 17"/>
          <p:cNvSpPr txBox="1">
            <a:spLocks noChangeArrowheads="1"/>
          </p:cNvSpPr>
          <p:nvPr/>
        </p:nvSpPr>
        <p:spPr bwMode="auto">
          <a:xfrm>
            <a:off x="6776930" y="1423442"/>
            <a:ext cx="6492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Reduced</a:t>
            </a:r>
          </a:p>
          <a:p>
            <a:pPr algn="ctr" eaLnBrk="0" hangingPunct="0">
              <a:lnSpc>
                <a:spcPts val="1420"/>
              </a:lnSpc>
            </a:pPr>
            <a:r>
              <a:rPr lang="en-US" sz="1200" b="1" dirty="0">
                <a:solidFill>
                  <a:srgbClr val="000000"/>
                </a:solidFill>
                <a:latin typeface="Arial"/>
                <a:ea typeface="ＭＳ Ｐゴシック" charset="0"/>
              </a:rPr>
              <a:t>hybrid</a:t>
            </a:r>
          </a:p>
          <a:p>
            <a:pPr algn="ctr" eaLnBrk="0" hangingPunct="0">
              <a:lnSpc>
                <a:spcPts val="1420"/>
              </a:lnSpc>
            </a:pPr>
            <a:r>
              <a:rPr lang="en-US" sz="1200" b="1" dirty="0">
                <a:solidFill>
                  <a:srgbClr val="000000"/>
                </a:solidFill>
                <a:latin typeface="Arial"/>
                <a:ea typeface="ＭＳ Ｐゴシック" charset="0"/>
              </a:rPr>
              <a:t>fertility</a:t>
            </a:r>
          </a:p>
        </p:txBody>
      </p:sp>
      <p:sp>
        <p:nvSpPr>
          <p:cNvPr id="15" name="TextBox 20"/>
          <p:cNvSpPr txBox="1">
            <a:spLocks noChangeArrowheads="1"/>
          </p:cNvSpPr>
          <p:nvPr/>
        </p:nvSpPr>
        <p:spPr bwMode="auto">
          <a:xfrm>
            <a:off x="7669122" y="1425823"/>
            <a:ext cx="81272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Hybrid</a:t>
            </a:r>
          </a:p>
          <a:p>
            <a:pPr algn="ctr" eaLnBrk="0" hangingPunct="0">
              <a:lnSpc>
                <a:spcPts val="1420"/>
              </a:lnSpc>
            </a:pPr>
            <a:r>
              <a:rPr lang="en-US" sz="1200" b="1" dirty="0">
                <a:solidFill>
                  <a:srgbClr val="000000"/>
                </a:solidFill>
                <a:latin typeface="Arial"/>
                <a:ea typeface="ＭＳ Ｐゴシック" charset="0"/>
              </a:rPr>
              <a:t>breakdown</a:t>
            </a:r>
          </a:p>
        </p:txBody>
      </p:sp>
      <p:sp>
        <p:nvSpPr>
          <p:cNvPr id="16" name="TextBox 22"/>
          <p:cNvSpPr txBox="1">
            <a:spLocks noChangeArrowheads="1"/>
          </p:cNvSpPr>
          <p:nvPr/>
        </p:nvSpPr>
        <p:spPr bwMode="auto">
          <a:xfrm>
            <a:off x="3046311" y="2525961"/>
            <a:ext cx="716350"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MATING</a:t>
            </a:r>
          </a:p>
          <a:p>
            <a:pPr algn="ctr" eaLnBrk="0" hangingPunct="0">
              <a:lnSpc>
                <a:spcPts val="1420"/>
              </a:lnSpc>
            </a:pPr>
            <a:r>
              <a:rPr lang="en-US" sz="1200" b="1" dirty="0">
                <a:solidFill>
                  <a:srgbClr val="000000"/>
                </a:solidFill>
                <a:latin typeface="Arial"/>
                <a:ea typeface="ＭＳ Ｐゴシック" charset="0"/>
              </a:rPr>
              <a:t>ATTEMPT</a:t>
            </a:r>
          </a:p>
        </p:txBody>
      </p:sp>
      <p:sp>
        <p:nvSpPr>
          <p:cNvPr id="17" name="TextBox 24"/>
          <p:cNvSpPr txBox="1">
            <a:spLocks noChangeArrowheads="1"/>
          </p:cNvSpPr>
          <p:nvPr/>
        </p:nvSpPr>
        <p:spPr bwMode="auto">
          <a:xfrm>
            <a:off x="5164030" y="2516436"/>
            <a:ext cx="634789"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FERTILI-</a:t>
            </a:r>
          </a:p>
          <a:p>
            <a:pPr algn="ctr" eaLnBrk="0" hangingPunct="0">
              <a:lnSpc>
                <a:spcPts val="1420"/>
              </a:lnSpc>
            </a:pPr>
            <a:r>
              <a:rPr lang="en-US" sz="1200" b="1" dirty="0">
                <a:solidFill>
                  <a:srgbClr val="000000"/>
                </a:solidFill>
                <a:latin typeface="Arial"/>
                <a:ea typeface="ＭＳ Ｐゴシック" charset="0"/>
              </a:rPr>
              <a:t>ZATION</a:t>
            </a:r>
          </a:p>
        </p:txBody>
      </p:sp>
      <p:sp>
        <p:nvSpPr>
          <p:cNvPr id="18" name="TextBox 26"/>
          <p:cNvSpPr txBox="1">
            <a:spLocks noChangeArrowheads="1"/>
          </p:cNvSpPr>
          <p:nvPr/>
        </p:nvSpPr>
        <p:spPr bwMode="auto">
          <a:xfrm>
            <a:off x="8157263" y="2314029"/>
            <a:ext cx="642805"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VIABLE,</a:t>
            </a:r>
          </a:p>
          <a:p>
            <a:pPr algn="ctr" eaLnBrk="0" hangingPunct="0">
              <a:lnSpc>
                <a:spcPts val="1420"/>
              </a:lnSpc>
            </a:pPr>
            <a:r>
              <a:rPr lang="en-US" sz="1200" b="1" dirty="0">
                <a:solidFill>
                  <a:srgbClr val="000000"/>
                </a:solidFill>
                <a:latin typeface="Arial"/>
                <a:ea typeface="ＭＳ Ｐゴシック" charset="0"/>
              </a:rPr>
              <a:t>FERTILE</a:t>
            </a:r>
          </a:p>
          <a:p>
            <a:pPr algn="ctr" eaLnBrk="0" hangingPunct="0">
              <a:lnSpc>
                <a:spcPts val="1420"/>
              </a:lnSpc>
            </a:pPr>
            <a:r>
              <a:rPr lang="en-US" sz="1200" b="1" dirty="0">
                <a:solidFill>
                  <a:srgbClr val="000000"/>
                </a:solidFill>
                <a:latin typeface="Arial"/>
                <a:ea typeface="ＭＳ Ｐゴシック" charset="0"/>
              </a:rPr>
              <a:t>OFF-</a:t>
            </a:r>
          </a:p>
          <a:p>
            <a:pPr algn="ctr" eaLnBrk="0" hangingPunct="0">
              <a:lnSpc>
                <a:spcPts val="1420"/>
              </a:lnSpc>
            </a:pPr>
            <a:r>
              <a:rPr lang="en-US" sz="1200" b="1" dirty="0">
                <a:solidFill>
                  <a:srgbClr val="000000"/>
                </a:solidFill>
                <a:latin typeface="Arial"/>
                <a:ea typeface="ＭＳ Ｐゴシック" charset="0"/>
              </a:rPr>
              <a:t>SPRING</a:t>
            </a:r>
          </a:p>
        </p:txBody>
      </p:sp>
      <p:sp>
        <p:nvSpPr>
          <p:cNvPr id="19" name="TextBox 30"/>
          <p:cNvSpPr txBox="1">
            <a:spLocks noChangeArrowheads="1"/>
          </p:cNvSpPr>
          <p:nvPr/>
        </p:nvSpPr>
        <p:spPr bwMode="auto">
          <a:xfrm>
            <a:off x="6643579" y="3322885"/>
            <a:ext cx="145874"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(i)</a:t>
            </a:r>
          </a:p>
        </p:txBody>
      </p:sp>
      <p:sp>
        <p:nvSpPr>
          <p:cNvPr id="20" name="TextBox 31"/>
          <p:cNvSpPr txBox="1">
            <a:spLocks noChangeArrowheads="1"/>
          </p:cNvSpPr>
          <p:nvPr/>
        </p:nvSpPr>
        <p:spPr bwMode="auto">
          <a:xfrm>
            <a:off x="7691329" y="3322885"/>
            <a:ext cx="145874"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(l)</a:t>
            </a:r>
          </a:p>
        </p:txBody>
      </p:sp>
      <p:sp>
        <p:nvSpPr>
          <p:cNvPr id="21" name="TextBox 32"/>
          <p:cNvSpPr txBox="1">
            <a:spLocks noChangeArrowheads="1"/>
          </p:cNvSpPr>
          <p:nvPr/>
        </p:nvSpPr>
        <p:spPr bwMode="auto">
          <a:xfrm>
            <a:off x="361049" y="3318123"/>
            <a:ext cx="18755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FFFFFF"/>
                </a:solidFill>
                <a:latin typeface="Arial"/>
                <a:ea typeface="ＭＳ Ｐゴシック" charset="0"/>
              </a:rPr>
              <a:t>(a)</a:t>
            </a:r>
          </a:p>
        </p:txBody>
      </p:sp>
      <p:sp>
        <p:nvSpPr>
          <p:cNvPr id="22" name="TextBox 33"/>
          <p:cNvSpPr txBox="1">
            <a:spLocks noChangeArrowheads="1"/>
          </p:cNvSpPr>
          <p:nvPr/>
        </p:nvSpPr>
        <p:spPr bwMode="auto">
          <a:xfrm>
            <a:off x="1396893" y="3320504"/>
            <a:ext cx="18755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000000"/>
                </a:solidFill>
                <a:latin typeface="Arial"/>
                <a:ea typeface="ＭＳ Ｐゴシック" charset="0"/>
              </a:rPr>
              <a:t>(c)</a:t>
            </a:r>
          </a:p>
        </p:txBody>
      </p:sp>
      <p:sp>
        <p:nvSpPr>
          <p:cNvPr id="23" name="TextBox 34"/>
          <p:cNvSpPr txBox="1">
            <a:spLocks noChangeArrowheads="1"/>
          </p:cNvSpPr>
          <p:nvPr/>
        </p:nvSpPr>
        <p:spPr bwMode="auto">
          <a:xfrm>
            <a:off x="2478773" y="3320504"/>
            <a:ext cx="18755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FFFFFF"/>
                </a:solidFill>
                <a:latin typeface="Arial"/>
                <a:ea typeface="ＭＳ Ｐゴシック" charset="0"/>
              </a:rPr>
              <a:t>(e)</a:t>
            </a:r>
          </a:p>
        </p:txBody>
      </p:sp>
      <p:sp>
        <p:nvSpPr>
          <p:cNvPr id="24" name="TextBox 35"/>
          <p:cNvSpPr txBox="1">
            <a:spLocks noChangeArrowheads="1"/>
          </p:cNvSpPr>
          <p:nvPr/>
        </p:nvSpPr>
        <p:spPr bwMode="auto">
          <a:xfrm>
            <a:off x="3502710" y="3320504"/>
            <a:ext cx="153888"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(f)</a:t>
            </a:r>
          </a:p>
        </p:txBody>
      </p:sp>
      <p:sp>
        <p:nvSpPr>
          <p:cNvPr id="25" name="TextBox 36"/>
          <p:cNvSpPr txBox="1">
            <a:spLocks noChangeArrowheads="1"/>
          </p:cNvSpPr>
          <p:nvPr/>
        </p:nvSpPr>
        <p:spPr bwMode="auto">
          <a:xfrm>
            <a:off x="4571098" y="3320504"/>
            <a:ext cx="197170"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(g)</a:t>
            </a:r>
          </a:p>
        </p:txBody>
      </p:sp>
      <p:sp>
        <p:nvSpPr>
          <p:cNvPr id="26" name="TextBox 37"/>
          <p:cNvSpPr txBox="1">
            <a:spLocks noChangeArrowheads="1"/>
          </p:cNvSpPr>
          <p:nvPr/>
        </p:nvSpPr>
        <p:spPr bwMode="auto">
          <a:xfrm>
            <a:off x="5595829" y="3322885"/>
            <a:ext cx="197170"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dirty="0">
                <a:solidFill>
                  <a:srgbClr val="FFFFFF"/>
                </a:solidFill>
                <a:latin typeface="Arial"/>
                <a:ea typeface="ＭＳ Ｐゴシック" charset="0"/>
              </a:rPr>
              <a:t>(h)</a:t>
            </a:r>
          </a:p>
        </p:txBody>
      </p:sp>
      <p:sp>
        <p:nvSpPr>
          <p:cNvPr id="27" name="TextBox 38"/>
          <p:cNvSpPr txBox="1">
            <a:spLocks noChangeArrowheads="1"/>
          </p:cNvSpPr>
          <p:nvPr/>
        </p:nvSpPr>
        <p:spPr bwMode="auto">
          <a:xfrm>
            <a:off x="1408798" y="4090442"/>
            <a:ext cx="197170"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(d)</a:t>
            </a:r>
          </a:p>
        </p:txBody>
      </p:sp>
      <p:sp>
        <p:nvSpPr>
          <p:cNvPr id="28" name="TextBox 39"/>
          <p:cNvSpPr txBox="1">
            <a:spLocks noChangeArrowheads="1"/>
          </p:cNvSpPr>
          <p:nvPr/>
        </p:nvSpPr>
        <p:spPr bwMode="auto">
          <a:xfrm>
            <a:off x="370573" y="4341267"/>
            <a:ext cx="197170"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(b)</a:t>
            </a:r>
          </a:p>
        </p:txBody>
      </p:sp>
      <p:sp>
        <p:nvSpPr>
          <p:cNvPr id="29" name="TextBox 40"/>
          <p:cNvSpPr txBox="1">
            <a:spLocks noChangeArrowheads="1"/>
          </p:cNvSpPr>
          <p:nvPr/>
        </p:nvSpPr>
        <p:spPr bwMode="auto">
          <a:xfrm>
            <a:off x="6643579" y="4103935"/>
            <a:ext cx="145874"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FFFFFF"/>
                </a:solidFill>
                <a:latin typeface="Arial"/>
                <a:ea typeface="ＭＳ Ｐゴシック" charset="0"/>
              </a:rPr>
              <a:t>(j)</a:t>
            </a:r>
          </a:p>
        </p:txBody>
      </p:sp>
      <p:sp>
        <p:nvSpPr>
          <p:cNvPr id="30" name="TextBox 41"/>
          <p:cNvSpPr txBox="1">
            <a:spLocks noChangeArrowheads="1"/>
          </p:cNvSpPr>
          <p:nvPr/>
        </p:nvSpPr>
        <p:spPr bwMode="auto">
          <a:xfrm>
            <a:off x="6643579" y="4883398"/>
            <a:ext cx="18755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420"/>
              </a:lnSpc>
            </a:pPr>
            <a:r>
              <a:rPr lang="en-US" sz="1200" b="1">
                <a:solidFill>
                  <a:srgbClr val="000000"/>
                </a:solidFill>
                <a:latin typeface="Arial"/>
                <a:ea typeface="ＭＳ Ｐゴシック" charset="0"/>
              </a:rPr>
              <a:t>(k)</a:t>
            </a:r>
          </a:p>
        </p:txBody>
      </p:sp>
    </p:spTree>
    <p:extLst>
      <p:ext uri="{BB962C8B-B14F-4D97-AF65-F5344CB8AC3E}">
        <p14:creationId xmlns:p14="http://schemas.microsoft.com/office/powerpoint/2010/main" val="5159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i="1"/>
              <a:t>Limitations of the Biological Species Concept</a:t>
            </a:r>
            <a:endParaRPr lang="en-US" i="1" dirty="0"/>
          </a:p>
        </p:txBody>
      </p:sp>
      <p:sp>
        <p:nvSpPr>
          <p:cNvPr id="35843" name="Rectangle 3"/>
          <p:cNvSpPr>
            <a:spLocks noGrp="1" noChangeArrowheads="1"/>
          </p:cNvSpPr>
          <p:nvPr>
            <p:ph idx="1"/>
          </p:nvPr>
        </p:nvSpPr>
        <p:spPr/>
        <p:txBody>
          <a:bodyPr/>
          <a:lstStyle/>
          <a:p>
            <a:r>
              <a:rPr lang="en-US" dirty="0"/>
              <a:t>The biological species concept cannot be applied to fossils or asexual organisms (including all prokaryotes)</a:t>
            </a:r>
          </a:p>
          <a:p>
            <a:r>
              <a:rPr lang="en-US" dirty="0"/>
              <a:t>The biological species concept emphasizes absence of gene flow</a:t>
            </a:r>
          </a:p>
          <a:p>
            <a:r>
              <a:rPr lang="en-US" dirty="0"/>
              <a:t>However, gene flow can occur between distinct species</a:t>
            </a:r>
          </a:p>
          <a:p>
            <a:pPr lvl="1"/>
            <a:r>
              <a:rPr lang="en-US" dirty="0"/>
              <a:t>For example, grizzly bears and polar bears can mate to produce “</a:t>
            </a:r>
            <a:r>
              <a:rPr lang="en-US" altLang="ja-JP" dirty="0" err="1"/>
              <a:t>grolar</a:t>
            </a:r>
            <a:r>
              <a:rPr lang="en-US" altLang="ja-JP" dirty="0"/>
              <a:t> bears”</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24647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608" y="204216"/>
            <a:ext cx="5510784" cy="6449568"/>
          </a:xfrm>
          <a:prstGeom prst="rect">
            <a:avLst/>
          </a:prstGeom>
        </p:spPr>
      </p:pic>
      <p:sp>
        <p:nvSpPr>
          <p:cNvPr id="5" name="Title 4"/>
          <p:cNvSpPr>
            <a:spLocks noGrp="1"/>
          </p:cNvSpPr>
          <p:nvPr>
            <p:ph type="title"/>
          </p:nvPr>
        </p:nvSpPr>
        <p:spPr/>
        <p:txBody>
          <a:bodyPr/>
          <a:lstStyle/>
          <a:p>
            <a:r>
              <a:rPr lang="en-US"/>
              <a:t>Figure 22.4</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4773711" y="207267"/>
            <a:ext cx="2513509"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Grizzly bear (</a:t>
            </a:r>
            <a:r>
              <a:rPr lang="en-US" sz="1800" b="1" i="1" dirty="0">
                <a:solidFill>
                  <a:srgbClr val="000000"/>
                </a:solidFill>
                <a:latin typeface="Arial"/>
                <a:ea typeface="ＭＳ Ｐゴシック" charset="0"/>
              </a:rPr>
              <a:t>U. </a:t>
            </a:r>
            <a:r>
              <a:rPr lang="en-US" sz="1800" b="1" i="1" dirty="0" err="1">
                <a:solidFill>
                  <a:srgbClr val="000000"/>
                </a:solidFill>
                <a:latin typeface="Arial"/>
                <a:ea typeface="ＭＳ Ｐゴシック" charset="0"/>
              </a:rPr>
              <a:t>arctos</a:t>
            </a:r>
            <a:r>
              <a:rPr lang="en-US" sz="1800" b="1" dirty="0">
                <a:solidFill>
                  <a:srgbClr val="000000"/>
                </a:solidFill>
                <a:latin typeface="Arial"/>
                <a:ea typeface="ＭＳ Ｐゴシック" charset="0"/>
              </a:rPr>
              <a:t>)</a:t>
            </a:r>
          </a:p>
        </p:txBody>
      </p:sp>
      <p:sp>
        <p:nvSpPr>
          <p:cNvPr id="7" name="TextBox 3"/>
          <p:cNvSpPr txBox="1">
            <a:spLocks noChangeArrowheads="1"/>
          </p:cNvSpPr>
          <p:nvPr/>
        </p:nvSpPr>
        <p:spPr bwMode="auto">
          <a:xfrm>
            <a:off x="5078511" y="570805"/>
            <a:ext cx="1551707"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Polar bear</a:t>
            </a:r>
          </a:p>
          <a:p>
            <a:pPr eaLnBrk="0" hangingPunct="0">
              <a:lnSpc>
                <a:spcPts val="2000"/>
              </a:lnSpc>
            </a:pPr>
            <a:r>
              <a:rPr lang="en-US" sz="1800" b="1" dirty="0">
                <a:solidFill>
                  <a:srgbClr val="000000"/>
                </a:solidFill>
                <a:latin typeface="Arial"/>
                <a:ea typeface="ＭＳ Ｐゴシック" charset="0"/>
              </a:rPr>
              <a:t>(</a:t>
            </a:r>
            <a:r>
              <a:rPr lang="en-US" sz="1800" b="1" i="1" dirty="0">
                <a:solidFill>
                  <a:srgbClr val="000000"/>
                </a:solidFill>
                <a:latin typeface="Arial"/>
                <a:ea typeface="ＭＳ Ｐゴシック" charset="0"/>
              </a:rPr>
              <a:t>U. </a:t>
            </a:r>
            <a:r>
              <a:rPr lang="en-US" sz="1800" b="1" i="1" dirty="0" err="1">
                <a:solidFill>
                  <a:srgbClr val="000000"/>
                </a:solidFill>
                <a:latin typeface="Arial"/>
                <a:ea typeface="ＭＳ Ｐゴシック" charset="0"/>
              </a:rPr>
              <a:t>maritimus</a:t>
            </a:r>
            <a:r>
              <a:rPr lang="en-US" sz="1800" b="1" dirty="0">
                <a:solidFill>
                  <a:srgbClr val="000000"/>
                </a:solidFill>
                <a:latin typeface="Arial"/>
                <a:ea typeface="ＭＳ Ｐゴシック" charset="0"/>
              </a:rPr>
              <a:t>)</a:t>
            </a:r>
          </a:p>
        </p:txBody>
      </p:sp>
      <p:sp>
        <p:nvSpPr>
          <p:cNvPr id="8" name="TextBox 5"/>
          <p:cNvSpPr txBox="1">
            <a:spLocks noChangeArrowheads="1"/>
          </p:cNvSpPr>
          <p:nvPr/>
        </p:nvSpPr>
        <p:spPr bwMode="auto">
          <a:xfrm>
            <a:off x="2060674" y="6342955"/>
            <a:ext cx="223138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Hybrid “</a:t>
            </a:r>
            <a:r>
              <a:rPr lang="en-US" sz="1800" b="1" dirty="0" err="1">
                <a:solidFill>
                  <a:srgbClr val="000000"/>
                </a:solidFill>
                <a:latin typeface="Arial"/>
                <a:ea typeface="ＭＳ Ｐゴシック" charset="0"/>
              </a:rPr>
              <a:t>grolar</a:t>
            </a:r>
            <a:r>
              <a:rPr lang="en-US" sz="1800" b="1" dirty="0">
                <a:solidFill>
                  <a:srgbClr val="000000"/>
                </a:solidFill>
                <a:latin typeface="Arial"/>
                <a:ea typeface="ＭＳ Ｐゴシック" charset="0"/>
              </a:rPr>
              <a:t> bear”</a:t>
            </a:r>
          </a:p>
        </p:txBody>
      </p:sp>
      <p:sp>
        <p:nvSpPr>
          <p:cNvPr id="9" name="Isosceles Triangle 8"/>
          <p:cNvSpPr/>
          <p:nvPr/>
        </p:nvSpPr>
        <p:spPr bwMode="auto">
          <a:xfrm rot="16200000">
            <a:off x="4570935" y="265384"/>
            <a:ext cx="145244" cy="143114"/>
          </a:xfrm>
          <a:prstGeom prst="triangle">
            <a:avLst/>
          </a:prstGeom>
          <a:solidFill>
            <a:srgbClr val="0092D2"/>
          </a:solidFill>
          <a:ln w="12700" cap="flat" cmpd="sng" algn="ctr">
            <a:solidFill>
              <a:srgbClr val="0092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0" name="Isosceles Triangle 9"/>
          <p:cNvSpPr/>
          <p:nvPr/>
        </p:nvSpPr>
        <p:spPr bwMode="auto">
          <a:xfrm rot="10800000">
            <a:off x="4880481" y="634455"/>
            <a:ext cx="145244" cy="143114"/>
          </a:xfrm>
          <a:prstGeom prst="triangle">
            <a:avLst/>
          </a:prstGeom>
          <a:solidFill>
            <a:srgbClr val="0092D2"/>
          </a:solidFill>
          <a:ln w="12700" cap="flat" cmpd="sng" algn="ctr">
            <a:solidFill>
              <a:srgbClr val="0092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1" name="Isosceles Triangle 10"/>
          <p:cNvSpPr/>
          <p:nvPr/>
        </p:nvSpPr>
        <p:spPr bwMode="auto">
          <a:xfrm>
            <a:off x="1861560" y="6396796"/>
            <a:ext cx="145244" cy="143114"/>
          </a:xfrm>
          <a:prstGeom prst="triangle">
            <a:avLst/>
          </a:prstGeom>
          <a:solidFill>
            <a:srgbClr val="0092D2"/>
          </a:solidFill>
          <a:ln w="12700" cap="flat" cmpd="sng" algn="ctr">
            <a:solidFill>
              <a:srgbClr val="0092D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93381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Concept 22.2: Speciation can take place with or without geographic separation</a:t>
            </a:r>
            <a:endParaRPr lang="en-US" dirty="0"/>
          </a:p>
        </p:txBody>
      </p:sp>
      <p:sp>
        <p:nvSpPr>
          <p:cNvPr id="40963" name="Rectangle 3"/>
          <p:cNvSpPr>
            <a:spLocks noGrp="1" noChangeArrowheads="1"/>
          </p:cNvSpPr>
          <p:nvPr>
            <p:ph idx="1"/>
          </p:nvPr>
        </p:nvSpPr>
        <p:spPr/>
        <p:txBody>
          <a:bodyPr/>
          <a:lstStyle/>
          <a:p>
            <a:r>
              <a:rPr lang="en-US"/>
              <a:t>Speciation can occur in two ways</a:t>
            </a:r>
          </a:p>
          <a:p>
            <a:pPr lvl="1"/>
            <a:r>
              <a:rPr lang="en-US"/>
              <a:t>Allopatric speciation</a:t>
            </a:r>
          </a:p>
          <a:p>
            <a:pPr lvl="1"/>
            <a:r>
              <a:rPr lang="en-US"/>
              <a:t>Sympatric speciation</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87219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48" y="923544"/>
            <a:ext cx="6851904" cy="5010912"/>
          </a:xfrm>
          <a:prstGeom prst="rect">
            <a:avLst/>
          </a:prstGeom>
        </p:spPr>
      </p:pic>
      <p:sp>
        <p:nvSpPr>
          <p:cNvPr id="5" name="Title 4"/>
          <p:cNvSpPr>
            <a:spLocks noGrp="1"/>
          </p:cNvSpPr>
          <p:nvPr>
            <p:ph type="title"/>
          </p:nvPr>
        </p:nvSpPr>
        <p:spPr/>
        <p:txBody>
          <a:bodyPr/>
          <a:lstStyle/>
          <a:p>
            <a:r>
              <a:rPr lang="en-US"/>
              <a:t>Figure 22.5</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1179068" y="5609147"/>
            <a:ext cx="2893549"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dirty="0">
                <a:solidFill>
                  <a:srgbClr val="000000"/>
                </a:solidFill>
                <a:latin typeface="Arial"/>
                <a:ea typeface="ＭＳ Ｐゴシック" charset="0"/>
              </a:rPr>
              <a:t>(a) Allopatric speciation</a:t>
            </a:r>
          </a:p>
        </p:txBody>
      </p:sp>
      <p:sp>
        <p:nvSpPr>
          <p:cNvPr id="7" name="TextBox 4"/>
          <p:cNvSpPr txBox="1">
            <a:spLocks noChangeArrowheads="1"/>
          </p:cNvSpPr>
          <p:nvPr/>
        </p:nvSpPr>
        <p:spPr bwMode="auto">
          <a:xfrm>
            <a:off x="4669981" y="5609147"/>
            <a:ext cx="2975173"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225"/>
              </a:lnSpc>
            </a:pPr>
            <a:r>
              <a:rPr lang="en-US" sz="2000" b="1">
                <a:solidFill>
                  <a:srgbClr val="000000"/>
                </a:solidFill>
                <a:latin typeface="Arial"/>
                <a:ea typeface="ＭＳ Ｐゴシック" charset="0"/>
              </a:rPr>
              <a:t>(b) Sympatric speciation</a:t>
            </a:r>
          </a:p>
        </p:txBody>
      </p:sp>
    </p:spTree>
    <p:extLst>
      <p:ext uri="{BB962C8B-B14F-4D97-AF65-F5344CB8AC3E}">
        <p14:creationId xmlns:p14="http://schemas.microsoft.com/office/powerpoint/2010/main" val="256808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Allopatric (</a:t>
            </a:r>
            <a:r>
              <a:rPr lang="ja-JP" altLang="en-US" dirty="0"/>
              <a:t>“</a:t>
            </a:r>
            <a:r>
              <a:rPr lang="en-US" altLang="ja-JP" dirty="0"/>
              <a:t>Other Country</a:t>
            </a:r>
            <a:r>
              <a:rPr lang="ja-JP" altLang="en-US" dirty="0"/>
              <a:t>”</a:t>
            </a:r>
            <a:r>
              <a:rPr lang="en-US" altLang="ja-JP" dirty="0"/>
              <a:t>) Speciation</a:t>
            </a:r>
            <a:endParaRPr lang="en-US" dirty="0"/>
          </a:p>
        </p:txBody>
      </p:sp>
      <p:sp>
        <p:nvSpPr>
          <p:cNvPr id="43011" name="Rectangle 3"/>
          <p:cNvSpPr>
            <a:spLocks noGrp="1" noChangeArrowheads="1"/>
          </p:cNvSpPr>
          <p:nvPr>
            <p:ph idx="1"/>
          </p:nvPr>
        </p:nvSpPr>
        <p:spPr/>
        <p:txBody>
          <a:bodyPr/>
          <a:lstStyle/>
          <a:p>
            <a:r>
              <a:rPr lang="en-US" dirty="0"/>
              <a:t>In </a:t>
            </a:r>
            <a:r>
              <a:rPr lang="en-US" b="1" dirty="0"/>
              <a:t>allopatric speciation</a:t>
            </a:r>
            <a:r>
              <a:rPr lang="en-US" dirty="0"/>
              <a:t>, gene flow is interrupted when a population is divided into geographically isolated subpopulations</a:t>
            </a:r>
          </a:p>
          <a:p>
            <a:pPr lvl="1"/>
            <a:r>
              <a:rPr lang="en-US" dirty="0"/>
              <a:t>For example, the flightless cormorant of the Galápagos likely originated from a flying species </a:t>
            </a:r>
            <a:br>
              <a:rPr lang="en-US" dirty="0"/>
            </a:br>
            <a:r>
              <a:rPr lang="en-US" dirty="0"/>
              <a:t>on the mainland</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410471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i="1"/>
              <a:t>The Process of Allopatric Speciation</a:t>
            </a:r>
            <a:endParaRPr lang="en-US" i="1" dirty="0"/>
          </a:p>
        </p:txBody>
      </p:sp>
      <p:sp>
        <p:nvSpPr>
          <p:cNvPr id="44035" name="Rectangle 3"/>
          <p:cNvSpPr>
            <a:spLocks noGrp="1" noChangeArrowheads="1"/>
          </p:cNvSpPr>
          <p:nvPr>
            <p:ph idx="1"/>
          </p:nvPr>
        </p:nvSpPr>
        <p:spPr/>
        <p:txBody>
          <a:bodyPr/>
          <a:lstStyle/>
          <a:p>
            <a:r>
              <a:rPr lang="en-US"/>
              <a:t>The definition of a geographic barrier depends on the ability of a population to disperse</a:t>
            </a:r>
          </a:p>
          <a:p>
            <a:pPr lvl="1"/>
            <a:r>
              <a:rPr lang="en-US"/>
              <a:t>For example, a canyon may create a barrier for small rodents, but not birds, coyotes, or pollen</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27397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r>
              <a:rPr lang="en-US" dirty="0"/>
              <a:t>Separate populations may evolve independently through mutation, natural selection, and genetic drift</a:t>
            </a:r>
          </a:p>
          <a:p>
            <a:r>
              <a:rPr lang="en-US" dirty="0"/>
              <a:t>Reproductive isolation may arise as a result of genetic divergence</a:t>
            </a:r>
          </a:p>
          <a:p>
            <a:pPr lvl="1"/>
            <a:r>
              <a:rPr lang="en-US" dirty="0"/>
              <a:t>For example, </a:t>
            </a:r>
            <a:r>
              <a:rPr lang="en-US" dirty="0" err="1"/>
              <a:t>mosquitofish</a:t>
            </a:r>
            <a:r>
              <a:rPr lang="en-US" dirty="0"/>
              <a:t> in the Bahamas comprise several isolated populations in different ponds</a:t>
            </a:r>
          </a:p>
          <a:p>
            <a:pPr lvl="1"/>
            <a:r>
              <a:rPr lang="en-US" dirty="0"/>
              <a:t>Populations in ponds with high predation rates have evolved different body shapes from populations in </a:t>
            </a:r>
            <a:r>
              <a:rPr lang="en-US" altLang="en-US" dirty="0"/>
              <a:t>“</a:t>
            </a:r>
            <a:r>
              <a:rPr lang="en-US" dirty="0"/>
              <a:t>low-predation</a:t>
            </a:r>
            <a:r>
              <a:rPr lang="en-US" altLang="en-US" dirty="0"/>
              <a:t>”</a:t>
            </a:r>
            <a:r>
              <a:rPr lang="en-US" dirty="0"/>
              <a:t> ponds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76789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p:txBody>
          <a:bodyPr/>
          <a:lstStyle/>
          <a:p>
            <a:r>
              <a:rPr lang="en-US" b="1" dirty="0"/>
              <a:t>Speciation</a:t>
            </a:r>
            <a:r>
              <a:rPr lang="en-US" dirty="0"/>
              <a:t> is the process by which one species splits into two or more species</a:t>
            </a:r>
          </a:p>
          <a:p>
            <a:r>
              <a:rPr lang="en-US" dirty="0"/>
              <a:t>Speciation explains the features shared between organisms due to inheritance from their recent common ancestor</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68545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a:t>Evidence of Allopatric Speciation</a:t>
            </a:r>
            <a:endParaRPr lang="en-US" i="1" dirty="0"/>
          </a:p>
        </p:txBody>
      </p:sp>
      <p:sp>
        <p:nvSpPr>
          <p:cNvPr id="47106" name="Rectangle 2"/>
          <p:cNvSpPr>
            <a:spLocks noGrp="1" noChangeArrowheads="1"/>
          </p:cNvSpPr>
          <p:nvPr>
            <p:ph idx="1"/>
          </p:nvPr>
        </p:nvSpPr>
        <p:spPr/>
        <p:txBody>
          <a:bodyPr/>
          <a:lstStyle/>
          <a:p>
            <a:r>
              <a:rPr lang="en-US" dirty="0"/>
              <a:t>Reproductive barriers can develop in lab populations that are experimentally isolated and subjected to different environmental conditions</a:t>
            </a:r>
          </a:p>
          <a:p>
            <a:pPr lvl="1"/>
            <a:r>
              <a:rPr lang="en-US" dirty="0"/>
              <a:t>For example, isolated lab populations of fruit flies raised on different diets evolve to digest their food source more efficiently and prefer to mate with partners adapted to the same food source</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55099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idx="1"/>
          </p:nvPr>
        </p:nvSpPr>
        <p:spPr/>
        <p:txBody>
          <a:bodyPr/>
          <a:lstStyle/>
          <a:p>
            <a:r>
              <a:rPr lang="en-US" dirty="0"/>
              <a:t>Regions with many geographic barriers typically have more species than do regions with fewer barriers</a:t>
            </a:r>
          </a:p>
          <a:p>
            <a:r>
              <a:rPr lang="en-US" dirty="0"/>
              <a:t>Reproductive isolation between populations generally increases as the geographic distance between them increases</a:t>
            </a:r>
          </a:p>
          <a:p>
            <a:r>
              <a:rPr lang="en-US" dirty="0"/>
              <a:t>Reproductive isolation is the result of intrinsic barriers; physical separation is not a biological barrier</a:t>
            </a:r>
          </a:p>
          <a:p>
            <a:endParaRPr lang="en-US" dirty="0"/>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671048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Sympatric (</a:t>
            </a:r>
            <a:r>
              <a:rPr lang="ja-JP" altLang="en-US" dirty="0"/>
              <a:t>“</a:t>
            </a:r>
            <a:r>
              <a:rPr lang="en-US" altLang="ja-JP" dirty="0"/>
              <a:t>Same Country</a:t>
            </a:r>
            <a:r>
              <a:rPr lang="ja-JP" altLang="en-US" dirty="0"/>
              <a:t>”</a:t>
            </a:r>
            <a:r>
              <a:rPr lang="en-US" altLang="ja-JP" dirty="0"/>
              <a:t>) Speciation</a:t>
            </a:r>
            <a:endParaRPr lang="en-US" dirty="0"/>
          </a:p>
        </p:txBody>
      </p:sp>
      <p:sp>
        <p:nvSpPr>
          <p:cNvPr id="52227" name="Rectangle 3"/>
          <p:cNvSpPr>
            <a:spLocks noGrp="1" noChangeArrowheads="1"/>
          </p:cNvSpPr>
          <p:nvPr>
            <p:ph idx="1"/>
          </p:nvPr>
        </p:nvSpPr>
        <p:spPr/>
        <p:txBody>
          <a:bodyPr/>
          <a:lstStyle/>
          <a:p>
            <a:r>
              <a:rPr lang="en-US" dirty="0"/>
              <a:t>In </a:t>
            </a:r>
            <a:r>
              <a:rPr lang="en-US" b="1" dirty="0"/>
              <a:t>sympatric speciation</a:t>
            </a:r>
            <a:r>
              <a:rPr lang="en-US" dirty="0"/>
              <a:t>, speciation takes place in populations that live in the same geographic area</a:t>
            </a:r>
          </a:p>
          <a:p>
            <a:r>
              <a:rPr lang="en-US" dirty="0"/>
              <a:t>Sympatric speciation occurs when gene flow is reduced between groups that remain in contact through factors including</a:t>
            </a:r>
          </a:p>
          <a:p>
            <a:pPr lvl="1"/>
            <a:r>
              <a:rPr lang="en-US" dirty="0"/>
              <a:t>Polyploidy</a:t>
            </a:r>
          </a:p>
          <a:p>
            <a:pPr lvl="1"/>
            <a:r>
              <a:rPr lang="en-US" dirty="0"/>
              <a:t>Habitat differentiation</a:t>
            </a:r>
          </a:p>
          <a:p>
            <a:pPr lvl="1"/>
            <a:r>
              <a:rPr lang="en-US" dirty="0"/>
              <a:t>Sexual selection</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887798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i="1"/>
              <a:t>Polyploidy</a:t>
            </a:r>
            <a:endParaRPr lang="en-US" i="1" dirty="0"/>
          </a:p>
        </p:txBody>
      </p:sp>
      <p:sp>
        <p:nvSpPr>
          <p:cNvPr id="53251" name="Rectangle 3"/>
          <p:cNvSpPr>
            <a:spLocks noGrp="1" noChangeArrowheads="1"/>
          </p:cNvSpPr>
          <p:nvPr>
            <p:ph idx="1"/>
          </p:nvPr>
        </p:nvSpPr>
        <p:spPr/>
        <p:txBody>
          <a:bodyPr/>
          <a:lstStyle/>
          <a:p>
            <a:r>
              <a:rPr lang="en-US" b="1"/>
              <a:t>Polyploidy </a:t>
            </a:r>
            <a:r>
              <a:rPr lang="en-US"/>
              <a:t>is the presence of extra sets of chromosomes due to accidents during cell division</a:t>
            </a:r>
          </a:p>
          <a:p>
            <a:r>
              <a:rPr lang="en-US"/>
              <a:t>Polyploidy is much more common in plants than in animals</a:t>
            </a:r>
          </a:p>
          <a:p>
            <a:r>
              <a:rPr lang="en-US"/>
              <a:t>An </a:t>
            </a:r>
            <a:r>
              <a:rPr lang="en-US" b="1"/>
              <a:t>autopolyploid </a:t>
            </a:r>
            <a:r>
              <a:rPr lang="en-US"/>
              <a:t>is an individual with more than two chromosome sets, derived from one species</a:t>
            </a:r>
          </a:p>
          <a:p>
            <a:r>
              <a:rPr lang="en-US"/>
              <a:t>The offspring of mating between autopolyploids </a:t>
            </a:r>
            <a:br>
              <a:rPr lang="en-US"/>
            </a:br>
            <a:r>
              <a:rPr lang="en-US"/>
              <a:t>and diploids have reduced fertility</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915385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p:txBody>
          <a:bodyPr/>
          <a:lstStyle/>
          <a:p>
            <a:r>
              <a:rPr lang="en-US" dirty="0"/>
              <a:t>An </a:t>
            </a:r>
            <a:r>
              <a:rPr lang="en-US" b="1" dirty="0"/>
              <a:t>allopolyploid </a:t>
            </a:r>
            <a:r>
              <a:rPr lang="en-US" dirty="0"/>
              <a:t>is a species with multiple sets of chromosomes derived from different species</a:t>
            </a:r>
          </a:p>
          <a:p>
            <a:r>
              <a:rPr lang="en-US" dirty="0"/>
              <a:t>Allopolyploids can successfully mate with each other but cannot interbreed with either parent species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717398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p:txBody>
          <a:bodyPr/>
          <a:lstStyle/>
          <a:p>
            <a:r>
              <a:rPr lang="en-US" dirty="0"/>
              <a:t>At least five new plant species have evolved by polyploidy speciation since 1850</a:t>
            </a:r>
          </a:p>
          <a:p>
            <a:pPr lvl="1"/>
            <a:r>
              <a:rPr lang="en-US" dirty="0"/>
              <a:t>For example, three diploid species of </a:t>
            </a:r>
            <a:r>
              <a:rPr lang="en-US" dirty="0" err="1"/>
              <a:t>goatsbeard</a:t>
            </a:r>
            <a:r>
              <a:rPr lang="en-US" dirty="0"/>
              <a:t> plant (</a:t>
            </a:r>
            <a:r>
              <a:rPr lang="en-US" i="1" dirty="0" err="1"/>
              <a:t>Tragopogon</a:t>
            </a:r>
            <a:r>
              <a:rPr lang="en-US" dirty="0"/>
              <a:t>) have interbred to produce two new </a:t>
            </a:r>
            <a:r>
              <a:rPr lang="en-US" dirty="0" err="1"/>
              <a:t>tetraploid</a:t>
            </a:r>
            <a:r>
              <a:rPr lang="en-US" dirty="0"/>
              <a:t> species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11202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40" y="204216"/>
            <a:ext cx="5760720" cy="6449568"/>
          </a:xfrm>
          <a:prstGeom prst="rect">
            <a:avLst/>
          </a:prstGeom>
        </p:spPr>
      </p:pic>
      <p:sp>
        <p:nvSpPr>
          <p:cNvPr id="5" name="Title 4"/>
          <p:cNvSpPr>
            <a:spLocks noGrp="1"/>
          </p:cNvSpPr>
          <p:nvPr>
            <p:ph type="title"/>
          </p:nvPr>
        </p:nvSpPr>
        <p:spPr/>
        <p:txBody>
          <a:bodyPr/>
          <a:lstStyle/>
          <a:p>
            <a:r>
              <a:rPr lang="en-US"/>
              <a:t>Figure 22.10-s3</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1724592" y="577060"/>
            <a:ext cx="1094274"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Species A</a:t>
            </a:r>
          </a:p>
          <a:p>
            <a:pPr eaLnBrk="0" hangingPunct="0">
              <a:lnSpc>
                <a:spcPts val="2000"/>
              </a:lnSpc>
            </a:pPr>
            <a:r>
              <a:rPr lang="en-US" sz="1800" b="1" dirty="0">
                <a:solidFill>
                  <a:srgbClr val="000000"/>
                </a:solidFill>
                <a:latin typeface="Arial"/>
                <a:ea typeface="ＭＳ Ｐゴシック" charset="0"/>
              </a:rPr>
              <a:t>2</a:t>
            </a:r>
            <a:r>
              <a:rPr lang="en-US" sz="1800" b="1" i="1" dirty="0">
                <a:solidFill>
                  <a:srgbClr val="000000"/>
                </a:solidFill>
                <a:latin typeface="Arial"/>
                <a:ea typeface="ＭＳ Ｐゴシック" charset="0"/>
              </a:rPr>
              <a:t>n</a:t>
            </a:r>
            <a:r>
              <a:rPr lang="en-US" sz="1800" b="1" dirty="0">
                <a:solidFill>
                  <a:srgbClr val="000000"/>
                </a:solidFill>
                <a:latin typeface="Arial"/>
                <a:ea typeface="ＭＳ Ｐゴシック" charset="0"/>
              </a:rPr>
              <a:t> </a:t>
            </a:r>
            <a:r>
              <a:rPr lang="en-US" sz="1800" b="1" dirty="0">
                <a:solidFill>
                  <a:srgbClr val="000000"/>
                </a:solidFill>
                <a:latin typeface="Symbol" pitchFamily="18" charset="2"/>
                <a:ea typeface="ＭＳ Ｐゴシック" charset="0"/>
              </a:rPr>
              <a:t>=</a:t>
            </a:r>
            <a:r>
              <a:rPr lang="en-US" sz="1800" b="1" dirty="0">
                <a:solidFill>
                  <a:srgbClr val="000000"/>
                </a:solidFill>
                <a:latin typeface="Arial"/>
                <a:ea typeface="ＭＳ Ｐゴシック" charset="0"/>
              </a:rPr>
              <a:t> 6</a:t>
            </a:r>
          </a:p>
        </p:txBody>
      </p:sp>
      <p:sp>
        <p:nvSpPr>
          <p:cNvPr id="7" name="TextBox 4"/>
          <p:cNvSpPr txBox="1">
            <a:spLocks noChangeArrowheads="1"/>
          </p:cNvSpPr>
          <p:nvPr/>
        </p:nvSpPr>
        <p:spPr bwMode="auto">
          <a:xfrm>
            <a:off x="6152130" y="577060"/>
            <a:ext cx="1102866"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Species B</a:t>
            </a:r>
          </a:p>
          <a:p>
            <a:pPr eaLnBrk="0" hangingPunct="0">
              <a:lnSpc>
                <a:spcPts val="2000"/>
              </a:lnSpc>
            </a:pPr>
            <a:r>
              <a:rPr lang="en-US" sz="1800" b="1" dirty="0">
                <a:solidFill>
                  <a:srgbClr val="000000"/>
                </a:solidFill>
                <a:latin typeface="Arial"/>
                <a:ea typeface="ＭＳ Ｐゴシック" charset="0"/>
              </a:rPr>
              <a:t>2</a:t>
            </a:r>
            <a:r>
              <a:rPr lang="en-US" sz="1800" b="1" i="1" dirty="0">
                <a:solidFill>
                  <a:srgbClr val="000000"/>
                </a:solidFill>
                <a:latin typeface="Arial"/>
                <a:ea typeface="ＭＳ Ｐゴシック" charset="0"/>
              </a:rPr>
              <a:t>n</a:t>
            </a:r>
            <a:r>
              <a:rPr lang="en-US" sz="1800" b="1" dirty="0">
                <a:solidFill>
                  <a:srgbClr val="000000"/>
                </a:solidFill>
                <a:latin typeface="Arial"/>
                <a:ea typeface="ＭＳ Ｐゴシック" charset="0"/>
              </a:rPr>
              <a:t> </a:t>
            </a:r>
            <a:r>
              <a:rPr lang="en-US" sz="1800" b="1" dirty="0">
                <a:solidFill>
                  <a:srgbClr val="000000"/>
                </a:solidFill>
                <a:latin typeface="Symbol" pitchFamily="18" charset="2"/>
                <a:ea typeface="ＭＳ Ｐゴシック" charset="0"/>
              </a:rPr>
              <a:t>=</a:t>
            </a:r>
            <a:r>
              <a:rPr lang="en-US" sz="1800" b="1" dirty="0">
                <a:solidFill>
                  <a:srgbClr val="000000"/>
                </a:solidFill>
                <a:latin typeface="Arial"/>
                <a:ea typeface="ＭＳ Ｐゴシック" charset="0"/>
              </a:rPr>
              <a:t> 4</a:t>
            </a:r>
          </a:p>
        </p:txBody>
      </p:sp>
      <p:sp>
        <p:nvSpPr>
          <p:cNvPr id="8" name="TextBox 6"/>
          <p:cNvSpPr txBox="1">
            <a:spLocks noChangeArrowheads="1"/>
          </p:cNvSpPr>
          <p:nvPr/>
        </p:nvSpPr>
        <p:spPr bwMode="auto">
          <a:xfrm>
            <a:off x="1769042" y="2189960"/>
            <a:ext cx="1667123"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Normal gamete</a:t>
            </a:r>
          </a:p>
          <a:p>
            <a:pPr eaLnBrk="0" hangingPunct="0">
              <a:lnSpc>
                <a:spcPts val="2000"/>
              </a:lnSpc>
            </a:pPr>
            <a:r>
              <a:rPr lang="en-US" sz="1800" b="1" i="1" dirty="0">
                <a:solidFill>
                  <a:srgbClr val="000000"/>
                </a:solidFill>
                <a:latin typeface="Arial"/>
                <a:ea typeface="ＭＳ Ｐゴシック" charset="0"/>
              </a:rPr>
              <a:t>n</a:t>
            </a:r>
            <a:r>
              <a:rPr lang="en-US" sz="1800" b="1" dirty="0">
                <a:solidFill>
                  <a:srgbClr val="000000"/>
                </a:solidFill>
                <a:latin typeface="Arial"/>
                <a:ea typeface="ＭＳ Ｐゴシック" charset="0"/>
              </a:rPr>
              <a:t> </a:t>
            </a:r>
            <a:r>
              <a:rPr lang="en-US" sz="1800" b="1" dirty="0">
                <a:solidFill>
                  <a:srgbClr val="000000"/>
                </a:solidFill>
                <a:latin typeface="Symbol" pitchFamily="18" charset="2"/>
                <a:ea typeface="ＭＳ Ｐゴシック" charset="0"/>
              </a:rPr>
              <a:t>= </a:t>
            </a:r>
            <a:r>
              <a:rPr lang="en-US" sz="1800" b="1" dirty="0">
                <a:solidFill>
                  <a:srgbClr val="000000"/>
                </a:solidFill>
                <a:latin typeface="Arial"/>
                <a:ea typeface="ＭＳ Ｐゴシック" charset="0"/>
              </a:rPr>
              <a:t>3</a:t>
            </a:r>
          </a:p>
        </p:txBody>
      </p:sp>
      <p:sp>
        <p:nvSpPr>
          <p:cNvPr id="9" name="TextBox 8"/>
          <p:cNvSpPr txBox="1">
            <a:spLocks noChangeArrowheads="1"/>
          </p:cNvSpPr>
          <p:nvPr/>
        </p:nvSpPr>
        <p:spPr bwMode="auto">
          <a:xfrm>
            <a:off x="5620317" y="2189960"/>
            <a:ext cx="1667123"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Normal gamete</a:t>
            </a:r>
          </a:p>
          <a:p>
            <a:pPr eaLnBrk="0" hangingPunct="0">
              <a:lnSpc>
                <a:spcPts val="2000"/>
              </a:lnSpc>
            </a:pPr>
            <a:r>
              <a:rPr lang="en-US" sz="1800" b="1" i="1" dirty="0">
                <a:solidFill>
                  <a:srgbClr val="000000"/>
                </a:solidFill>
                <a:latin typeface="Arial"/>
                <a:ea typeface="ＭＳ Ｐゴシック" charset="0"/>
              </a:rPr>
              <a:t>n</a:t>
            </a:r>
            <a:r>
              <a:rPr lang="en-US" sz="1800" b="1" dirty="0">
                <a:solidFill>
                  <a:srgbClr val="000000"/>
                </a:solidFill>
                <a:latin typeface="Arial"/>
                <a:ea typeface="ＭＳ Ｐゴシック" charset="0"/>
              </a:rPr>
              <a:t> </a:t>
            </a:r>
            <a:r>
              <a:rPr lang="en-US" sz="1800" b="1" dirty="0">
                <a:solidFill>
                  <a:srgbClr val="000000"/>
                </a:solidFill>
                <a:latin typeface="Symbol" pitchFamily="18" charset="2"/>
                <a:ea typeface="ＭＳ Ｐゴシック" charset="0"/>
              </a:rPr>
              <a:t>=</a:t>
            </a:r>
            <a:r>
              <a:rPr lang="en-US" sz="1800" b="1" dirty="0">
                <a:solidFill>
                  <a:srgbClr val="000000"/>
                </a:solidFill>
                <a:latin typeface="Arial"/>
                <a:ea typeface="ＭＳ Ｐゴシック" charset="0"/>
              </a:rPr>
              <a:t> 2</a:t>
            </a:r>
          </a:p>
        </p:txBody>
      </p:sp>
      <p:sp>
        <p:nvSpPr>
          <p:cNvPr id="10" name="TextBox 10"/>
          <p:cNvSpPr txBox="1">
            <a:spLocks noChangeArrowheads="1"/>
          </p:cNvSpPr>
          <p:nvPr/>
        </p:nvSpPr>
        <p:spPr bwMode="auto">
          <a:xfrm>
            <a:off x="5175817" y="3610772"/>
            <a:ext cx="2000548"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Sterile hybrid with</a:t>
            </a:r>
          </a:p>
          <a:p>
            <a:pPr eaLnBrk="0" hangingPunct="0">
              <a:lnSpc>
                <a:spcPts val="2000"/>
              </a:lnSpc>
            </a:pPr>
            <a:r>
              <a:rPr lang="en-US" sz="1800" b="1">
                <a:solidFill>
                  <a:srgbClr val="000000"/>
                </a:solidFill>
                <a:latin typeface="Arial"/>
                <a:ea typeface="ＭＳ Ｐゴシック" charset="0"/>
              </a:rPr>
              <a:t>5 chromosomes</a:t>
            </a:r>
          </a:p>
        </p:txBody>
      </p:sp>
      <p:sp>
        <p:nvSpPr>
          <p:cNvPr id="11" name="TextBox 12"/>
          <p:cNvSpPr txBox="1">
            <a:spLocks noChangeArrowheads="1"/>
          </p:cNvSpPr>
          <p:nvPr/>
        </p:nvSpPr>
        <p:spPr bwMode="auto">
          <a:xfrm>
            <a:off x="4634480" y="4525172"/>
            <a:ext cx="28084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Mitotic or meiotic error</a:t>
            </a:r>
          </a:p>
          <a:p>
            <a:pPr eaLnBrk="0" hangingPunct="0">
              <a:lnSpc>
                <a:spcPts val="2000"/>
              </a:lnSpc>
            </a:pPr>
            <a:r>
              <a:rPr lang="en-US" sz="1800" b="1">
                <a:solidFill>
                  <a:srgbClr val="000000"/>
                </a:solidFill>
                <a:latin typeface="Arial"/>
                <a:ea typeface="ＭＳ Ｐゴシック" charset="0"/>
              </a:rPr>
              <a:t>doubles the chromosome</a:t>
            </a:r>
          </a:p>
          <a:p>
            <a:pPr eaLnBrk="0" hangingPunct="0">
              <a:lnSpc>
                <a:spcPts val="2000"/>
              </a:lnSpc>
            </a:pPr>
            <a:r>
              <a:rPr lang="en-US" sz="1800" b="1">
                <a:solidFill>
                  <a:srgbClr val="000000"/>
                </a:solidFill>
                <a:latin typeface="Arial"/>
                <a:ea typeface="ＭＳ Ｐゴシック" charset="0"/>
              </a:rPr>
              <a:t>number.</a:t>
            </a:r>
          </a:p>
        </p:txBody>
      </p:sp>
      <p:sp>
        <p:nvSpPr>
          <p:cNvPr id="12" name="TextBox 15"/>
          <p:cNvSpPr txBox="1">
            <a:spLocks noChangeArrowheads="1"/>
          </p:cNvSpPr>
          <p:nvPr/>
        </p:nvSpPr>
        <p:spPr bwMode="auto">
          <a:xfrm>
            <a:off x="5156767" y="5526885"/>
            <a:ext cx="2180084"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New species:</a:t>
            </a:r>
          </a:p>
          <a:p>
            <a:pPr eaLnBrk="0" hangingPunct="0">
              <a:lnSpc>
                <a:spcPts val="2000"/>
              </a:lnSpc>
            </a:pPr>
            <a:r>
              <a:rPr lang="en-US" sz="1800" b="1" dirty="0">
                <a:solidFill>
                  <a:srgbClr val="000000"/>
                </a:solidFill>
                <a:latin typeface="Arial"/>
                <a:ea typeface="ＭＳ Ｐゴシック" charset="0"/>
              </a:rPr>
              <a:t>viable, fertile hybrid</a:t>
            </a:r>
          </a:p>
          <a:p>
            <a:pPr eaLnBrk="0" hangingPunct="0">
              <a:lnSpc>
                <a:spcPts val="2000"/>
              </a:lnSpc>
            </a:pPr>
            <a:r>
              <a:rPr lang="en-US" sz="1800" b="1" dirty="0">
                <a:solidFill>
                  <a:srgbClr val="000000"/>
                </a:solidFill>
                <a:latin typeface="Arial"/>
                <a:ea typeface="ＭＳ Ｐゴシック" charset="0"/>
              </a:rPr>
              <a:t>(allopolyploid)</a:t>
            </a:r>
          </a:p>
          <a:p>
            <a:pPr eaLnBrk="0" hangingPunct="0">
              <a:lnSpc>
                <a:spcPts val="2000"/>
              </a:lnSpc>
            </a:pPr>
            <a:r>
              <a:rPr lang="en-US" sz="1800" b="1" dirty="0">
                <a:solidFill>
                  <a:srgbClr val="000000"/>
                </a:solidFill>
                <a:latin typeface="Arial"/>
                <a:ea typeface="ＭＳ Ｐゴシック" charset="0"/>
              </a:rPr>
              <a:t>2</a:t>
            </a:r>
            <a:r>
              <a:rPr lang="en-US" sz="1800" b="1" i="1" dirty="0">
                <a:solidFill>
                  <a:srgbClr val="000000"/>
                </a:solidFill>
                <a:latin typeface="Arial"/>
                <a:ea typeface="ＭＳ Ｐゴシック" charset="0"/>
              </a:rPr>
              <a:t>n</a:t>
            </a:r>
            <a:r>
              <a:rPr lang="en-US" sz="1800" b="1" dirty="0">
                <a:solidFill>
                  <a:srgbClr val="000000"/>
                </a:solidFill>
                <a:latin typeface="Arial"/>
                <a:ea typeface="ＭＳ Ｐゴシック" charset="0"/>
              </a:rPr>
              <a:t> </a:t>
            </a:r>
            <a:r>
              <a:rPr lang="en-US" sz="1800" b="1" dirty="0">
                <a:solidFill>
                  <a:srgbClr val="000000"/>
                </a:solidFill>
                <a:latin typeface="Symbol" pitchFamily="18" charset="2"/>
                <a:ea typeface="ＭＳ Ｐゴシック" charset="0"/>
              </a:rPr>
              <a:t>=</a:t>
            </a:r>
            <a:r>
              <a:rPr lang="en-US" sz="1800" b="1" dirty="0">
                <a:solidFill>
                  <a:srgbClr val="000000"/>
                </a:solidFill>
                <a:latin typeface="Arial"/>
                <a:ea typeface="ＭＳ Ｐゴシック" charset="0"/>
              </a:rPr>
              <a:t> 10</a:t>
            </a:r>
          </a:p>
        </p:txBody>
      </p:sp>
    </p:spTree>
    <p:extLst>
      <p:ext uri="{BB962C8B-B14F-4D97-AF65-F5344CB8AC3E}">
        <p14:creationId xmlns:p14="http://schemas.microsoft.com/office/powerpoint/2010/main" val="2530774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p:txBody>
          <a:bodyPr/>
          <a:lstStyle/>
          <a:p>
            <a:r>
              <a:rPr lang="en-US" dirty="0"/>
              <a:t>Many important crops (oats, cotton, potatoes, tobacco, and wheat) are </a:t>
            </a:r>
            <a:r>
              <a:rPr lang="en-US" dirty="0" err="1"/>
              <a:t>polyploids</a:t>
            </a:r>
            <a:endParaRPr lang="en-US" dirty="0"/>
          </a:p>
          <a:p>
            <a:r>
              <a:rPr lang="en-US" dirty="0"/>
              <a:t>Plant geneticists can produce new </a:t>
            </a:r>
            <a:r>
              <a:rPr lang="en-US" dirty="0" err="1"/>
              <a:t>polyploid</a:t>
            </a:r>
            <a:r>
              <a:rPr lang="en-US" dirty="0"/>
              <a:t> species using chemicals to induce errors in cell division</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087825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i="1"/>
              <a:t>Habitat Differentiation</a:t>
            </a:r>
            <a:endParaRPr lang="en-US" i="1" dirty="0"/>
          </a:p>
        </p:txBody>
      </p:sp>
      <p:sp>
        <p:nvSpPr>
          <p:cNvPr id="60419" name="Rectangle 3"/>
          <p:cNvSpPr>
            <a:spLocks noGrp="1" noChangeArrowheads="1"/>
          </p:cNvSpPr>
          <p:nvPr>
            <p:ph idx="1"/>
          </p:nvPr>
        </p:nvSpPr>
        <p:spPr/>
        <p:txBody>
          <a:bodyPr/>
          <a:lstStyle/>
          <a:p>
            <a:r>
              <a:rPr lang="en-US" dirty="0"/>
              <a:t>Sympatric speciation can also result from the appearance of new ecological niches</a:t>
            </a:r>
          </a:p>
          <a:p>
            <a:pPr lvl="1"/>
            <a:r>
              <a:rPr lang="en-US" dirty="0"/>
              <a:t>For example, the North American maggot fly can live on native hawthorn trees as well as more recently introduced apple trees</a:t>
            </a:r>
          </a:p>
          <a:p>
            <a:pPr lvl="1"/>
            <a:r>
              <a:rPr lang="en-US" dirty="0"/>
              <a:t>Flies that use different host species are reproductively isolated by both habitat and temporal barriers</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46256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i="1"/>
              <a:t>Sexual Selection</a:t>
            </a:r>
            <a:endParaRPr lang="en-US" i="1" dirty="0"/>
          </a:p>
        </p:txBody>
      </p:sp>
      <p:sp>
        <p:nvSpPr>
          <p:cNvPr id="61443" name="Rectangle 3"/>
          <p:cNvSpPr>
            <a:spLocks noGrp="1" noChangeArrowheads="1"/>
          </p:cNvSpPr>
          <p:nvPr>
            <p:ph idx="1"/>
          </p:nvPr>
        </p:nvSpPr>
        <p:spPr/>
        <p:txBody>
          <a:bodyPr/>
          <a:lstStyle/>
          <a:p>
            <a:r>
              <a:rPr lang="en-US"/>
              <a:t>Sexual selection can drive sympatric speciation</a:t>
            </a:r>
          </a:p>
          <a:p>
            <a:r>
              <a:rPr lang="en-US"/>
              <a:t>Sexual selection for mates of different colors has likely contributed to speciation in cichlid fish in Lake Victoria</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32898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p:txBody>
          <a:bodyPr/>
          <a:lstStyle/>
          <a:p>
            <a:r>
              <a:rPr lang="en-US" dirty="0"/>
              <a:t>Speciation forms a conceptual bridge between microevolution and macroevolution</a:t>
            </a:r>
          </a:p>
          <a:p>
            <a:r>
              <a:rPr lang="en-US" b="1" dirty="0"/>
              <a:t>Microevolution</a:t>
            </a:r>
            <a:r>
              <a:rPr lang="en-US" dirty="0"/>
              <a:t> consists of changes in allele frequency in a population over time</a:t>
            </a:r>
          </a:p>
          <a:p>
            <a:r>
              <a:rPr lang="en-US" b="1" dirty="0"/>
              <a:t>Macroevolution </a:t>
            </a:r>
            <a:r>
              <a:rPr lang="en-US" dirty="0"/>
              <a:t>refers to broad patterns of evolutionary change above the species level</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447889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792" y="1374648"/>
            <a:ext cx="6376416" cy="4108704"/>
          </a:xfrm>
          <a:prstGeom prst="rect">
            <a:avLst/>
          </a:prstGeom>
        </p:spPr>
      </p:pic>
      <p:sp>
        <p:nvSpPr>
          <p:cNvPr id="5" name="Title 4"/>
          <p:cNvSpPr>
            <a:spLocks noGrp="1"/>
          </p:cNvSpPr>
          <p:nvPr>
            <p:ph type="title"/>
          </p:nvPr>
        </p:nvSpPr>
        <p:spPr/>
        <p:txBody>
          <a:bodyPr/>
          <a:lstStyle/>
          <a:p>
            <a:r>
              <a:rPr lang="en-US"/>
              <a:t>Figure 22.11</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2685978" y="1678780"/>
            <a:ext cx="1000338"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i="1" dirty="0">
                <a:solidFill>
                  <a:srgbClr val="000000"/>
                </a:solidFill>
                <a:latin typeface="Arial"/>
                <a:ea typeface="ＭＳ Ｐゴシック" charset="0"/>
              </a:rPr>
              <a:t>T. </a:t>
            </a:r>
            <a:r>
              <a:rPr lang="en-US" sz="1800" b="1" i="1" dirty="0" err="1">
                <a:solidFill>
                  <a:srgbClr val="000000"/>
                </a:solidFill>
                <a:latin typeface="Arial"/>
                <a:ea typeface="ＭＳ Ｐゴシック" charset="0"/>
              </a:rPr>
              <a:t>dubius</a:t>
            </a:r>
            <a:endParaRPr lang="en-US" sz="1800" b="1" i="1" dirty="0">
              <a:solidFill>
                <a:srgbClr val="000000"/>
              </a:solidFill>
              <a:latin typeface="Arial"/>
              <a:ea typeface="ＭＳ Ｐゴシック" charset="0"/>
            </a:endParaRPr>
          </a:p>
          <a:p>
            <a:pPr eaLnBrk="0" hangingPunct="0">
              <a:lnSpc>
                <a:spcPts val="2000"/>
              </a:lnSpc>
            </a:pPr>
            <a:r>
              <a:rPr lang="en-US" sz="1800" b="1" dirty="0">
                <a:solidFill>
                  <a:srgbClr val="000000"/>
                </a:solidFill>
                <a:latin typeface="Arial"/>
                <a:ea typeface="ＭＳ Ｐゴシック" charset="0"/>
              </a:rPr>
              <a:t>(12)</a:t>
            </a:r>
          </a:p>
        </p:txBody>
      </p:sp>
      <p:sp>
        <p:nvSpPr>
          <p:cNvPr id="7" name="TextBox 4"/>
          <p:cNvSpPr txBox="1">
            <a:spLocks noChangeArrowheads="1"/>
          </p:cNvSpPr>
          <p:nvPr/>
        </p:nvSpPr>
        <p:spPr bwMode="auto">
          <a:xfrm>
            <a:off x="1417566" y="3016249"/>
            <a:ext cx="17184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nl-NL" sz="1800" b="1" dirty="0">
                <a:solidFill>
                  <a:srgbClr val="000000"/>
                </a:solidFill>
                <a:latin typeface="Arial"/>
                <a:ea typeface="ＭＳ Ｐゴシック" charset="0"/>
              </a:rPr>
              <a:t>Hybrid species:</a:t>
            </a:r>
          </a:p>
          <a:p>
            <a:pPr eaLnBrk="0" hangingPunct="0">
              <a:lnSpc>
                <a:spcPts val="2000"/>
              </a:lnSpc>
            </a:pPr>
            <a:r>
              <a:rPr lang="nl-NL" sz="1800" b="1" i="1" dirty="0">
                <a:solidFill>
                  <a:srgbClr val="000000"/>
                </a:solidFill>
                <a:latin typeface="Arial"/>
                <a:ea typeface="ＭＳ Ｐゴシック" charset="0"/>
              </a:rPr>
              <a:t>T. miscellus</a:t>
            </a:r>
          </a:p>
          <a:p>
            <a:pPr eaLnBrk="0" hangingPunct="0">
              <a:lnSpc>
                <a:spcPts val="2000"/>
              </a:lnSpc>
            </a:pPr>
            <a:r>
              <a:rPr lang="nl-NL" sz="1800" b="1" dirty="0">
                <a:solidFill>
                  <a:srgbClr val="000000"/>
                </a:solidFill>
                <a:latin typeface="Arial"/>
                <a:ea typeface="ＭＳ Ｐゴシック" charset="0"/>
              </a:rPr>
              <a:t>(24)</a:t>
            </a:r>
            <a:endParaRPr lang="en-US" sz="1800" b="1" dirty="0">
              <a:solidFill>
                <a:srgbClr val="000000"/>
              </a:solidFill>
              <a:latin typeface="Arial"/>
              <a:ea typeface="ＭＳ Ｐゴシック" charset="0"/>
            </a:endParaRPr>
          </a:p>
        </p:txBody>
      </p:sp>
      <p:sp>
        <p:nvSpPr>
          <p:cNvPr id="8" name="TextBox 7"/>
          <p:cNvSpPr txBox="1">
            <a:spLocks noChangeArrowheads="1"/>
          </p:cNvSpPr>
          <p:nvPr/>
        </p:nvSpPr>
        <p:spPr bwMode="auto">
          <a:xfrm>
            <a:off x="5818116" y="3016249"/>
            <a:ext cx="17184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Hybrid species:</a:t>
            </a:r>
          </a:p>
          <a:p>
            <a:pPr eaLnBrk="0" hangingPunct="0">
              <a:lnSpc>
                <a:spcPts val="2000"/>
              </a:lnSpc>
            </a:pPr>
            <a:r>
              <a:rPr lang="en-US" sz="1800" b="1" i="1" dirty="0">
                <a:solidFill>
                  <a:srgbClr val="000000"/>
                </a:solidFill>
                <a:latin typeface="Arial"/>
                <a:ea typeface="ＭＳ Ｐゴシック" charset="0"/>
              </a:rPr>
              <a:t>T. </a:t>
            </a:r>
            <a:r>
              <a:rPr lang="en-US" sz="1800" b="1" i="1" dirty="0" err="1">
                <a:solidFill>
                  <a:srgbClr val="000000"/>
                </a:solidFill>
                <a:latin typeface="Arial"/>
                <a:ea typeface="ＭＳ Ｐゴシック" charset="0"/>
              </a:rPr>
              <a:t>mirus</a:t>
            </a:r>
            <a:endParaRPr lang="en-US" sz="1800" b="1" i="1" dirty="0">
              <a:solidFill>
                <a:srgbClr val="000000"/>
              </a:solidFill>
              <a:latin typeface="Arial"/>
              <a:ea typeface="ＭＳ Ｐゴシック" charset="0"/>
            </a:endParaRPr>
          </a:p>
          <a:p>
            <a:pPr eaLnBrk="0" hangingPunct="0">
              <a:lnSpc>
                <a:spcPts val="2000"/>
              </a:lnSpc>
            </a:pPr>
            <a:r>
              <a:rPr lang="en-US" sz="1800" b="1" dirty="0">
                <a:solidFill>
                  <a:srgbClr val="000000"/>
                </a:solidFill>
                <a:latin typeface="Arial"/>
                <a:ea typeface="ＭＳ Ｐゴシック" charset="0"/>
              </a:rPr>
              <a:t>(24)</a:t>
            </a:r>
          </a:p>
        </p:txBody>
      </p:sp>
      <p:sp>
        <p:nvSpPr>
          <p:cNvPr id="9" name="TextBox 10"/>
          <p:cNvSpPr txBox="1">
            <a:spLocks noChangeArrowheads="1"/>
          </p:cNvSpPr>
          <p:nvPr/>
        </p:nvSpPr>
        <p:spPr bwMode="auto">
          <a:xfrm>
            <a:off x="1468366" y="4668837"/>
            <a:ext cx="1269643"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i="1" dirty="0">
                <a:solidFill>
                  <a:srgbClr val="000000"/>
                </a:solidFill>
                <a:latin typeface="Arial"/>
                <a:ea typeface="ＭＳ Ｐゴシック" charset="0"/>
              </a:rPr>
              <a:t>T. </a:t>
            </a:r>
            <a:r>
              <a:rPr lang="en-US" sz="1800" b="1" i="1" dirty="0" err="1">
                <a:solidFill>
                  <a:srgbClr val="000000"/>
                </a:solidFill>
                <a:latin typeface="Arial"/>
                <a:ea typeface="ＭＳ Ｐゴシック" charset="0"/>
              </a:rPr>
              <a:t>pratensis</a:t>
            </a:r>
            <a:endParaRPr lang="en-US" sz="1800" b="1" i="1" dirty="0">
              <a:solidFill>
                <a:srgbClr val="000000"/>
              </a:solidFill>
              <a:latin typeface="Arial"/>
              <a:ea typeface="ＭＳ Ｐゴシック" charset="0"/>
            </a:endParaRPr>
          </a:p>
          <a:p>
            <a:pPr eaLnBrk="0" hangingPunct="0">
              <a:lnSpc>
                <a:spcPts val="2000"/>
              </a:lnSpc>
            </a:pPr>
            <a:r>
              <a:rPr lang="en-US" sz="1800" b="1" dirty="0">
                <a:solidFill>
                  <a:srgbClr val="000000"/>
                </a:solidFill>
                <a:latin typeface="Arial"/>
                <a:ea typeface="ＭＳ Ｐゴシック" charset="0"/>
              </a:rPr>
              <a:t>(12)</a:t>
            </a:r>
          </a:p>
        </p:txBody>
      </p:sp>
      <p:sp>
        <p:nvSpPr>
          <p:cNvPr id="10" name="TextBox 13"/>
          <p:cNvSpPr txBox="1">
            <a:spLocks noChangeArrowheads="1"/>
          </p:cNvSpPr>
          <p:nvPr/>
        </p:nvSpPr>
        <p:spPr bwMode="auto">
          <a:xfrm>
            <a:off x="6280079" y="4668837"/>
            <a:ext cx="1385059"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i="1" dirty="0">
                <a:solidFill>
                  <a:srgbClr val="000000"/>
                </a:solidFill>
                <a:latin typeface="Arial"/>
                <a:ea typeface="ＭＳ Ｐゴシック" charset="0"/>
              </a:rPr>
              <a:t>T. </a:t>
            </a:r>
            <a:r>
              <a:rPr lang="en-US" sz="1800" b="1" i="1" dirty="0" err="1">
                <a:solidFill>
                  <a:srgbClr val="000000"/>
                </a:solidFill>
                <a:latin typeface="Arial"/>
                <a:ea typeface="ＭＳ Ｐゴシック" charset="0"/>
              </a:rPr>
              <a:t>porrifolius</a:t>
            </a:r>
            <a:endParaRPr lang="en-US" sz="1800" b="1" i="1" dirty="0">
              <a:solidFill>
                <a:srgbClr val="000000"/>
              </a:solidFill>
              <a:latin typeface="Arial"/>
              <a:ea typeface="ＭＳ Ｐゴシック" charset="0"/>
            </a:endParaRPr>
          </a:p>
          <a:p>
            <a:pPr eaLnBrk="0" hangingPunct="0">
              <a:lnSpc>
                <a:spcPts val="2000"/>
              </a:lnSpc>
            </a:pPr>
            <a:r>
              <a:rPr lang="en-US" sz="1800" b="1" dirty="0">
                <a:solidFill>
                  <a:srgbClr val="000000"/>
                </a:solidFill>
                <a:latin typeface="Arial"/>
                <a:ea typeface="ＭＳ Ｐゴシック" charset="0"/>
              </a:rPr>
              <a:t>(12)</a:t>
            </a:r>
          </a:p>
        </p:txBody>
      </p:sp>
    </p:spTree>
    <p:extLst>
      <p:ext uri="{BB962C8B-B14F-4D97-AF65-F5344CB8AC3E}">
        <p14:creationId xmlns:p14="http://schemas.microsoft.com/office/powerpoint/2010/main" val="282001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Concept 22.3: Hybrid zones reveal factors that cause reproductive isolation</a:t>
            </a:r>
            <a:endParaRPr lang="en-US" dirty="0"/>
          </a:p>
        </p:txBody>
      </p:sp>
      <p:sp>
        <p:nvSpPr>
          <p:cNvPr id="65539" name="Rectangle 3"/>
          <p:cNvSpPr>
            <a:spLocks noGrp="1" noChangeArrowheads="1"/>
          </p:cNvSpPr>
          <p:nvPr>
            <p:ph idx="1"/>
          </p:nvPr>
        </p:nvSpPr>
        <p:spPr/>
        <p:txBody>
          <a:bodyPr/>
          <a:lstStyle/>
          <a:p>
            <a:r>
              <a:rPr lang="en-US"/>
              <a:t>A </a:t>
            </a:r>
            <a:r>
              <a:rPr lang="en-US" b="1"/>
              <a:t>hybrid zone </a:t>
            </a:r>
            <a:r>
              <a:rPr lang="en-US"/>
              <a:t>is a region in which members of different species mate and produce hybrids</a:t>
            </a:r>
          </a:p>
          <a:p>
            <a:r>
              <a:rPr lang="en-US"/>
              <a:t>Hybrids are the result of mating between species with incomplete reproductive barriers</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892737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Patterns Within Hybrid Zones</a:t>
            </a:r>
            <a:endParaRPr lang="en-US" dirty="0"/>
          </a:p>
        </p:txBody>
      </p:sp>
      <p:sp>
        <p:nvSpPr>
          <p:cNvPr id="66563" name="Rectangle 3"/>
          <p:cNvSpPr>
            <a:spLocks noGrp="1" noChangeArrowheads="1"/>
          </p:cNvSpPr>
          <p:nvPr>
            <p:ph idx="1"/>
          </p:nvPr>
        </p:nvSpPr>
        <p:spPr/>
        <p:txBody>
          <a:bodyPr/>
          <a:lstStyle/>
          <a:p>
            <a:r>
              <a:rPr lang="en-US"/>
              <a:t>A hybrid zone can occur in a single band where adjacent species meet</a:t>
            </a:r>
          </a:p>
          <a:p>
            <a:pPr lvl="1"/>
            <a:r>
              <a:rPr lang="en-US"/>
              <a:t>For example, two species of toad in the genus </a:t>
            </a:r>
            <a:r>
              <a:rPr lang="en-US" i="1"/>
              <a:t>Bombina</a:t>
            </a:r>
            <a:r>
              <a:rPr lang="en-US"/>
              <a:t> interbreed in a long and narrow hybrid zone</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181921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 y="996696"/>
            <a:ext cx="8357616" cy="4864608"/>
          </a:xfrm>
          <a:prstGeom prst="rect">
            <a:avLst/>
          </a:prstGeom>
        </p:spPr>
      </p:pic>
      <p:sp>
        <p:nvSpPr>
          <p:cNvPr id="5" name="Title 4"/>
          <p:cNvSpPr>
            <a:spLocks noGrp="1"/>
          </p:cNvSpPr>
          <p:nvPr>
            <p:ph type="title"/>
          </p:nvPr>
        </p:nvSpPr>
        <p:spPr/>
        <p:txBody>
          <a:bodyPr/>
          <a:lstStyle/>
          <a:p>
            <a:r>
              <a:rPr lang="en-US"/>
              <a:t>Figure 22.12</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5"/>
          <p:cNvSpPr txBox="1"/>
          <p:nvPr/>
        </p:nvSpPr>
        <p:spPr>
          <a:xfrm>
            <a:off x="405100" y="985604"/>
            <a:ext cx="1556516" cy="324769"/>
          </a:xfrm>
          <a:prstGeom prst="rect">
            <a:avLst/>
          </a:prstGeom>
          <a:noFill/>
        </p:spPr>
        <p:txBody>
          <a:bodyPr wrap="none" lIns="0" tIns="0" rIns="0" bIns="0">
            <a:spAutoFit/>
          </a:bodyPr>
          <a:lstStyle/>
          <a:p>
            <a:pPr eaLnBrk="0" fontAlgn="auto" hangingPunct="0">
              <a:lnSpc>
                <a:spcPts val="2700"/>
              </a:lnSpc>
              <a:spcBef>
                <a:spcPts val="0"/>
              </a:spcBef>
              <a:spcAft>
                <a:spcPts val="0"/>
              </a:spcAft>
              <a:defRPr/>
            </a:pPr>
            <a:r>
              <a:rPr lang="en-US" sz="2230" b="1" dirty="0">
                <a:solidFill>
                  <a:srgbClr val="C00000"/>
                </a:solidFill>
                <a:latin typeface="Arial"/>
                <a:ea typeface="ＭＳ Ｐゴシック" charset="0"/>
              </a:rPr>
              <a:t>Experiment</a:t>
            </a:r>
          </a:p>
        </p:txBody>
      </p:sp>
      <p:sp>
        <p:nvSpPr>
          <p:cNvPr id="7" name="TextBox 3"/>
          <p:cNvSpPr txBox="1">
            <a:spLocks noChangeArrowheads="1"/>
          </p:cNvSpPr>
          <p:nvPr/>
        </p:nvSpPr>
        <p:spPr bwMode="auto">
          <a:xfrm>
            <a:off x="2874455" y="1550756"/>
            <a:ext cx="1647887" cy="32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700"/>
              </a:lnSpc>
            </a:pPr>
            <a:r>
              <a:rPr lang="en-US" sz="2200" b="1">
                <a:solidFill>
                  <a:srgbClr val="000000"/>
                </a:solidFill>
                <a:latin typeface="Arial"/>
                <a:ea typeface="ＭＳ Ｐゴシック" charset="0"/>
              </a:rPr>
              <a:t>Normal light</a:t>
            </a:r>
          </a:p>
        </p:txBody>
      </p:sp>
      <p:sp>
        <p:nvSpPr>
          <p:cNvPr id="8" name="TextBox 4"/>
          <p:cNvSpPr txBox="1">
            <a:spLocks noChangeArrowheads="1"/>
          </p:cNvSpPr>
          <p:nvPr/>
        </p:nvSpPr>
        <p:spPr bwMode="auto">
          <a:xfrm>
            <a:off x="5941507" y="1241986"/>
            <a:ext cx="21047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400"/>
              </a:lnSpc>
            </a:pPr>
            <a:r>
              <a:rPr lang="en-US" sz="2200" b="1" dirty="0">
                <a:solidFill>
                  <a:srgbClr val="000000"/>
                </a:solidFill>
                <a:latin typeface="Arial"/>
                <a:ea typeface="ＭＳ Ｐゴシック" charset="0"/>
              </a:rPr>
              <a:t>Monochromatic</a:t>
            </a:r>
          </a:p>
          <a:p>
            <a:pPr algn="ctr" eaLnBrk="0" hangingPunct="0">
              <a:lnSpc>
                <a:spcPts val="2400"/>
              </a:lnSpc>
            </a:pPr>
            <a:r>
              <a:rPr lang="en-US" sz="2200" b="1" dirty="0">
                <a:solidFill>
                  <a:srgbClr val="000000"/>
                </a:solidFill>
                <a:latin typeface="Arial"/>
                <a:ea typeface="ＭＳ Ｐゴシック" charset="0"/>
              </a:rPr>
              <a:t>orange light</a:t>
            </a:r>
          </a:p>
        </p:txBody>
      </p:sp>
      <p:sp>
        <p:nvSpPr>
          <p:cNvPr id="9" name="TextBox 6"/>
          <p:cNvSpPr txBox="1">
            <a:spLocks noChangeArrowheads="1"/>
          </p:cNvSpPr>
          <p:nvPr/>
        </p:nvSpPr>
        <p:spPr bwMode="auto">
          <a:xfrm>
            <a:off x="418593" y="2688993"/>
            <a:ext cx="1800686" cy="32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700"/>
              </a:lnSpc>
            </a:pPr>
            <a:r>
              <a:rPr lang="en-US" sz="2200" b="1" i="1" dirty="0">
                <a:solidFill>
                  <a:srgbClr val="000000"/>
                </a:solidFill>
                <a:latin typeface="Arial"/>
                <a:ea typeface="ＭＳ Ｐゴシック" charset="0"/>
              </a:rPr>
              <a:t>P. </a:t>
            </a:r>
            <a:r>
              <a:rPr lang="en-US" sz="2200" b="1" i="1" dirty="0" err="1">
                <a:solidFill>
                  <a:srgbClr val="000000"/>
                </a:solidFill>
                <a:latin typeface="Arial"/>
                <a:ea typeface="ＭＳ Ｐゴシック" charset="0"/>
              </a:rPr>
              <a:t>pundamilia</a:t>
            </a:r>
            <a:endParaRPr lang="en-US" sz="2200" b="1" i="1" dirty="0">
              <a:solidFill>
                <a:srgbClr val="000000"/>
              </a:solidFill>
              <a:latin typeface="Arial"/>
              <a:ea typeface="ＭＳ Ｐゴシック" charset="0"/>
            </a:endParaRPr>
          </a:p>
        </p:txBody>
      </p:sp>
      <p:sp>
        <p:nvSpPr>
          <p:cNvPr id="10" name="TextBox 7"/>
          <p:cNvSpPr txBox="1">
            <a:spLocks noChangeArrowheads="1"/>
          </p:cNvSpPr>
          <p:nvPr/>
        </p:nvSpPr>
        <p:spPr bwMode="auto">
          <a:xfrm>
            <a:off x="418591" y="4708294"/>
            <a:ext cx="1406347" cy="32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700"/>
              </a:lnSpc>
            </a:pPr>
            <a:r>
              <a:rPr lang="en-US" sz="2200" b="1" i="1" dirty="0">
                <a:solidFill>
                  <a:srgbClr val="000000"/>
                </a:solidFill>
                <a:latin typeface="Arial"/>
                <a:ea typeface="ＭＳ Ｐゴシック" charset="0"/>
              </a:rPr>
              <a:t>P. </a:t>
            </a:r>
            <a:r>
              <a:rPr lang="en-US" sz="2200" b="1" i="1" dirty="0" err="1">
                <a:solidFill>
                  <a:srgbClr val="000000"/>
                </a:solidFill>
                <a:latin typeface="Arial"/>
                <a:ea typeface="ＭＳ Ｐゴシック" charset="0"/>
              </a:rPr>
              <a:t>nyererei</a:t>
            </a:r>
            <a:endParaRPr lang="en-US" sz="2200" b="1" i="1" dirty="0">
              <a:solidFill>
                <a:srgbClr val="000000"/>
              </a:solidFill>
              <a:latin typeface="Arial"/>
              <a:ea typeface="ＭＳ Ｐゴシック" charset="0"/>
            </a:endParaRPr>
          </a:p>
        </p:txBody>
      </p:sp>
    </p:spTree>
    <p:extLst>
      <p:ext uri="{BB962C8B-B14F-4D97-AF65-F5344CB8AC3E}">
        <p14:creationId xmlns:p14="http://schemas.microsoft.com/office/powerpoint/2010/main" val="937752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p:txBody>
          <a:bodyPr/>
          <a:lstStyle/>
          <a:p>
            <a:r>
              <a:rPr lang="en-US" dirty="0"/>
              <a:t>Hybrids often have reduced fitness compared with parent species</a:t>
            </a:r>
          </a:p>
          <a:p>
            <a:r>
              <a:rPr lang="en-US" dirty="0"/>
              <a:t>The distribution of hybrid zones can be more complex if parent species are found in patches within the same region</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85194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Hybrid Zones over Time</a:t>
            </a:r>
            <a:endParaRPr lang="en-US" dirty="0"/>
          </a:p>
        </p:txBody>
      </p:sp>
      <p:sp>
        <p:nvSpPr>
          <p:cNvPr id="69635" name="Rectangle 3"/>
          <p:cNvSpPr>
            <a:spLocks noGrp="1" noChangeArrowheads="1"/>
          </p:cNvSpPr>
          <p:nvPr>
            <p:ph idx="1"/>
          </p:nvPr>
        </p:nvSpPr>
        <p:spPr/>
        <p:txBody>
          <a:bodyPr/>
          <a:lstStyle/>
          <a:p>
            <a:r>
              <a:rPr lang="en-US"/>
              <a:t>When closely related species meet in a hybrid zone, there are three possible outcomes</a:t>
            </a:r>
          </a:p>
          <a:p>
            <a:pPr lvl="1"/>
            <a:r>
              <a:rPr lang="en-US"/>
              <a:t>Reinforcement</a:t>
            </a:r>
          </a:p>
          <a:p>
            <a:pPr lvl="1"/>
            <a:r>
              <a:rPr lang="en-US"/>
              <a:t>Fusion</a:t>
            </a:r>
          </a:p>
          <a:p>
            <a:pPr lvl="1"/>
            <a:r>
              <a:rPr lang="en-US"/>
              <a:t>Stability</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179598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p:txBody>
          <a:bodyPr/>
          <a:lstStyle/>
          <a:p>
            <a:r>
              <a:rPr lang="en-US" b="1" dirty="0"/>
              <a:t>Reinforcement </a:t>
            </a:r>
            <a:r>
              <a:rPr lang="en-US" dirty="0"/>
              <a:t>occurs when hybrids are less fit than the parent species</a:t>
            </a:r>
          </a:p>
          <a:p>
            <a:r>
              <a:rPr lang="en-US" dirty="0"/>
              <a:t>Natural selection strengthens (reinforces) reproductive barriers, and over time the rate of hybridization decreases</a:t>
            </a:r>
          </a:p>
          <a:p>
            <a:r>
              <a:rPr lang="en-US" dirty="0"/>
              <a:t>Where reinforcement occurs, reproductive barriers should be stronger for sympatric than for allopatric species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674473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p:txBody>
          <a:bodyPr/>
          <a:lstStyle/>
          <a:p>
            <a:r>
              <a:rPr lang="en-US" b="1" dirty="0"/>
              <a:t>Fusion</a:t>
            </a:r>
            <a:r>
              <a:rPr lang="en-US" dirty="0"/>
              <a:t> of the parent species into a single species may occur if hybrids are as fit as parents, allowing substantial gene flow between species</a:t>
            </a:r>
          </a:p>
          <a:p>
            <a:pPr lvl="1"/>
            <a:r>
              <a:rPr lang="en-US" dirty="0"/>
              <a:t>For example, fusion of cichlid species in Lake Victoria may be occurring because water pollution has reduced the ability of female cichlids to distinguish males of different species by color</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903200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600200"/>
            <a:ext cx="8546592" cy="3657600"/>
          </a:xfrm>
          <a:prstGeom prst="rect">
            <a:avLst/>
          </a:prstGeom>
        </p:spPr>
      </p:pic>
      <p:sp>
        <p:nvSpPr>
          <p:cNvPr id="5" name="Title 4"/>
          <p:cNvSpPr>
            <a:spLocks noGrp="1"/>
          </p:cNvSpPr>
          <p:nvPr>
            <p:ph type="title"/>
          </p:nvPr>
        </p:nvSpPr>
        <p:spPr/>
        <p:txBody>
          <a:bodyPr/>
          <a:lstStyle/>
          <a:p>
            <a:r>
              <a:rPr lang="en-US"/>
              <a:t>Figure 22.14-s4</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2997374" y="1604268"/>
            <a:ext cx="11798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Isolated</a:t>
            </a:r>
          </a:p>
          <a:p>
            <a:pPr eaLnBrk="0" hangingPunct="0">
              <a:lnSpc>
                <a:spcPts val="2000"/>
              </a:lnSpc>
            </a:pPr>
            <a:r>
              <a:rPr lang="en-US" sz="1800" b="1" dirty="0">
                <a:solidFill>
                  <a:srgbClr val="000000"/>
                </a:solidFill>
                <a:latin typeface="Arial"/>
                <a:ea typeface="ＭＳ Ｐゴシック" charset="0"/>
              </a:rPr>
              <a:t>population</a:t>
            </a:r>
          </a:p>
          <a:p>
            <a:pPr eaLnBrk="0" hangingPunct="0">
              <a:lnSpc>
                <a:spcPts val="2000"/>
              </a:lnSpc>
            </a:pPr>
            <a:r>
              <a:rPr lang="en-US" sz="1800" b="1" dirty="0">
                <a:solidFill>
                  <a:srgbClr val="000000"/>
                </a:solidFill>
                <a:latin typeface="Arial"/>
                <a:ea typeface="ＭＳ Ｐゴシック" charset="0"/>
              </a:rPr>
              <a:t>diverges.</a:t>
            </a:r>
          </a:p>
        </p:txBody>
      </p:sp>
      <p:sp>
        <p:nvSpPr>
          <p:cNvPr id="7" name="TextBox 5"/>
          <p:cNvSpPr txBox="1">
            <a:spLocks noChangeArrowheads="1"/>
          </p:cNvSpPr>
          <p:nvPr/>
        </p:nvSpPr>
        <p:spPr bwMode="auto">
          <a:xfrm>
            <a:off x="5983461" y="2055119"/>
            <a:ext cx="730969"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Hybrid</a:t>
            </a:r>
          </a:p>
          <a:p>
            <a:pPr eaLnBrk="0" hangingPunct="0">
              <a:lnSpc>
                <a:spcPts val="2000"/>
              </a:lnSpc>
            </a:pPr>
            <a:r>
              <a:rPr lang="en-US" sz="1800" b="1" dirty="0">
                <a:solidFill>
                  <a:srgbClr val="000000"/>
                </a:solidFill>
                <a:latin typeface="Arial"/>
                <a:ea typeface="ＭＳ Ｐゴシック" charset="0"/>
              </a:rPr>
              <a:t>zone</a:t>
            </a:r>
          </a:p>
        </p:txBody>
      </p:sp>
      <p:sp>
        <p:nvSpPr>
          <p:cNvPr id="8" name="TextBox 7"/>
          <p:cNvSpPr txBox="1">
            <a:spLocks noChangeArrowheads="1"/>
          </p:cNvSpPr>
          <p:nvPr/>
        </p:nvSpPr>
        <p:spPr bwMode="auto">
          <a:xfrm>
            <a:off x="7210599" y="1604268"/>
            <a:ext cx="1166986"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Possible</a:t>
            </a:r>
          </a:p>
          <a:p>
            <a:pPr eaLnBrk="0" hangingPunct="0">
              <a:lnSpc>
                <a:spcPts val="2000"/>
              </a:lnSpc>
            </a:pPr>
            <a:r>
              <a:rPr lang="en-US" sz="1800" b="1">
                <a:solidFill>
                  <a:srgbClr val="000000"/>
                </a:solidFill>
                <a:latin typeface="Arial"/>
                <a:ea typeface="ＭＳ Ｐゴシック" charset="0"/>
              </a:rPr>
              <a:t>outcomes:</a:t>
            </a:r>
          </a:p>
        </p:txBody>
      </p:sp>
      <p:sp>
        <p:nvSpPr>
          <p:cNvPr id="9" name="TextBox 9"/>
          <p:cNvSpPr txBox="1">
            <a:spLocks noChangeArrowheads="1"/>
          </p:cNvSpPr>
          <p:nvPr/>
        </p:nvSpPr>
        <p:spPr bwMode="auto">
          <a:xfrm>
            <a:off x="7210599" y="2964756"/>
            <a:ext cx="161582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Reinforcement</a:t>
            </a:r>
          </a:p>
        </p:txBody>
      </p:sp>
      <p:sp>
        <p:nvSpPr>
          <p:cNvPr id="10" name="TextBox 10"/>
          <p:cNvSpPr txBox="1">
            <a:spLocks noChangeArrowheads="1"/>
          </p:cNvSpPr>
          <p:nvPr/>
        </p:nvSpPr>
        <p:spPr bwMode="auto">
          <a:xfrm>
            <a:off x="1135236" y="3998219"/>
            <a:ext cx="1102866"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Gene flow</a:t>
            </a:r>
          </a:p>
        </p:txBody>
      </p:sp>
      <p:sp>
        <p:nvSpPr>
          <p:cNvPr id="11" name="TextBox 11"/>
          <p:cNvSpPr txBox="1">
            <a:spLocks noChangeArrowheads="1"/>
          </p:cNvSpPr>
          <p:nvPr/>
        </p:nvSpPr>
        <p:spPr bwMode="auto">
          <a:xfrm>
            <a:off x="322436" y="4387156"/>
            <a:ext cx="1192634"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Population</a:t>
            </a:r>
          </a:p>
        </p:txBody>
      </p:sp>
      <p:sp>
        <p:nvSpPr>
          <p:cNvPr id="12" name="TextBox 12"/>
          <p:cNvSpPr txBox="1">
            <a:spLocks noChangeArrowheads="1"/>
          </p:cNvSpPr>
          <p:nvPr/>
        </p:nvSpPr>
        <p:spPr bwMode="auto">
          <a:xfrm>
            <a:off x="2155999" y="4447481"/>
            <a:ext cx="1064394"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Barrier to</a:t>
            </a:r>
          </a:p>
          <a:p>
            <a:pPr eaLnBrk="0" hangingPunct="0">
              <a:lnSpc>
                <a:spcPts val="2000"/>
              </a:lnSpc>
            </a:pPr>
            <a:r>
              <a:rPr lang="en-US" sz="1800" b="1">
                <a:solidFill>
                  <a:srgbClr val="000000"/>
                </a:solidFill>
                <a:latin typeface="Arial"/>
                <a:ea typeface="ＭＳ Ｐゴシック" charset="0"/>
              </a:rPr>
              <a:t>gene flow</a:t>
            </a:r>
          </a:p>
        </p:txBody>
      </p:sp>
      <p:sp>
        <p:nvSpPr>
          <p:cNvPr id="13" name="TextBox 14"/>
          <p:cNvSpPr txBox="1">
            <a:spLocks noChangeArrowheads="1"/>
          </p:cNvSpPr>
          <p:nvPr/>
        </p:nvSpPr>
        <p:spPr bwMode="auto">
          <a:xfrm>
            <a:off x="5983461" y="4490344"/>
            <a:ext cx="1077218"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Hybrid</a:t>
            </a:r>
          </a:p>
          <a:p>
            <a:pPr eaLnBrk="0" hangingPunct="0">
              <a:lnSpc>
                <a:spcPts val="2000"/>
              </a:lnSpc>
            </a:pPr>
            <a:r>
              <a:rPr lang="en-US" sz="1800" b="1" dirty="0">
                <a:solidFill>
                  <a:srgbClr val="000000"/>
                </a:solidFill>
                <a:latin typeface="Arial"/>
                <a:ea typeface="ＭＳ Ｐゴシック" charset="0"/>
              </a:rPr>
              <a:t>individual</a:t>
            </a:r>
          </a:p>
        </p:txBody>
      </p:sp>
      <p:sp>
        <p:nvSpPr>
          <p:cNvPr id="14" name="TextBox 16"/>
          <p:cNvSpPr txBox="1">
            <a:spLocks noChangeArrowheads="1"/>
          </p:cNvSpPr>
          <p:nvPr/>
        </p:nvSpPr>
        <p:spPr bwMode="auto">
          <a:xfrm>
            <a:off x="7210599" y="3950594"/>
            <a:ext cx="75661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Fusion</a:t>
            </a:r>
          </a:p>
        </p:txBody>
      </p:sp>
      <p:sp>
        <p:nvSpPr>
          <p:cNvPr id="15" name="TextBox 17"/>
          <p:cNvSpPr txBox="1">
            <a:spLocks noChangeArrowheads="1"/>
          </p:cNvSpPr>
          <p:nvPr/>
        </p:nvSpPr>
        <p:spPr bwMode="auto">
          <a:xfrm>
            <a:off x="7210599" y="4957069"/>
            <a:ext cx="897682"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Stability</a:t>
            </a:r>
          </a:p>
        </p:txBody>
      </p:sp>
      <p:sp>
        <p:nvSpPr>
          <p:cNvPr id="3" name="Freeform 2"/>
          <p:cNvSpPr/>
          <p:nvPr/>
        </p:nvSpPr>
        <p:spPr bwMode="auto">
          <a:xfrm>
            <a:off x="628650" y="3794125"/>
            <a:ext cx="273050" cy="603250"/>
          </a:xfrm>
          <a:custGeom>
            <a:avLst/>
            <a:gdLst>
              <a:gd name="connsiteX0" fmla="*/ 273050 w 273050"/>
              <a:gd name="connsiteY0" fmla="*/ 0 h 603250"/>
              <a:gd name="connsiteX1" fmla="*/ 0 w 273050"/>
              <a:gd name="connsiteY1" fmla="*/ 603250 h 603250"/>
            </a:gdLst>
            <a:ahLst/>
            <a:cxnLst>
              <a:cxn ang="0">
                <a:pos x="connsiteX0" y="connsiteY0"/>
              </a:cxn>
              <a:cxn ang="0">
                <a:pos x="connsiteX1" y="connsiteY1"/>
              </a:cxn>
            </a:cxnLst>
            <a:rect l="l" t="t" r="r" b="b"/>
            <a:pathLst>
              <a:path w="273050" h="603250">
                <a:moveTo>
                  <a:pt x="273050" y="0"/>
                </a:moveTo>
                <a:lnTo>
                  <a:pt x="0" y="603250"/>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6" name="Freeform 15"/>
          <p:cNvSpPr/>
          <p:nvPr/>
        </p:nvSpPr>
        <p:spPr bwMode="auto">
          <a:xfrm>
            <a:off x="1216025" y="3600450"/>
            <a:ext cx="149225" cy="384175"/>
          </a:xfrm>
          <a:custGeom>
            <a:avLst/>
            <a:gdLst>
              <a:gd name="connsiteX0" fmla="*/ 0 w 149225"/>
              <a:gd name="connsiteY0" fmla="*/ 0 h 384175"/>
              <a:gd name="connsiteX1" fmla="*/ 149225 w 149225"/>
              <a:gd name="connsiteY1" fmla="*/ 384175 h 384175"/>
            </a:gdLst>
            <a:ahLst/>
            <a:cxnLst>
              <a:cxn ang="0">
                <a:pos x="connsiteX0" y="connsiteY0"/>
              </a:cxn>
              <a:cxn ang="0">
                <a:pos x="connsiteX1" y="connsiteY1"/>
              </a:cxn>
            </a:cxnLst>
            <a:rect l="l" t="t" r="r" b="b"/>
            <a:pathLst>
              <a:path w="149225" h="384175">
                <a:moveTo>
                  <a:pt x="0" y="0"/>
                </a:moveTo>
                <a:lnTo>
                  <a:pt x="149225" y="384175"/>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7" name="Freeform 16"/>
          <p:cNvSpPr/>
          <p:nvPr/>
        </p:nvSpPr>
        <p:spPr bwMode="auto">
          <a:xfrm>
            <a:off x="2406650" y="3625850"/>
            <a:ext cx="28575" cy="809625"/>
          </a:xfrm>
          <a:custGeom>
            <a:avLst/>
            <a:gdLst>
              <a:gd name="connsiteX0" fmla="*/ 28575 w 28575"/>
              <a:gd name="connsiteY0" fmla="*/ 0 h 809625"/>
              <a:gd name="connsiteX1" fmla="*/ 0 w 28575"/>
              <a:gd name="connsiteY1" fmla="*/ 809625 h 809625"/>
            </a:gdLst>
            <a:ahLst/>
            <a:cxnLst>
              <a:cxn ang="0">
                <a:pos x="connsiteX0" y="connsiteY0"/>
              </a:cxn>
              <a:cxn ang="0">
                <a:pos x="connsiteX1" y="connsiteY1"/>
              </a:cxn>
            </a:cxnLst>
            <a:rect l="l" t="t" r="r" b="b"/>
            <a:pathLst>
              <a:path w="28575" h="809625">
                <a:moveTo>
                  <a:pt x="28575" y="0"/>
                </a:moveTo>
                <a:lnTo>
                  <a:pt x="0" y="809625"/>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8" name="Freeform 17"/>
          <p:cNvSpPr/>
          <p:nvPr/>
        </p:nvSpPr>
        <p:spPr bwMode="auto">
          <a:xfrm>
            <a:off x="5740400" y="3971925"/>
            <a:ext cx="492125" cy="508000"/>
          </a:xfrm>
          <a:custGeom>
            <a:avLst/>
            <a:gdLst>
              <a:gd name="connsiteX0" fmla="*/ 0 w 492125"/>
              <a:gd name="connsiteY0" fmla="*/ 0 h 508000"/>
              <a:gd name="connsiteX1" fmla="*/ 492125 w 492125"/>
              <a:gd name="connsiteY1" fmla="*/ 508000 h 508000"/>
            </a:gdLst>
            <a:ahLst/>
            <a:cxnLst>
              <a:cxn ang="0">
                <a:pos x="connsiteX0" y="connsiteY0"/>
              </a:cxn>
              <a:cxn ang="0">
                <a:pos x="connsiteX1" y="connsiteY1"/>
              </a:cxn>
            </a:cxnLst>
            <a:rect l="l" t="t" r="r" b="b"/>
            <a:pathLst>
              <a:path w="492125" h="508000">
                <a:moveTo>
                  <a:pt x="0" y="0"/>
                </a:moveTo>
                <a:lnTo>
                  <a:pt x="492125" y="508000"/>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19" name="Freeform 18"/>
          <p:cNvSpPr/>
          <p:nvPr/>
        </p:nvSpPr>
        <p:spPr bwMode="auto">
          <a:xfrm>
            <a:off x="5774531" y="2552700"/>
            <a:ext cx="338138" cy="240506"/>
          </a:xfrm>
          <a:custGeom>
            <a:avLst/>
            <a:gdLst>
              <a:gd name="connsiteX0" fmla="*/ 0 w 338138"/>
              <a:gd name="connsiteY0" fmla="*/ 240506 h 240506"/>
              <a:gd name="connsiteX1" fmla="*/ 338138 w 338138"/>
              <a:gd name="connsiteY1" fmla="*/ 0 h 240506"/>
            </a:gdLst>
            <a:ahLst/>
            <a:cxnLst>
              <a:cxn ang="0">
                <a:pos x="connsiteX0" y="connsiteY0"/>
              </a:cxn>
              <a:cxn ang="0">
                <a:pos x="connsiteX1" y="connsiteY1"/>
              </a:cxn>
            </a:cxnLst>
            <a:rect l="l" t="t" r="r" b="b"/>
            <a:pathLst>
              <a:path w="338138" h="240506">
                <a:moveTo>
                  <a:pt x="0" y="240506"/>
                </a:moveTo>
                <a:lnTo>
                  <a:pt x="338138" y="0"/>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20" name="Freeform 19"/>
          <p:cNvSpPr/>
          <p:nvPr/>
        </p:nvSpPr>
        <p:spPr bwMode="auto">
          <a:xfrm>
            <a:off x="3307556" y="2378869"/>
            <a:ext cx="19050" cy="569119"/>
          </a:xfrm>
          <a:custGeom>
            <a:avLst/>
            <a:gdLst>
              <a:gd name="connsiteX0" fmla="*/ 19050 w 19050"/>
              <a:gd name="connsiteY0" fmla="*/ 0 h 569119"/>
              <a:gd name="connsiteX1" fmla="*/ 0 w 19050"/>
              <a:gd name="connsiteY1" fmla="*/ 569119 h 569119"/>
            </a:gdLst>
            <a:ahLst/>
            <a:cxnLst>
              <a:cxn ang="0">
                <a:pos x="connsiteX0" y="connsiteY0"/>
              </a:cxn>
              <a:cxn ang="0">
                <a:pos x="connsiteX1" y="connsiteY1"/>
              </a:cxn>
            </a:cxnLst>
            <a:rect l="l" t="t" r="r" b="b"/>
            <a:pathLst>
              <a:path w="19050" h="569119">
                <a:moveTo>
                  <a:pt x="19050" y="0"/>
                </a:moveTo>
                <a:lnTo>
                  <a:pt x="0" y="569119"/>
                </a:lnTo>
              </a:path>
            </a:pathLst>
          </a:custGeom>
          <a:no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21" name="Freeform 20"/>
          <p:cNvSpPr/>
          <p:nvPr/>
        </p:nvSpPr>
        <p:spPr bwMode="auto">
          <a:xfrm>
            <a:off x="3305191" y="2383647"/>
            <a:ext cx="19050" cy="569119"/>
          </a:xfrm>
          <a:custGeom>
            <a:avLst/>
            <a:gdLst>
              <a:gd name="connsiteX0" fmla="*/ 19050 w 19050"/>
              <a:gd name="connsiteY0" fmla="*/ 0 h 569119"/>
              <a:gd name="connsiteX1" fmla="*/ 0 w 19050"/>
              <a:gd name="connsiteY1" fmla="*/ 569119 h 569119"/>
            </a:gdLst>
            <a:ahLst/>
            <a:cxnLst>
              <a:cxn ang="0">
                <a:pos x="connsiteX0" y="connsiteY0"/>
              </a:cxn>
              <a:cxn ang="0">
                <a:pos x="connsiteX1" y="connsiteY1"/>
              </a:cxn>
            </a:cxnLst>
            <a:rect l="l" t="t" r="r" b="b"/>
            <a:pathLst>
              <a:path w="19050" h="569119">
                <a:moveTo>
                  <a:pt x="19050" y="0"/>
                </a:moveTo>
                <a:lnTo>
                  <a:pt x="0" y="569119"/>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3551856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r>
              <a:rPr lang="en-US" b="1" dirty="0"/>
              <a:t>Stability</a:t>
            </a:r>
            <a:r>
              <a:rPr lang="en-US" dirty="0"/>
              <a:t> of the hybrid zone will result if hybrids continue to be produced over time</a:t>
            </a:r>
          </a:p>
          <a:p>
            <a:r>
              <a:rPr lang="en-US" dirty="0"/>
              <a:t>This may occur if hybrids are at least as likely to survive and reproduce as their parent species </a:t>
            </a:r>
          </a:p>
          <a:p>
            <a:r>
              <a:rPr lang="en-US" dirty="0"/>
              <a:t>If they are not, gene flow from outside may overwhelm selection for increased reproductive isolation inside the hybrid zone</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199541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i="1"/>
              <a:t>Reproductive Isolation</a:t>
            </a:r>
            <a:endParaRPr lang="en-US" i="1" dirty="0"/>
          </a:p>
        </p:txBody>
      </p:sp>
      <p:sp>
        <p:nvSpPr>
          <p:cNvPr id="11267" name="Rectangle 3"/>
          <p:cNvSpPr>
            <a:spLocks noGrp="1" noChangeArrowheads="1"/>
          </p:cNvSpPr>
          <p:nvPr>
            <p:ph idx="1"/>
          </p:nvPr>
        </p:nvSpPr>
        <p:spPr/>
        <p:txBody>
          <a:bodyPr/>
          <a:lstStyle/>
          <a:p>
            <a:r>
              <a:rPr lang="en-US" b="1"/>
              <a:t>Reproductive isolation </a:t>
            </a:r>
            <a:r>
              <a:rPr lang="en-US"/>
              <a:t>is the existence of biological barriers that impede two species from producing viable, fertile offspring</a:t>
            </a:r>
          </a:p>
          <a:p>
            <a:r>
              <a:rPr lang="en-US"/>
              <a:t>Sometimes</a:t>
            </a:r>
            <a:r>
              <a:rPr lang="en-US" b="1"/>
              <a:t> hybrids</a:t>
            </a:r>
            <a:r>
              <a:rPr lang="en-US"/>
              <a:t>, the offspring of crosses between different species, are successfully produced</a:t>
            </a:r>
          </a:p>
          <a:p>
            <a:r>
              <a:rPr lang="en-US"/>
              <a:t>Reproductive barriers can be classified by whether they act before or after fertilization</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331937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Concept 22.4: Speciation can occur rapidly or slowly and can result from changes in few or many genes</a:t>
            </a:r>
            <a:endParaRPr lang="en-US" dirty="0"/>
          </a:p>
        </p:txBody>
      </p:sp>
      <p:sp>
        <p:nvSpPr>
          <p:cNvPr id="75779" name="Rectangle 3"/>
          <p:cNvSpPr>
            <a:spLocks noGrp="1" noChangeArrowheads="1"/>
          </p:cNvSpPr>
          <p:nvPr>
            <p:ph idx="1"/>
          </p:nvPr>
        </p:nvSpPr>
        <p:spPr/>
        <p:txBody>
          <a:bodyPr/>
          <a:lstStyle/>
          <a:p>
            <a:r>
              <a:rPr lang="en-US"/>
              <a:t>Many questions remain concerning how long it takes for new species to form, or how many genes need to differ between species</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994145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i="1"/>
              <a:t>Patterns in the Fossil Record</a:t>
            </a:r>
            <a:endParaRPr lang="en-US" i="1" dirty="0"/>
          </a:p>
        </p:txBody>
      </p:sp>
      <p:sp>
        <p:nvSpPr>
          <p:cNvPr id="77827" name="Rectangle 3"/>
          <p:cNvSpPr>
            <a:spLocks noGrp="1" noChangeArrowheads="1"/>
          </p:cNvSpPr>
          <p:nvPr>
            <p:ph idx="1"/>
          </p:nvPr>
        </p:nvSpPr>
        <p:spPr/>
        <p:txBody>
          <a:bodyPr/>
          <a:lstStyle/>
          <a:p>
            <a:r>
              <a:rPr lang="en-US" dirty="0"/>
              <a:t>The fossil record includes examples of species that appear suddenly, persist essentially unchanged for some time, and then disappear</a:t>
            </a:r>
          </a:p>
          <a:p>
            <a:r>
              <a:rPr lang="en-US" dirty="0"/>
              <a:t>These periods of apparent stasis punctuated by sudden change are called </a:t>
            </a:r>
            <a:r>
              <a:rPr lang="en-US" b="1" dirty="0"/>
              <a:t>punctuated </a:t>
            </a:r>
            <a:r>
              <a:rPr lang="en-US" b="1" dirty="0" err="1"/>
              <a:t>equilibria</a:t>
            </a:r>
            <a:endParaRPr lang="en-US" b="1" dirty="0"/>
          </a:p>
          <a:p>
            <a:r>
              <a:rPr lang="en-US" dirty="0"/>
              <a:t>The punctuated equilibrium model contrasts with a model of gradual change in a species’</a:t>
            </a:r>
            <a:r>
              <a:rPr lang="en-US" altLang="ja-JP" dirty="0"/>
              <a:t> existence</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904698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i="1"/>
              <a:t>Speciation Rates</a:t>
            </a:r>
            <a:endParaRPr lang="en-US" i="1" dirty="0"/>
          </a:p>
        </p:txBody>
      </p:sp>
      <p:sp>
        <p:nvSpPr>
          <p:cNvPr id="79875" name="Rectangle 3"/>
          <p:cNvSpPr>
            <a:spLocks noGrp="1" noChangeArrowheads="1"/>
          </p:cNvSpPr>
          <p:nvPr>
            <p:ph idx="1"/>
          </p:nvPr>
        </p:nvSpPr>
        <p:spPr/>
        <p:txBody>
          <a:bodyPr/>
          <a:lstStyle/>
          <a:p>
            <a:r>
              <a:rPr lang="en-US"/>
              <a:t>The punctuated pattern in the fossil record and evidence from lab studies suggest that speciation can be rapid</a:t>
            </a:r>
          </a:p>
          <a:p>
            <a:pPr lvl="1"/>
            <a:r>
              <a:rPr lang="en-US"/>
              <a:t>For example, the sunflower </a:t>
            </a:r>
            <a:r>
              <a:rPr lang="en-US" i="1"/>
              <a:t>Helianthus anomalus</a:t>
            </a:r>
            <a:r>
              <a:rPr lang="en-US"/>
              <a:t> originated from the hybridization of two other sunflower species and quickly diverged into a </a:t>
            </a:r>
            <a:br>
              <a:rPr lang="en-US"/>
            </a:br>
            <a:r>
              <a:rPr lang="en-US"/>
              <a:t>new species</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495238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548640"/>
            <a:ext cx="8546592" cy="5760720"/>
          </a:xfrm>
          <a:prstGeom prst="rect">
            <a:avLst/>
          </a:prstGeom>
        </p:spPr>
      </p:pic>
      <p:sp>
        <p:nvSpPr>
          <p:cNvPr id="5" name="Title 4"/>
          <p:cNvSpPr>
            <a:spLocks noGrp="1"/>
          </p:cNvSpPr>
          <p:nvPr>
            <p:ph type="title"/>
          </p:nvPr>
        </p:nvSpPr>
        <p:spPr/>
        <p:txBody>
          <a:bodyPr/>
          <a:lstStyle/>
          <a:p>
            <a:r>
              <a:rPr lang="en-US"/>
              <a:t>Figure 22.16</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326485" y="551880"/>
            <a:ext cx="2346796"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(a) Punctuated model</a:t>
            </a:r>
          </a:p>
        </p:txBody>
      </p:sp>
      <p:sp>
        <p:nvSpPr>
          <p:cNvPr id="7" name="TextBox 3"/>
          <p:cNvSpPr txBox="1">
            <a:spLocks noChangeArrowheads="1"/>
          </p:cNvSpPr>
          <p:nvPr/>
        </p:nvSpPr>
        <p:spPr bwMode="auto">
          <a:xfrm>
            <a:off x="499523" y="2947418"/>
            <a:ext cx="534442"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Time</a:t>
            </a:r>
          </a:p>
        </p:txBody>
      </p:sp>
      <p:sp>
        <p:nvSpPr>
          <p:cNvPr id="8" name="TextBox 4"/>
          <p:cNvSpPr txBox="1">
            <a:spLocks noChangeArrowheads="1"/>
          </p:cNvSpPr>
          <p:nvPr/>
        </p:nvSpPr>
        <p:spPr bwMode="auto">
          <a:xfrm>
            <a:off x="326485" y="5998593"/>
            <a:ext cx="197490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(b) Gradual model</a:t>
            </a:r>
          </a:p>
        </p:txBody>
      </p:sp>
    </p:spTree>
    <p:extLst>
      <p:ext uri="{BB962C8B-B14F-4D97-AF65-F5344CB8AC3E}">
        <p14:creationId xmlns:p14="http://schemas.microsoft.com/office/powerpoint/2010/main" val="1351743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r>
              <a:rPr lang="en-US" dirty="0"/>
              <a:t>The interval between documented speciation events ranges from 4,000 years (some cichlids) to 40 million years (some beetles), with an average of 6.5 million years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717762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Studying the Genetics of Speciation</a:t>
            </a:r>
            <a:endParaRPr lang="en-US" dirty="0"/>
          </a:p>
        </p:txBody>
      </p:sp>
      <p:sp>
        <p:nvSpPr>
          <p:cNvPr id="83971" name="Rectangle 3"/>
          <p:cNvSpPr>
            <a:spLocks noGrp="1" noChangeArrowheads="1"/>
          </p:cNvSpPr>
          <p:nvPr>
            <p:ph idx="1"/>
          </p:nvPr>
        </p:nvSpPr>
        <p:spPr/>
        <p:txBody>
          <a:bodyPr/>
          <a:lstStyle/>
          <a:p>
            <a:r>
              <a:rPr lang="en-US"/>
              <a:t>A fundamental question of evolutionary biology persists: How many genes change when a new species forms?</a:t>
            </a:r>
          </a:p>
          <a:p>
            <a:r>
              <a:rPr lang="en-US"/>
              <a:t>Depending on the species in question, speciation might require the change of only a single gene or many genes</a:t>
            </a:r>
          </a:p>
          <a:p>
            <a:pPr lvl="1"/>
            <a:r>
              <a:rPr lang="en-US"/>
              <a:t>For example, in Japanese </a:t>
            </a:r>
            <a:r>
              <a:rPr lang="en-US" i="1"/>
              <a:t>Euhadra</a:t>
            </a:r>
            <a:r>
              <a:rPr lang="en-US"/>
              <a:t> snails, the direction of shell spiral affects mating and is controlled by a single gene</a:t>
            </a:r>
            <a:endParaRPr lang="en-US" dirty="0"/>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724148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p:txBody>
          <a:bodyPr/>
          <a:lstStyle/>
          <a:p>
            <a:r>
              <a:rPr lang="en-US" dirty="0"/>
              <a:t>In monkey flowers (</a:t>
            </a:r>
            <a:r>
              <a:rPr lang="en-US" i="1" dirty="0" err="1"/>
              <a:t>Mimulus</a:t>
            </a:r>
            <a:r>
              <a:rPr lang="en-US" dirty="0"/>
              <a:t>), two genes affect flower color, which influences pollinator attraction</a:t>
            </a:r>
          </a:p>
          <a:p>
            <a:r>
              <a:rPr lang="en-US" dirty="0"/>
              <a:t>Monkey flowers with different alleles at the flower color loci are less likely to interbreed because they attract different species of pollinators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372061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p:txBody>
          <a:bodyPr/>
          <a:lstStyle/>
          <a:p>
            <a:r>
              <a:rPr lang="en-US" dirty="0"/>
              <a:t>In other organisms, speciation can be influenced by larger numbers of genes and gene interactions</a:t>
            </a:r>
          </a:p>
          <a:p>
            <a:pPr lvl="1"/>
            <a:r>
              <a:rPr lang="en-US" dirty="0"/>
              <a:t>For example, isolation between species of sunflowers in the genus </a:t>
            </a:r>
            <a:r>
              <a:rPr lang="en-US" i="1" dirty="0"/>
              <a:t>Helianthus</a:t>
            </a:r>
            <a:r>
              <a:rPr lang="en-US" dirty="0"/>
              <a:t> is influenced by at least 26 chromosome sections (number of genes unknown) </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242363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From Speciation to Macroevolution</a:t>
            </a:r>
            <a:endParaRPr lang="en-US" dirty="0"/>
          </a:p>
        </p:txBody>
      </p:sp>
      <p:sp>
        <p:nvSpPr>
          <p:cNvPr id="88067" name="Rectangle 3"/>
          <p:cNvSpPr>
            <a:spLocks noGrp="1" noChangeArrowheads="1"/>
          </p:cNvSpPr>
          <p:nvPr>
            <p:ph idx="1"/>
          </p:nvPr>
        </p:nvSpPr>
        <p:spPr/>
        <p:txBody>
          <a:bodyPr/>
          <a:lstStyle/>
          <a:p>
            <a:r>
              <a:rPr lang="en-US"/>
              <a:t>Macroevolution is large-scale evolutionary change resulting from the cumulative effect of many speciation and extinction events</a:t>
            </a:r>
          </a:p>
        </p:txBody>
      </p:sp>
      <p:sp>
        <p:nvSpPr>
          <p:cNvPr id="4" name="Footer Placeholder 3"/>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919411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048" y="204216"/>
            <a:ext cx="4565904" cy="6449568"/>
          </a:xfrm>
          <a:prstGeom prst="rect">
            <a:avLst/>
          </a:prstGeom>
        </p:spPr>
      </p:pic>
      <p:sp>
        <p:nvSpPr>
          <p:cNvPr id="5" name="Title 4"/>
          <p:cNvSpPr>
            <a:spLocks noGrp="1"/>
          </p:cNvSpPr>
          <p:nvPr>
            <p:ph type="title"/>
          </p:nvPr>
        </p:nvSpPr>
        <p:spPr/>
        <p:txBody>
          <a:bodyPr/>
          <a:lstStyle/>
          <a:p>
            <a:r>
              <a:rPr lang="en-US"/>
              <a:t>Figure 22.19</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2322384" y="2321960"/>
            <a:ext cx="18194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600" b="1" dirty="0">
                <a:solidFill>
                  <a:srgbClr val="000000"/>
                </a:solidFill>
                <a:latin typeface="Arial"/>
                <a:ea typeface="ＭＳ Ｐゴシック" charset="0"/>
              </a:rPr>
              <a:t>(a) </a:t>
            </a:r>
            <a:r>
              <a:rPr lang="en-US" sz="1600" b="1" i="1" dirty="0" err="1">
                <a:solidFill>
                  <a:srgbClr val="000000"/>
                </a:solidFill>
                <a:latin typeface="Arial"/>
                <a:ea typeface="ＭＳ Ｐゴシック" charset="0"/>
              </a:rPr>
              <a:t>Mimulus</a:t>
            </a:r>
            <a:r>
              <a:rPr lang="en-US" sz="1600" b="1" i="1" dirty="0">
                <a:solidFill>
                  <a:srgbClr val="000000"/>
                </a:solidFill>
                <a:latin typeface="Arial"/>
                <a:ea typeface="ＭＳ Ｐゴシック" charset="0"/>
              </a:rPr>
              <a:t> </a:t>
            </a:r>
            <a:r>
              <a:rPr lang="en-US" sz="1600" b="1" i="1" dirty="0" err="1">
                <a:solidFill>
                  <a:srgbClr val="000000"/>
                </a:solidFill>
                <a:latin typeface="Arial"/>
                <a:ea typeface="ＭＳ Ｐゴシック" charset="0"/>
              </a:rPr>
              <a:t>lewisii</a:t>
            </a:r>
            <a:endParaRPr lang="en-US" sz="1600" b="1" i="1" dirty="0">
              <a:solidFill>
                <a:srgbClr val="000000"/>
              </a:solidFill>
              <a:latin typeface="Arial"/>
              <a:ea typeface="ＭＳ Ｐゴシック" charset="0"/>
            </a:endParaRPr>
          </a:p>
        </p:txBody>
      </p:sp>
      <p:sp>
        <p:nvSpPr>
          <p:cNvPr id="7" name="TextBox 3"/>
          <p:cNvSpPr txBox="1">
            <a:spLocks noChangeArrowheads="1"/>
          </p:cNvSpPr>
          <p:nvPr/>
        </p:nvSpPr>
        <p:spPr bwMode="auto">
          <a:xfrm>
            <a:off x="4735384" y="2319579"/>
            <a:ext cx="2187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20040" indent="-320040" eaLnBrk="0" hangingPunct="0">
              <a:lnSpc>
                <a:spcPts val="1820"/>
              </a:lnSpc>
            </a:pPr>
            <a:r>
              <a:rPr lang="en-US" sz="1600" b="1" dirty="0">
                <a:solidFill>
                  <a:srgbClr val="000000"/>
                </a:solidFill>
                <a:latin typeface="Arial"/>
                <a:ea typeface="ＭＳ Ｐゴシック" charset="0"/>
              </a:rPr>
              <a:t>(b)	</a:t>
            </a:r>
            <a:r>
              <a:rPr lang="en-US" sz="1600" b="1" i="1" dirty="0">
                <a:solidFill>
                  <a:srgbClr val="000000"/>
                </a:solidFill>
                <a:latin typeface="Arial"/>
                <a:ea typeface="ＭＳ Ｐゴシック" charset="0"/>
              </a:rPr>
              <a:t>M. </a:t>
            </a:r>
            <a:r>
              <a:rPr lang="en-US" sz="1600" b="1" i="1" dirty="0" err="1">
                <a:solidFill>
                  <a:srgbClr val="000000"/>
                </a:solidFill>
                <a:latin typeface="Arial"/>
                <a:ea typeface="ＭＳ Ｐゴシック" charset="0"/>
              </a:rPr>
              <a:t>lewisii</a:t>
            </a:r>
            <a:r>
              <a:rPr lang="en-US" sz="1600" b="1" i="1" dirty="0">
                <a:solidFill>
                  <a:srgbClr val="000000"/>
                </a:solidFill>
                <a:latin typeface="Arial"/>
                <a:ea typeface="ＭＳ Ｐゴシック" charset="0"/>
              </a:rPr>
              <a:t> </a:t>
            </a:r>
            <a:r>
              <a:rPr lang="en-US" sz="1600" b="1" dirty="0">
                <a:solidFill>
                  <a:srgbClr val="000000"/>
                </a:solidFill>
                <a:latin typeface="Arial"/>
                <a:ea typeface="ＭＳ Ｐゴシック" charset="0"/>
              </a:rPr>
              <a:t>with</a:t>
            </a:r>
            <a:br>
              <a:rPr lang="en-US" sz="1600" b="1" dirty="0">
                <a:solidFill>
                  <a:srgbClr val="000000"/>
                </a:solidFill>
                <a:latin typeface="Arial"/>
                <a:ea typeface="ＭＳ Ｐゴシック" charset="0"/>
              </a:rPr>
            </a:br>
            <a:r>
              <a:rPr lang="en-US" sz="1600" b="1" i="1" dirty="0">
                <a:solidFill>
                  <a:srgbClr val="000000"/>
                </a:solidFill>
                <a:latin typeface="Arial"/>
                <a:ea typeface="ＭＳ Ｐゴシック" charset="0"/>
              </a:rPr>
              <a:t>M. </a:t>
            </a:r>
            <a:r>
              <a:rPr lang="en-US" sz="1600" b="1" i="1" dirty="0" err="1">
                <a:solidFill>
                  <a:srgbClr val="000000"/>
                </a:solidFill>
                <a:latin typeface="Arial"/>
                <a:ea typeface="ＭＳ Ｐゴシック" charset="0"/>
              </a:rPr>
              <a:t>cardinalis</a:t>
            </a:r>
            <a:r>
              <a:rPr lang="en-US" sz="1600" b="1" i="1" dirty="0">
                <a:solidFill>
                  <a:srgbClr val="000000"/>
                </a:solidFill>
                <a:latin typeface="Arial"/>
                <a:ea typeface="ＭＳ Ｐゴシック" charset="0"/>
              </a:rPr>
              <a:t> </a:t>
            </a:r>
            <a:r>
              <a:rPr lang="en-US" sz="1600" b="1" dirty="0">
                <a:solidFill>
                  <a:srgbClr val="000000"/>
                </a:solidFill>
                <a:latin typeface="Arial"/>
                <a:ea typeface="ＭＳ Ｐゴシック" charset="0"/>
              </a:rPr>
              <a:t>allele</a:t>
            </a:r>
          </a:p>
        </p:txBody>
      </p:sp>
      <p:sp>
        <p:nvSpPr>
          <p:cNvPr id="8" name="TextBox 5"/>
          <p:cNvSpPr txBox="1">
            <a:spLocks noChangeArrowheads="1"/>
          </p:cNvSpPr>
          <p:nvPr/>
        </p:nvSpPr>
        <p:spPr bwMode="auto">
          <a:xfrm>
            <a:off x="2322384" y="6195460"/>
            <a:ext cx="215924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20"/>
              </a:lnSpc>
            </a:pPr>
            <a:r>
              <a:rPr lang="en-US" sz="1600" b="1" dirty="0">
                <a:solidFill>
                  <a:srgbClr val="000000"/>
                </a:solidFill>
                <a:latin typeface="Arial"/>
                <a:ea typeface="ＭＳ Ｐゴシック" charset="0"/>
              </a:rPr>
              <a:t>(c) </a:t>
            </a:r>
            <a:r>
              <a:rPr lang="en-US" sz="1600" b="1" i="1" dirty="0" err="1">
                <a:solidFill>
                  <a:srgbClr val="000000"/>
                </a:solidFill>
                <a:latin typeface="Arial"/>
                <a:ea typeface="ＭＳ Ｐゴシック" charset="0"/>
              </a:rPr>
              <a:t>Mimulus</a:t>
            </a:r>
            <a:r>
              <a:rPr lang="en-US" sz="1600" b="1" i="1" dirty="0">
                <a:solidFill>
                  <a:srgbClr val="000000"/>
                </a:solidFill>
                <a:latin typeface="Arial"/>
                <a:ea typeface="ＭＳ Ｐゴシック" charset="0"/>
              </a:rPr>
              <a:t> </a:t>
            </a:r>
            <a:r>
              <a:rPr lang="en-US" sz="1600" b="1" i="1" dirty="0" err="1">
                <a:solidFill>
                  <a:srgbClr val="000000"/>
                </a:solidFill>
                <a:latin typeface="Arial"/>
                <a:ea typeface="ＭＳ Ｐゴシック" charset="0"/>
              </a:rPr>
              <a:t>cardinalis</a:t>
            </a:r>
            <a:endParaRPr lang="en-US" sz="1600" b="1" i="1" dirty="0">
              <a:solidFill>
                <a:srgbClr val="000000"/>
              </a:solidFill>
              <a:latin typeface="Arial"/>
              <a:ea typeface="ＭＳ Ｐゴシック" charset="0"/>
            </a:endParaRPr>
          </a:p>
        </p:txBody>
      </p:sp>
      <p:sp>
        <p:nvSpPr>
          <p:cNvPr id="9" name="TextBox 7"/>
          <p:cNvSpPr txBox="1">
            <a:spLocks noChangeArrowheads="1"/>
          </p:cNvSpPr>
          <p:nvPr/>
        </p:nvSpPr>
        <p:spPr bwMode="auto">
          <a:xfrm>
            <a:off x="4733003" y="6190698"/>
            <a:ext cx="2035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320040" indent="-320040" eaLnBrk="0" hangingPunct="0">
              <a:lnSpc>
                <a:spcPts val="1820"/>
              </a:lnSpc>
            </a:pPr>
            <a:r>
              <a:rPr lang="en-US" sz="1600" b="1" dirty="0">
                <a:solidFill>
                  <a:srgbClr val="000000"/>
                </a:solidFill>
                <a:latin typeface="Arial"/>
                <a:ea typeface="ＭＳ Ｐゴシック" charset="0"/>
              </a:rPr>
              <a:t>(d)	</a:t>
            </a:r>
            <a:r>
              <a:rPr lang="en-US" sz="1600" b="1" i="1" dirty="0">
                <a:solidFill>
                  <a:srgbClr val="000000"/>
                </a:solidFill>
                <a:latin typeface="Arial"/>
                <a:ea typeface="ＭＳ Ｐゴシック" charset="0"/>
              </a:rPr>
              <a:t>M. </a:t>
            </a:r>
            <a:r>
              <a:rPr lang="en-US" sz="1600" b="1" i="1" dirty="0" err="1">
                <a:solidFill>
                  <a:srgbClr val="000000"/>
                </a:solidFill>
                <a:latin typeface="Arial"/>
                <a:ea typeface="ＭＳ Ｐゴシック" charset="0"/>
              </a:rPr>
              <a:t>cardinalis</a:t>
            </a:r>
            <a:r>
              <a:rPr lang="en-US" sz="1600" b="1" i="1" dirty="0">
                <a:solidFill>
                  <a:srgbClr val="000000"/>
                </a:solidFill>
                <a:latin typeface="Arial"/>
                <a:ea typeface="ＭＳ Ｐゴシック" charset="0"/>
              </a:rPr>
              <a:t> </a:t>
            </a:r>
            <a:r>
              <a:rPr lang="en-US" sz="1600" b="1" dirty="0">
                <a:solidFill>
                  <a:srgbClr val="000000"/>
                </a:solidFill>
                <a:latin typeface="Arial"/>
                <a:ea typeface="ＭＳ Ｐゴシック" charset="0"/>
              </a:rPr>
              <a:t>with</a:t>
            </a:r>
            <a:br>
              <a:rPr lang="en-US" sz="1600" b="1" dirty="0">
                <a:solidFill>
                  <a:srgbClr val="000000"/>
                </a:solidFill>
                <a:latin typeface="Arial"/>
                <a:ea typeface="ＭＳ Ｐゴシック" charset="0"/>
              </a:rPr>
            </a:br>
            <a:r>
              <a:rPr lang="en-US" sz="1600" b="1" i="1" dirty="0">
                <a:solidFill>
                  <a:srgbClr val="000000"/>
                </a:solidFill>
                <a:latin typeface="Arial"/>
                <a:ea typeface="ＭＳ Ｐゴシック" charset="0"/>
              </a:rPr>
              <a:t>M. </a:t>
            </a:r>
            <a:r>
              <a:rPr lang="en-US" sz="1600" b="1" i="1" dirty="0" err="1">
                <a:solidFill>
                  <a:srgbClr val="000000"/>
                </a:solidFill>
                <a:latin typeface="Arial"/>
                <a:ea typeface="ＭＳ Ｐゴシック" charset="0"/>
              </a:rPr>
              <a:t>lewisii</a:t>
            </a:r>
            <a:r>
              <a:rPr lang="en-US" sz="1600" b="1" i="1" dirty="0">
                <a:solidFill>
                  <a:srgbClr val="000000"/>
                </a:solidFill>
                <a:latin typeface="Arial"/>
                <a:ea typeface="ＭＳ Ｐゴシック" charset="0"/>
              </a:rPr>
              <a:t> </a:t>
            </a:r>
            <a:r>
              <a:rPr lang="en-US" sz="1600" b="1" dirty="0">
                <a:solidFill>
                  <a:srgbClr val="000000"/>
                </a:solidFill>
                <a:latin typeface="Arial"/>
                <a:ea typeface="ＭＳ Ｐゴシック" charset="0"/>
              </a:rPr>
              <a:t>allele</a:t>
            </a:r>
          </a:p>
        </p:txBody>
      </p:sp>
    </p:spTree>
    <p:extLst>
      <p:ext uri="{BB962C8B-B14F-4D97-AF65-F5344CB8AC3E}">
        <p14:creationId xmlns:p14="http://schemas.microsoft.com/office/powerpoint/2010/main" val="243057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p:txBody>
          <a:bodyPr/>
          <a:lstStyle/>
          <a:p>
            <a:r>
              <a:rPr lang="en-US" b="1" dirty="0" err="1"/>
              <a:t>Prezygotic</a:t>
            </a:r>
            <a:r>
              <a:rPr lang="en-US" b="1" dirty="0"/>
              <a:t> barriers </a:t>
            </a:r>
            <a:r>
              <a:rPr lang="en-US" dirty="0"/>
              <a:t>block fertilization from occurring by</a:t>
            </a:r>
          </a:p>
          <a:p>
            <a:pPr lvl="1"/>
            <a:r>
              <a:rPr lang="en-US" dirty="0"/>
              <a:t>Impeding different species from attempting to mate</a:t>
            </a:r>
          </a:p>
          <a:p>
            <a:pPr lvl="1"/>
            <a:r>
              <a:rPr lang="en-US" dirty="0"/>
              <a:t>Preventing the successful completion of mating</a:t>
            </a:r>
          </a:p>
          <a:p>
            <a:pPr lvl="1"/>
            <a:r>
              <a:rPr lang="en-US" dirty="0"/>
              <a:t>Hindering fertilization if mating is successful</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93184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960" y="365760"/>
            <a:ext cx="5212080" cy="6126480"/>
          </a:xfrm>
          <a:prstGeom prst="rect">
            <a:avLst/>
          </a:prstGeom>
        </p:spPr>
      </p:pic>
      <p:sp>
        <p:nvSpPr>
          <p:cNvPr id="5" name="Title 4"/>
          <p:cNvSpPr>
            <a:spLocks noGrp="1"/>
          </p:cNvSpPr>
          <p:nvPr>
            <p:ph type="title"/>
          </p:nvPr>
        </p:nvSpPr>
        <p:spPr/>
        <p:txBody>
          <a:bodyPr/>
          <a:lstStyle/>
          <a:p>
            <a:r>
              <a:rPr lang="en-US"/>
              <a:t>Figure 22.3-1</a:t>
            </a:r>
          </a:p>
        </p:txBody>
      </p:sp>
      <p:sp>
        <p:nvSpPr>
          <p:cNvPr id="2" name="Footer Placeholder 1"/>
          <p:cNvSpPr>
            <a:spLocks noGrp="1"/>
          </p:cNvSpPr>
          <p:nvPr>
            <p:ph type="ftr" sz="quarter" idx="3"/>
          </p:nvPr>
        </p:nvSpPr>
        <p:spPr/>
        <p:txBody>
          <a:bodyPr/>
          <a:lstStyle/>
          <a:p>
            <a:r>
              <a:rPr lang="en-US">
                <a:solidFill>
                  <a:srgbClr val="000000"/>
                </a:solidFill>
              </a:rPr>
              <a:t>© 2016 Pearson Education, Inc.</a:t>
            </a:r>
            <a:endParaRPr lang="en-US" dirty="0">
              <a:solidFill>
                <a:srgbClr val="000000"/>
              </a:solidFill>
            </a:endParaRPr>
          </a:p>
        </p:txBody>
      </p:sp>
      <p:sp>
        <p:nvSpPr>
          <p:cNvPr id="6" name="TextBox 2"/>
          <p:cNvSpPr txBox="1">
            <a:spLocks noChangeArrowheads="1"/>
          </p:cNvSpPr>
          <p:nvPr/>
        </p:nvSpPr>
        <p:spPr bwMode="auto">
          <a:xfrm>
            <a:off x="3541352" y="462756"/>
            <a:ext cx="2090316"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780" b="1" dirty="0" err="1">
                <a:solidFill>
                  <a:srgbClr val="FFFFFF"/>
                </a:solidFill>
                <a:latin typeface="Arial"/>
                <a:ea typeface="ＭＳ Ｐゴシック" charset="0"/>
              </a:rPr>
              <a:t>Prezygotic</a:t>
            </a:r>
            <a:r>
              <a:rPr lang="en-US" sz="1780" b="1" dirty="0">
                <a:solidFill>
                  <a:srgbClr val="FFFFFF"/>
                </a:solidFill>
                <a:latin typeface="Arial"/>
                <a:ea typeface="ＭＳ Ｐゴシック" charset="0"/>
              </a:rPr>
              <a:t> barriers</a:t>
            </a:r>
          </a:p>
        </p:txBody>
      </p:sp>
      <p:sp>
        <p:nvSpPr>
          <p:cNvPr id="7" name="TextBox 3"/>
          <p:cNvSpPr txBox="1">
            <a:spLocks noChangeArrowheads="1"/>
          </p:cNvSpPr>
          <p:nvPr/>
        </p:nvSpPr>
        <p:spPr bwMode="auto">
          <a:xfrm>
            <a:off x="2250722" y="930275"/>
            <a:ext cx="948978"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000000"/>
                </a:solidFill>
                <a:latin typeface="Arial"/>
                <a:ea typeface="ＭＳ Ｐゴシック" charset="0"/>
              </a:rPr>
              <a:t>Habitat</a:t>
            </a:r>
          </a:p>
          <a:p>
            <a:pPr algn="ctr" eaLnBrk="0" hangingPunct="0">
              <a:lnSpc>
                <a:spcPts val="2000"/>
              </a:lnSpc>
            </a:pPr>
            <a:r>
              <a:rPr lang="en-US" sz="1800" b="1" dirty="0">
                <a:solidFill>
                  <a:srgbClr val="000000"/>
                </a:solidFill>
                <a:latin typeface="Arial"/>
                <a:ea typeface="ＭＳ Ｐゴシック" charset="0"/>
              </a:rPr>
              <a:t>isolation</a:t>
            </a:r>
          </a:p>
        </p:txBody>
      </p:sp>
      <p:sp>
        <p:nvSpPr>
          <p:cNvPr id="8" name="TextBox 5"/>
          <p:cNvSpPr txBox="1">
            <a:spLocks noChangeArrowheads="1"/>
          </p:cNvSpPr>
          <p:nvPr/>
        </p:nvSpPr>
        <p:spPr bwMode="auto">
          <a:xfrm>
            <a:off x="3678670" y="930275"/>
            <a:ext cx="1021626"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000000"/>
                </a:solidFill>
                <a:latin typeface="Arial"/>
                <a:ea typeface="ＭＳ Ｐゴシック" charset="0"/>
              </a:rPr>
              <a:t>Temporal</a:t>
            </a:r>
          </a:p>
          <a:p>
            <a:pPr algn="ctr" eaLnBrk="0" hangingPunct="0">
              <a:lnSpc>
                <a:spcPts val="2000"/>
              </a:lnSpc>
            </a:pPr>
            <a:r>
              <a:rPr lang="en-US" sz="1800" b="1" dirty="0">
                <a:solidFill>
                  <a:srgbClr val="000000"/>
                </a:solidFill>
                <a:latin typeface="Arial"/>
                <a:ea typeface="ＭＳ Ｐゴシック" charset="0"/>
              </a:rPr>
              <a:t>isolation</a:t>
            </a:r>
          </a:p>
        </p:txBody>
      </p:sp>
      <p:sp>
        <p:nvSpPr>
          <p:cNvPr id="9" name="TextBox 7"/>
          <p:cNvSpPr txBox="1">
            <a:spLocks noChangeArrowheads="1"/>
          </p:cNvSpPr>
          <p:nvPr/>
        </p:nvSpPr>
        <p:spPr bwMode="auto">
          <a:xfrm>
            <a:off x="5115357" y="923132"/>
            <a:ext cx="1179810"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000000"/>
                </a:solidFill>
                <a:latin typeface="Arial"/>
                <a:ea typeface="ＭＳ Ｐゴシック" charset="0"/>
              </a:rPr>
              <a:t>Behavioral</a:t>
            </a:r>
          </a:p>
          <a:p>
            <a:pPr algn="ctr" eaLnBrk="0" hangingPunct="0">
              <a:lnSpc>
                <a:spcPts val="2000"/>
              </a:lnSpc>
            </a:pPr>
            <a:r>
              <a:rPr lang="en-US" sz="1800" b="1">
                <a:solidFill>
                  <a:srgbClr val="000000"/>
                </a:solidFill>
                <a:latin typeface="Arial"/>
                <a:ea typeface="ＭＳ Ｐゴシック" charset="0"/>
              </a:rPr>
              <a:t>isolation</a:t>
            </a:r>
          </a:p>
        </p:txBody>
      </p:sp>
      <p:sp>
        <p:nvSpPr>
          <p:cNvPr id="10" name="TextBox 9"/>
          <p:cNvSpPr txBox="1">
            <a:spLocks noChangeArrowheads="1"/>
          </p:cNvSpPr>
          <p:nvPr/>
        </p:nvSpPr>
        <p:spPr bwMode="auto">
          <a:xfrm>
            <a:off x="6101989" y="2276475"/>
            <a:ext cx="951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820"/>
              </a:lnSpc>
            </a:pPr>
            <a:r>
              <a:rPr lang="en-US" sz="1600" b="1">
                <a:solidFill>
                  <a:srgbClr val="000000"/>
                </a:solidFill>
                <a:latin typeface="Arial"/>
                <a:ea typeface="ＭＳ Ｐゴシック" charset="0"/>
              </a:rPr>
              <a:t>MATING</a:t>
            </a:r>
          </a:p>
          <a:p>
            <a:pPr algn="ctr" eaLnBrk="0" hangingPunct="0">
              <a:lnSpc>
                <a:spcPts val="1820"/>
              </a:lnSpc>
            </a:pPr>
            <a:r>
              <a:rPr lang="en-US" sz="1600" b="1">
                <a:solidFill>
                  <a:srgbClr val="000000"/>
                </a:solidFill>
                <a:latin typeface="Arial"/>
                <a:ea typeface="ＭＳ Ｐゴシック" charset="0"/>
              </a:rPr>
              <a:t>ATTEMPT</a:t>
            </a:r>
          </a:p>
        </p:txBody>
      </p:sp>
      <p:sp>
        <p:nvSpPr>
          <p:cNvPr id="11" name="TextBox 11"/>
          <p:cNvSpPr txBox="1">
            <a:spLocks noChangeArrowheads="1"/>
          </p:cNvSpPr>
          <p:nvPr/>
        </p:nvSpPr>
        <p:spPr bwMode="auto">
          <a:xfrm>
            <a:off x="2043544" y="3421857"/>
            <a:ext cx="28213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a:solidFill>
                  <a:srgbClr val="FFFFFF"/>
                </a:solidFill>
                <a:latin typeface="Arial"/>
                <a:ea typeface="ＭＳ Ｐゴシック" charset="0"/>
              </a:rPr>
              <a:t>(a)</a:t>
            </a:r>
          </a:p>
        </p:txBody>
      </p:sp>
      <p:sp>
        <p:nvSpPr>
          <p:cNvPr id="12" name="TextBox 12"/>
          <p:cNvSpPr txBox="1">
            <a:spLocks noChangeArrowheads="1"/>
          </p:cNvSpPr>
          <p:nvPr/>
        </p:nvSpPr>
        <p:spPr bwMode="auto">
          <a:xfrm>
            <a:off x="3591356" y="3421857"/>
            <a:ext cx="28213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000000"/>
                </a:solidFill>
                <a:latin typeface="Arial"/>
                <a:ea typeface="ＭＳ Ｐゴシック" charset="0"/>
              </a:rPr>
              <a:t>(c)</a:t>
            </a:r>
          </a:p>
        </p:txBody>
      </p:sp>
      <p:sp>
        <p:nvSpPr>
          <p:cNvPr id="13" name="TextBox 13"/>
          <p:cNvSpPr txBox="1">
            <a:spLocks noChangeArrowheads="1"/>
          </p:cNvSpPr>
          <p:nvPr/>
        </p:nvSpPr>
        <p:spPr bwMode="auto">
          <a:xfrm>
            <a:off x="5189969" y="3421857"/>
            <a:ext cx="28213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FFFFFF"/>
                </a:solidFill>
                <a:latin typeface="Arial"/>
                <a:ea typeface="ＭＳ Ｐゴシック" charset="0"/>
              </a:rPr>
              <a:t>(e)</a:t>
            </a:r>
          </a:p>
        </p:txBody>
      </p:sp>
      <p:sp>
        <p:nvSpPr>
          <p:cNvPr id="14" name="TextBox 14"/>
          <p:cNvSpPr txBox="1">
            <a:spLocks noChangeArrowheads="1"/>
          </p:cNvSpPr>
          <p:nvPr/>
        </p:nvSpPr>
        <p:spPr bwMode="auto">
          <a:xfrm>
            <a:off x="3591356" y="4569619"/>
            <a:ext cx="294954"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FFFFFF"/>
                </a:solidFill>
                <a:latin typeface="Arial"/>
                <a:ea typeface="ＭＳ Ｐゴシック" charset="0"/>
              </a:rPr>
              <a:t>(d)</a:t>
            </a:r>
          </a:p>
        </p:txBody>
      </p:sp>
      <p:sp>
        <p:nvSpPr>
          <p:cNvPr id="15" name="TextBox 15"/>
          <p:cNvSpPr txBox="1">
            <a:spLocks noChangeArrowheads="1"/>
          </p:cNvSpPr>
          <p:nvPr/>
        </p:nvSpPr>
        <p:spPr bwMode="auto">
          <a:xfrm>
            <a:off x="2043544" y="4944269"/>
            <a:ext cx="294954"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a:solidFill>
                  <a:srgbClr val="FFFFFF"/>
                </a:solidFill>
                <a:latin typeface="Arial"/>
                <a:ea typeface="ＭＳ Ｐゴシック" charset="0"/>
              </a:rPr>
              <a:t>(b)</a:t>
            </a:r>
          </a:p>
        </p:txBody>
      </p:sp>
    </p:spTree>
    <p:extLst>
      <p:ext uri="{BB962C8B-B14F-4D97-AF65-F5344CB8AC3E}">
        <p14:creationId xmlns:p14="http://schemas.microsoft.com/office/powerpoint/2010/main" val="414816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p:txBody>
          <a:bodyPr/>
          <a:lstStyle/>
          <a:p>
            <a:r>
              <a:rPr lang="en-US" b="1" dirty="0"/>
              <a:t>Habitat isolation</a:t>
            </a:r>
            <a:r>
              <a:rPr lang="en-US" dirty="0"/>
              <a:t>: Two species encounter each other rarely, or not at all, because they occupy different habitats, even though not isolated by physical barriers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272870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p:txBody>
          <a:bodyPr/>
          <a:lstStyle/>
          <a:p>
            <a:r>
              <a:rPr lang="en-US" b="1" dirty="0"/>
              <a:t>Temporal isolation</a:t>
            </a:r>
            <a:r>
              <a:rPr lang="en-US" dirty="0"/>
              <a:t>: Species that breed at different times of the day, different seasons, or different years cannot mix their gametes</a:t>
            </a:r>
          </a:p>
        </p:txBody>
      </p:sp>
      <p:sp>
        <p:nvSpPr>
          <p:cNvPr id="5" name="Footer Placeholder 4"/>
          <p:cNvSpPr>
            <a:spLocks noGrp="1"/>
          </p:cNvSpPr>
          <p:nvPr>
            <p:ph type="ftr" sz="quarter" idx="3"/>
          </p:nvPr>
        </p:nvSpPr>
        <p:spPr/>
        <p:txBody>
          <a:bodyPr/>
          <a:lstStyle/>
          <a:p>
            <a:r>
              <a:rPr lang="en-US"/>
              <a:t>© 2016 Pearson Education, Inc.</a:t>
            </a:r>
            <a:endParaRPr lang="en-US" dirty="0"/>
          </a:p>
        </p:txBody>
      </p:sp>
    </p:spTree>
    <p:extLst>
      <p:ext uri="{BB962C8B-B14F-4D97-AF65-F5344CB8AC3E}">
        <p14:creationId xmlns:p14="http://schemas.microsoft.com/office/powerpoint/2010/main" val="3353415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BIF2e_Lecture_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Lecture_Design" id="{B0E6D828-9B85-4718-9282-A007272011D2}" vid="{E31D12D0-4DE0-4655-8738-44DE4B3CF91E}"/>
    </a:ext>
  </a:extLst>
</a:theme>
</file>

<file path=ppt/theme/theme10.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1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4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4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4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1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5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5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5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5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5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5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0.xml><?xml version="1.0" encoding="utf-8"?>
<a:theme xmlns:a="http://schemas.openxmlformats.org/drawingml/2006/main" name="15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6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6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6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6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6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6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6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6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6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0.xml><?xml version="1.0" encoding="utf-8"?>
<a:theme xmlns:a="http://schemas.openxmlformats.org/drawingml/2006/main" name="16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7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7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17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4.xml><?xml version="1.0" encoding="utf-8"?>
<a:theme xmlns:a="http://schemas.openxmlformats.org/drawingml/2006/main" name="17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5.xml><?xml version="1.0" encoding="utf-8"?>
<a:theme xmlns:a="http://schemas.openxmlformats.org/drawingml/2006/main" name="17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6.xml><?xml version="1.0" encoding="utf-8"?>
<a:theme xmlns:a="http://schemas.openxmlformats.org/drawingml/2006/main" name="17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7.xml><?xml version="1.0" encoding="utf-8"?>
<a:theme xmlns:a="http://schemas.openxmlformats.org/drawingml/2006/main" name="17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8.xml><?xml version="1.0" encoding="utf-8"?>
<a:theme xmlns:a="http://schemas.openxmlformats.org/drawingml/2006/main" name="17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9.xml><?xml version="1.0" encoding="utf-8"?>
<a:theme xmlns:a="http://schemas.openxmlformats.org/drawingml/2006/main" name="17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0.xml><?xml version="1.0" encoding="utf-8"?>
<a:theme xmlns:a="http://schemas.openxmlformats.org/drawingml/2006/main" name="17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1.xml><?xml version="1.0" encoding="utf-8"?>
<a:theme xmlns:a="http://schemas.openxmlformats.org/drawingml/2006/main" name="18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2.xml><?xml version="1.0" encoding="utf-8"?>
<a:theme xmlns:a="http://schemas.openxmlformats.org/drawingml/2006/main" name="18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3.xml><?xml version="1.0" encoding="utf-8"?>
<a:theme xmlns:a="http://schemas.openxmlformats.org/drawingml/2006/main" name="18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4.xml><?xml version="1.0" encoding="utf-8"?>
<a:theme xmlns:a="http://schemas.openxmlformats.org/drawingml/2006/main" name="18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5.xml><?xml version="1.0" encoding="utf-8"?>
<a:theme xmlns:a="http://schemas.openxmlformats.org/drawingml/2006/main" name="18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6.xml><?xml version="1.0" encoding="utf-8"?>
<a:theme xmlns:a="http://schemas.openxmlformats.org/drawingml/2006/main" name="18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7.xml><?xml version="1.0" encoding="utf-8"?>
<a:theme xmlns:a="http://schemas.openxmlformats.org/drawingml/2006/main" name="18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8.xml><?xml version="1.0" encoding="utf-8"?>
<a:theme xmlns:a="http://schemas.openxmlformats.org/drawingml/2006/main" name="18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9.xml><?xml version="1.0" encoding="utf-8"?>
<a:theme xmlns:a="http://schemas.openxmlformats.org/drawingml/2006/main" name="18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0.xml><?xml version="1.0" encoding="utf-8"?>
<a:theme xmlns:a="http://schemas.openxmlformats.org/drawingml/2006/main" name="18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1.xml><?xml version="1.0" encoding="utf-8"?>
<a:theme xmlns:a="http://schemas.openxmlformats.org/drawingml/2006/main" name="19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2.xml><?xml version="1.0" encoding="utf-8"?>
<a:theme xmlns:a="http://schemas.openxmlformats.org/drawingml/2006/main" name="19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3.xml><?xml version="1.0" encoding="utf-8"?>
<a:theme xmlns:a="http://schemas.openxmlformats.org/drawingml/2006/main" name="19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4.xml><?xml version="1.0" encoding="utf-8"?>
<a:theme xmlns:a="http://schemas.openxmlformats.org/drawingml/2006/main" name="19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5.xml><?xml version="1.0" encoding="utf-8"?>
<a:theme xmlns:a="http://schemas.openxmlformats.org/drawingml/2006/main" name="19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6.xml><?xml version="1.0" encoding="utf-8"?>
<a:theme xmlns:a="http://schemas.openxmlformats.org/drawingml/2006/main" name="19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7.xml><?xml version="1.0" encoding="utf-8"?>
<a:theme xmlns:a="http://schemas.openxmlformats.org/drawingml/2006/main" name="19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8.xml><?xml version="1.0" encoding="utf-8"?>
<a:theme xmlns:a="http://schemas.openxmlformats.org/drawingml/2006/main" name="19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9.xml><?xml version="1.0" encoding="utf-8"?>
<a:theme xmlns:a="http://schemas.openxmlformats.org/drawingml/2006/main" name="19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0.xml><?xml version="1.0" encoding="utf-8"?>
<a:theme xmlns:a="http://schemas.openxmlformats.org/drawingml/2006/main" name="19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1.xml><?xml version="1.0" encoding="utf-8"?>
<a:theme xmlns:a="http://schemas.openxmlformats.org/drawingml/2006/main" name="20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2.xml><?xml version="1.0" encoding="utf-8"?>
<a:theme xmlns:a="http://schemas.openxmlformats.org/drawingml/2006/main" name="20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3.xml><?xml version="1.0" encoding="utf-8"?>
<a:theme xmlns:a="http://schemas.openxmlformats.org/drawingml/2006/main" name="20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4.xml><?xml version="1.0" encoding="utf-8"?>
<a:theme xmlns:a="http://schemas.openxmlformats.org/drawingml/2006/main" name="20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5.xml><?xml version="1.0" encoding="utf-8"?>
<a:theme xmlns:a="http://schemas.openxmlformats.org/drawingml/2006/main" name="20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6.xml><?xml version="1.0" encoding="utf-8"?>
<a:theme xmlns:a="http://schemas.openxmlformats.org/drawingml/2006/main" name="20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7.xml><?xml version="1.0" encoding="utf-8"?>
<a:theme xmlns:a="http://schemas.openxmlformats.org/drawingml/2006/main" name="20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BIF2e_Lecture_Design</Template>
  <TotalTime>3650</TotalTime>
  <Words>2522</Words>
  <Application>Microsoft Office PowerPoint</Application>
  <PresentationFormat>On-screen Show (4:3)</PresentationFormat>
  <Paragraphs>399</Paragraphs>
  <Slides>59</Slides>
  <Notes>59</Notes>
  <HiddenSlides>0</HiddenSlides>
  <MMClips>0</MMClips>
  <ScaleCrop>false</ScaleCrop>
  <HeadingPairs>
    <vt:vector size="6" baseType="variant">
      <vt:variant>
        <vt:lpstr>Fonts Used</vt:lpstr>
      </vt:variant>
      <vt:variant>
        <vt:i4>5</vt:i4>
      </vt:variant>
      <vt:variant>
        <vt:lpstr>Theme</vt:lpstr>
      </vt:variant>
      <vt:variant>
        <vt:i4>207</vt:i4>
      </vt:variant>
      <vt:variant>
        <vt:lpstr>Slide Titles</vt:lpstr>
      </vt:variant>
      <vt:variant>
        <vt:i4>59</vt:i4>
      </vt:variant>
    </vt:vector>
  </HeadingPairs>
  <TitlesOfParts>
    <vt:vector size="271" baseType="lpstr">
      <vt:lpstr>Arial</vt:lpstr>
      <vt:lpstr>Symbol</vt:lpstr>
      <vt:lpstr>Times</vt:lpstr>
      <vt:lpstr>Times New Roman</vt:lpstr>
      <vt:lpstr>Wingdings</vt:lpstr>
      <vt:lpstr>BIF2e_Lecture_Design</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33_Blank</vt:lpstr>
      <vt:lpstr>34_Blank</vt:lpstr>
      <vt:lpstr>35_Blank</vt:lpstr>
      <vt:lpstr>36_Blank</vt:lpstr>
      <vt:lpstr>37_Blank</vt:lpstr>
      <vt:lpstr>38_Blank</vt:lpstr>
      <vt:lpstr>39_Blank</vt:lpstr>
      <vt:lpstr>40_Blank</vt:lpstr>
      <vt:lpstr>41_Blank</vt:lpstr>
      <vt:lpstr>42_Blank</vt:lpstr>
      <vt:lpstr>43_Blank</vt:lpstr>
      <vt:lpstr>44_Blank</vt:lpstr>
      <vt:lpstr>45_Blank</vt:lpstr>
      <vt:lpstr>46_Blank</vt:lpstr>
      <vt:lpstr>47_Blank</vt:lpstr>
      <vt:lpstr>48_Blank</vt:lpstr>
      <vt:lpstr>49_Blank</vt:lpstr>
      <vt:lpstr>50_Blank</vt:lpstr>
      <vt:lpstr>51_Blank</vt:lpstr>
      <vt:lpstr>52_Blank</vt:lpstr>
      <vt:lpstr>53_Blank</vt:lpstr>
      <vt:lpstr>54_Blank</vt:lpstr>
      <vt:lpstr>55_Blank</vt:lpstr>
      <vt:lpstr>56_Blank</vt:lpstr>
      <vt:lpstr>57_Blank</vt:lpstr>
      <vt:lpstr>58_Blank</vt:lpstr>
      <vt:lpstr>59_Blank</vt:lpstr>
      <vt:lpstr>60_Blank</vt:lpstr>
      <vt:lpstr>61_Blank</vt:lpstr>
      <vt:lpstr>62_Blank</vt:lpstr>
      <vt:lpstr>63_Blank</vt:lpstr>
      <vt:lpstr>64_Blank</vt:lpstr>
      <vt:lpstr>65_Blank</vt:lpstr>
      <vt:lpstr>66_Blank</vt:lpstr>
      <vt:lpstr>67_Blank</vt:lpstr>
      <vt:lpstr>68_Blank</vt:lpstr>
      <vt:lpstr>69_Blank</vt:lpstr>
      <vt:lpstr>70_Blank</vt:lpstr>
      <vt:lpstr>71_Blank</vt:lpstr>
      <vt:lpstr>72_Blank</vt:lpstr>
      <vt:lpstr>73_Blank</vt:lpstr>
      <vt:lpstr>74_Blank</vt:lpstr>
      <vt:lpstr>75_Blank</vt:lpstr>
      <vt:lpstr>76_Blank</vt:lpstr>
      <vt:lpstr>77_Blank</vt:lpstr>
      <vt:lpstr>78_Blank</vt:lpstr>
      <vt:lpstr>79_Blank</vt:lpstr>
      <vt:lpstr>80_Blank</vt:lpstr>
      <vt:lpstr>81_Blank</vt:lpstr>
      <vt:lpstr>82_Blank</vt:lpstr>
      <vt:lpstr>83_Blank</vt:lpstr>
      <vt:lpstr>84_Blank</vt:lpstr>
      <vt:lpstr>85_Blank</vt:lpstr>
      <vt:lpstr>86_Blank</vt:lpstr>
      <vt:lpstr>87_Blank</vt:lpstr>
      <vt:lpstr>88_Blank</vt:lpstr>
      <vt:lpstr>89_Blank</vt:lpstr>
      <vt:lpstr>90_Blank</vt:lpstr>
      <vt:lpstr>91_Blank</vt:lpstr>
      <vt:lpstr>92_Blank</vt:lpstr>
      <vt:lpstr>93_Blank</vt:lpstr>
      <vt:lpstr>94_Blank</vt:lpstr>
      <vt:lpstr>95_Blank</vt:lpstr>
      <vt:lpstr>96_Blank</vt:lpstr>
      <vt:lpstr>97_Blank</vt:lpstr>
      <vt:lpstr>98_Blank</vt:lpstr>
      <vt:lpstr>99_Blank</vt:lpstr>
      <vt:lpstr>100_Blank</vt:lpstr>
      <vt:lpstr>101_Blank</vt:lpstr>
      <vt:lpstr>102_Blank</vt:lpstr>
      <vt:lpstr>103_Blank</vt:lpstr>
      <vt:lpstr>104_Blank</vt:lpstr>
      <vt:lpstr>105_Blank</vt:lpstr>
      <vt:lpstr>106_Blank</vt:lpstr>
      <vt:lpstr>107_Blank</vt:lpstr>
      <vt:lpstr>108_Blank</vt:lpstr>
      <vt:lpstr>109_Blank</vt:lpstr>
      <vt:lpstr>110_Blank</vt:lpstr>
      <vt:lpstr>111_Blank</vt:lpstr>
      <vt:lpstr>112_Blank</vt:lpstr>
      <vt:lpstr>113_Blank</vt:lpstr>
      <vt:lpstr>114_Blank</vt:lpstr>
      <vt:lpstr>115_Blank</vt:lpstr>
      <vt:lpstr>116_Blank</vt:lpstr>
      <vt:lpstr>117_Blank</vt:lpstr>
      <vt:lpstr>118_Blank</vt:lpstr>
      <vt:lpstr>119_Blank</vt:lpstr>
      <vt:lpstr>120_Blank</vt:lpstr>
      <vt:lpstr>121_Blank</vt:lpstr>
      <vt:lpstr>122_Blank</vt:lpstr>
      <vt:lpstr>123_Blank</vt:lpstr>
      <vt:lpstr>124_Blank</vt:lpstr>
      <vt:lpstr>125_Blank</vt:lpstr>
      <vt:lpstr>126_Blank</vt:lpstr>
      <vt:lpstr>127_Blank</vt:lpstr>
      <vt:lpstr>128_Blank</vt:lpstr>
      <vt:lpstr>129_Blank</vt:lpstr>
      <vt:lpstr>130_Blank</vt:lpstr>
      <vt:lpstr>131_Blank</vt:lpstr>
      <vt:lpstr>132_Blank</vt:lpstr>
      <vt:lpstr>133_Blank</vt:lpstr>
      <vt:lpstr>134_Blank</vt:lpstr>
      <vt:lpstr>135_Blank</vt:lpstr>
      <vt:lpstr>136_Blank</vt:lpstr>
      <vt:lpstr>137_Blank</vt:lpstr>
      <vt:lpstr>138_Blank</vt:lpstr>
      <vt:lpstr>139_Blank</vt:lpstr>
      <vt:lpstr>140_Blank</vt:lpstr>
      <vt:lpstr>141_Blank</vt:lpstr>
      <vt:lpstr>142_Blank</vt:lpstr>
      <vt:lpstr>143_Blank</vt:lpstr>
      <vt:lpstr>144_Blank</vt:lpstr>
      <vt:lpstr>145_Blank</vt:lpstr>
      <vt:lpstr>146_Blank</vt:lpstr>
      <vt:lpstr>147_Blank</vt:lpstr>
      <vt:lpstr>148_Blank</vt:lpstr>
      <vt:lpstr>149_Blank</vt:lpstr>
      <vt:lpstr>150_Blank</vt:lpstr>
      <vt:lpstr>151_Blank</vt:lpstr>
      <vt:lpstr>152_Blank</vt:lpstr>
      <vt:lpstr>153_Blank</vt:lpstr>
      <vt:lpstr>154_Blank</vt:lpstr>
      <vt:lpstr>155_Blank</vt:lpstr>
      <vt:lpstr>156_Blank</vt:lpstr>
      <vt:lpstr>157_Blank</vt:lpstr>
      <vt:lpstr>158_Blank</vt:lpstr>
      <vt:lpstr>159_Blank</vt:lpstr>
      <vt:lpstr>160_Blank</vt:lpstr>
      <vt:lpstr>161_Blank</vt:lpstr>
      <vt:lpstr>162_Blank</vt:lpstr>
      <vt:lpstr>163_Blank</vt:lpstr>
      <vt:lpstr>164_Blank</vt:lpstr>
      <vt:lpstr>165_Blank</vt:lpstr>
      <vt:lpstr>166_Blank</vt:lpstr>
      <vt:lpstr>167_Blank</vt:lpstr>
      <vt:lpstr>168_Blank</vt:lpstr>
      <vt:lpstr>169_Blank</vt:lpstr>
      <vt:lpstr>170_Blank</vt:lpstr>
      <vt:lpstr>171_Blank</vt:lpstr>
      <vt:lpstr>172_Blank</vt:lpstr>
      <vt:lpstr>173_Blank</vt:lpstr>
      <vt:lpstr>174_Blank</vt:lpstr>
      <vt:lpstr>175_Blank</vt:lpstr>
      <vt:lpstr>176_Blank</vt:lpstr>
      <vt:lpstr>177_Blank</vt:lpstr>
      <vt:lpstr>178_Blank</vt:lpstr>
      <vt:lpstr>179_Blank</vt:lpstr>
      <vt:lpstr>180_Blank</vt:lpstr>
      <vt:lpstr>181_Blank</vt:lpstr>
      <vt:lpstr>182_Blank</vt:lpstr>
      <vt:lpstr>183_Blank</vt:lpstr>
      <vt:lpstr>184_Blank</vt:lpstr>
      <vt:lpstr>185_Blank</vt:lpstr>
      <vt:lpstr>186_Blank</vt:lpstr>
      <vt:lpstr>187_Blank</vt:lpstr>
      <vt:lpstr>188_Blank</vt:lpstr>
      <vt:lpstr>189_Blank</vt:lpstr>
      <vt:lpstr>190_Blank</vt:lpstr>
      <vt:lpstr>191_Blank</vt:lpstr>
      <vt:lpstr>192_Blank</vt:lpstr>
      <vt:lpstr>193_Blank</vt:lpstr>
      <vt:lpstr>194_Blank</vt:lpstr>
      <vt:lpstr>195_Blank</vt:lpstr>
      <vt:lpstr>196_Blank</vt:lpstr>
      <vt:lpstr>197_Blank</vt:lpstr>
      <vt:lpstr>198_Blank</vt:lpstr>
      <vt:lpstr>199_Blank</vt:lpstr>
      <vt:lpstr>200_Blank</vt:lpstr>
      <vt:lpstr>201_Blank</vt:lpstr>
      <vt:lpstr>202_Blank</vt:lpstr>
      <vt:lpstr>203_Blank</vt:lpstr>
      <vt:lpstr>204_Blank</vt:lpstr>
      <vt:lpstr>205_Blank</vt:lpstr>
      <vt:lpstr>206_Blank</vt:lpstr>
      <vt:lpstr>PowerPoint Presentation</vt:lpstr>
      <vt:lpstr>Figure 22.1</vt:lpstr>
      <vt:lpstr>PowerPoint Presentation</vt:lpstr>
      <vt:lpstr>PowerPoint Presentation</vt:lpstr>
      <vt:lpstr>Reproductive Isolation</vt:lpstr>
      <vt:lpstr>PowerPoint Presentation</vt:lpstr>
      <vt:lpstr>Figure 22.3-1</vt:lpstr>
      <vt:lpstr>PowerPoint Presentation</vt:lpstr>
      <vt:lpstr>PowerPoint Presentation</vt:lpstr>
      <vt:lpstr>PowerPoint Presentation</vt:lpstr>
      <vt:lpstr>Figure 22.3-2</vt:lpstr>
      <vt:lpstr>PowerPoint Presentation</vt:lpstr>
      <vt:lpstr>Figure 22.3-2f</vt:lpstr>
      <vt:lpstr>PowerPoint Presentation</vt:lpstr>
      <vt:lpstr>PowerPoint Presentation</vt:lpstr>
      <vt:lpstr>Figure 22.3-3</vt:lpstr>
      <vt:lpstr>PowerPoint Presentation</vt:lpstr>
      <vt:lpstr>PowerPoint Presentation</vt:lpstr>
      <vt:lpstr>Figure 22.3-3k</vt:lpstr>
      <vt:lpstr>PowerPoint Presentation</vt:lpstr>
      <vt:lpstr>Figure 22.3-3l</vt:lpstr>
      <vt:lpstr>Figure 22.3</vt:lpstr>
      <vt:lpstr>Limitations of the Biological Species Concept</vt:lpstr>
      <vt:lpstr>Figure 22.4</vt:lpstr>
      <vt:lpstr>Concept 22.2: Speciation can take place with or without geographic separation</vt:lpstr>
      <vt:lpstr>Figure 22.5</vt:lpstr>
      <vt:lpstr>Allopatric (“Other Country”) Speciation</vt:lpstr>
      <vt:lpstr>The Process of Allopatric Speciation</vt:lpstr>
      <vt:lpstr>PowerPoint Presentation</vt:lpstr>
      <vt:lpstr>Evidence of Allopatric Speciation</vt:lpstr>
      <vt:lpstr>PowerPoint Presentation</vt:lpstr>
      <vt:lpstr>Sympatric (“Same Country”) Speciation</vt:lpstr>
      <vt:lpstr>Polyploidy</vt:lpstr>
      <vt:lpstr>PowerPoint Presentation</vt:lpstr>
      <vt:lpstr>PowerPoint Presentation</vt:lpstr>
      <vt:lpstr>Figure 22.10-s3</vt:lpstr>
      <vt:lpstr>PowerPoint Presentation</vt:lpstr>
      <vt:lpstr>Habitat Differentiation</vt:lpstr>
      <vt:lpstr>Sexual Selection</vt:lpstr>
      <vt:lpstr>Figure 22.11</vt:lpstr>
      <vt:lpstr>Concept 22.3: Hybrid zones reveal factors that cause reproductive isolation</vt:lpstr>
      <vt:lpstr>Patterns Within Hybrid Zones</vt:lpstr>
      <vt:lpstr>Figure 22.12</vt:lpstr>
      <vt:lpstr>PowerPoint Presentation</vt:lpstr>
      <vt:lpstr>Hybrid Zones over Time</vt:lpstr>
      <vt:lpstr>PowerPoint Presentation</vt:lpstr>
      <vt:lpstr>PowerPoint Presentation</vt:lpstr>
      <vt:lpstr>Figure 22.14-s4</vt:lpstr>
      <vt:lpstr>PowerPoint Presentation</vt:lpstr>
      <vt:lpstr>Concept 22.4: Speciation can occur rapidly or slowly and can result from changes in few or many genes</vt:lpstr>
      <vt:lpstr>Patterns in the Fossil Record</vt:lpstr>
      <vt:lpstr>Speciation Rates</vt:lpstr>
      <vt:lpstr>Figure 22.16</vt:lpstr>
      <vt:lpstr>PowerPoint Presentation</vt:lpstr>
      <vt:lpstr>Studying the Genetics of Speciation</vt:lpstr>
      <vt:lpstr>PowerPoint Presentation</vt:lpstr>
      <vt:lpstr>PowerPoint Presentation</vt:lpstr>
      <vt:lpstr>From Speciation to Macroevolution</vt:lpstr>
      <vt:lpstr>Figure 22.19</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Christopher Thiessen</cp:lastModifiedBy>
  <cp:revision>661</cp:revision>
  <cp:lastPrinted>2005-03-24T12:52:04Z</cp:lastPrinted>
  <dcterms:created xsi:type="dcterms:W3CDTF">2010-10-31T21:38:30Z</dcterms:created>
  <dcterms:modified xsi:type="dcterms:W3CDTF">2020-02-14T15:36:10Z</dcterms:modified>
</cp:coreProperties>
</file>