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slideLayouts/slideLayout7.xml" ContentType="application/vnd.openxmlformats-officedocument.presentationml.slideLayout+xml"/>
  <Override PartName="/ppt/theme/theme125.xml" ContentType="application/vnd.openxmlformats-officedocument.theme+xml"/>
  <Override PartName="/ppt/slideLayouts/slideLayout8.xml" ContentType="application/vnd.openxmlformats-officedocument.presentationml.slideLayout+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slideLayouts/slideLayout9.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slideLayouts/slideLayout10.xml" ContentType="application/vnd.openxmlformats-officedocument.presentationml.slideLayout+xml"/>
  <Override PartName="/ppt/theme/theme135.xml" ContentType="application/vnd.openxmlformats-officedocument.theme+xml"/>
  <Override PartName="/ppt/slideLayouts/slideLayout11.xml" ContentType="application/vnd.openxmlformats-officedocument.presentationml.slideLayout+xml"/>
  <Override PartName="/ppt/theme/theme136.xml" ContentType="application/vnd.openxmlformats-officedocument.theme+xml"/>
  <Override PartName="/ppt/slideLayouts/slideLayout12.xml" ContentType="application/vnd.openxmlformats-officedocument.presentationml.slideLayout+xml"/>
  <Override PartName="/ppt/theme/theme137.xml" ContentType="application/vnd.openxmlformats-officedocument.theme+xml"/>
  <Override PartName="/ppt/theme/theme138.xml" ContentType="application/vnd.openxmlformats-officedocument.theme+xml"/>
  <Override PartName="/ppt/slideLayouts/slideLayout13.xml" ContentType="application/vnd.openxmlformats-officedocument.presentationml.slideLayout+xml"/>
  <Override PartName="/ppt/theme/theme139.xml" ContentType="application/vnd.openxmlformats-officedocument.theme+xml"/>
  <Override PartName="/ppt/slideLayouts/slideLayout14.xml" ContentType="application/vnd.openxmlformats-officedocument.presentationml.slideLayout+xml"/>
  <Override PartName="/ppt/theme/theme140.xml" ContentType="application/vnd.openxmlformats-officedocument.theme+xml"/>
  <Override PartName="/ppt/slideLayouts/slideLayout15.xml" ContentType="application/vnd.openxmlformats-officedocument.presentationml.slideLayout+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slideLayouts/slideLayout16.xml" ContentType="application/vnd.openxmlformats-officedocument.presentationml.slideLayout+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slideLayouts/slideLayout17.xml" ContentType="application/vnd.openxmlformats-officedocument.presentationml.slideLayout+xml"/>
  <Override PartName="/ppt/theme/theme148.xml" ContentType="application/vnd.openxmlformats-officedocument.theme+xml"/>
  <Override PartName="/ppt/slideLayouts/slideLayout18.xml" ContentType="application/vnd.openxmlformats-officedocument.presentationml.slideLayout+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0" r:id="rId1"/>
    <p:sldMasterId id="2147483787" r:id="rId2"/>
    <p:sldMasterId id="2147483789" r:id="rId3"/>
    <p:sldMasterId id="2147483791" r:id="rId4"/>
    <p:sldMasterId id="2147483793" r:id="rId5"/>
    <p:sldMasterId id="2147483795" r:id="rId6"/>
    <p:sldMasterId id="2147483797" r:id="rId7"/>
    <p:sldMasterId id="2147483799" r:id="rId8"/>
    <p:sldMasterId id="2147483801" r:id="rId9"/>
    <p:sldMasterId id="2147483803" r:id="rId10"/>
    <p:sldMasterId id="2147483805" r:id="rId11"/>
    <p:sldMasterId id="2147483807" r:id="rId12"/>
    <p:sldMasterId id="2147483809" r:id="rId13"/>
    <p:sldMasterId id="2147483811" r:id="rId14"/>
    <p:sldMasterId id="2147483813" r:id="rId15"/>
    <p:sldMasterId id="2147483815" r:id="rId16"/>
    <p:sldMasterId id="2147483817" r:id="rId17"/>
    <p:sldMasterId id="2147483819" r:id="rId18"/>
    <p:sldMasterId id="2147483821" r:id="rId19"/>
    <p:sldMasterId id="2147483823" r:id="rId20"/>
    <p:sldMasterId id="2147483825" r:id="rId21"/>
    <p:sldMasterId id="2147483827" r:id="rId22"/>
    <p:sldMasterId id="2147483829" r:id="rId23"/>
    <p:sldMasterId id="2147483831" r:id="rId24"/>
    <p:sldMasterId id="2147483833" r:id="rId25"/>
    <p:sldMasterId id="2147483835" r:id="rId26"/>
    <p:sldMasterId id="2147483837" r:id="rId27"/>
    <p:sldMasterId id="2147483839" r:id="rId28"/>
    <p:sldMasterId id="2147483841" r:id="rId29"/>
    <p:sldMasterId id="2147483843" r:id="rId30"/>
    <p:sldMasterId id="2147483845" r:id="rId31"/>
    <p:sldMasterId id="2147483847" r:id="rId32"/>
    <p:sldMasterId id="2147483849" r:id="rId33"/>
    <p:sldMasterId id="2147483851" r:id="rId34"/>
    <p:sldMasterId id="2147483853" r:id="rId35"/>
    <p:sldMasterId id="2147483855" r:id="rId36"/>
    <p:sldMasterId id="2147483857" r:id="rId37"/>
    <p:sldMasterId id="2147483859" r:id="rId38"/>
    <p:sldMasterId id="2147483861" r:id="rId39"/>
    <p:sldMasterId id="2147483863" r:id="rId40"/>
    <p:sldMasterId id="2147483865" r:id="rId41"/>
    <p:sldMasterId id="2147483867" r:id="rId42"/>
    <p:sldMasterId id="2147483869" r:id="rId43"/>
    <p:sldMasterId id="2147483871" r:id="rId44"/>
    <p:sldMasterId id="2147483873" r:id="rId45"/>
    <p:sldMasterId id="2147483875" r:id="rId46"/>
    <p:sldMasterId id="2147483877" r:id="rId47"/>
    <p:sldMasterId id="2147483879" r:id="rId48"/>
    <p:sldMasterId id="2147483881" r:id="rId49"/>
    <p:sldMasterId id="2147483883" r:id="rId50"/>
    <p:sldMasterId id="2147483885" r:id="rId51"/>
    <p:sldMasterId id="2147483887" r:id="rId52"/>
    <p:sldMasterId id="2147483889" r:id="rId53"/>
    <p:sldMasterId id="2147483891" r:id="rId54"/>
    <p:sldMasterId id="2147483893" r:id="rId55"/>
    <p:sldMasterId id="2147483895" r:id="rId56"/>
    <p:sldMasterId id="2147483897" r:id="rId57"/>
    <p:sldMasterId id="2147483899" r:id="rId58"/>
    <p:sldMasterId id="2147483901" r:id="rId59"/>
    <p:sldMasterId id="2147483903" r:id="rId60"/>
    <p:sldMasterId id="2147483905" r:id="rId61"/>
    <p:sldMasterId id="2147483907" r:id="rId62"/>
    <p:sldMasterId id="2147483909" r:id="rId63"/>
    <p:sldMasterId id="2147483911" r:id="rId64"/>
    <p:sldMasterId id="2147483913" r:id="rId65"/>
    <p:sldMasterId id="2147483915" r:id="rId66"/>
    <p:sldMasterId id="2147483917" r:id="rId67"/>
    <p:sldMasterId id="2147483919" r:id="rId68"/>
    <p:sldMasterId id="2147483921" r:id="rId69"/>
    <p:sldMasterId id="2147483923" r:id="rId70"/>
    <p:sldMasterId id="2147483925" r:id="rId71"/>
    <p:sldMasterId id="2147483927" r:id="rId72"/>
    <p:sldMasterId id="2147483929" r:id="rId73"/>
    <p:sldMasterId id="2147483931" r:id="rId74"/>
    <p:sldMasterId id="2147483933" r:id="rId75"/>
    <p:sldMasterId id="2147483935" r:id="rId76"/>
    <p:sldMasterId id="2147483937" r:id="rId77"/>
    <p:sldMasterId id="2147483939" r:id="rId78"/>
    <p:sldMasterId id="2147483941" r:id="rId79"/>
    <p:sldMasterId id="2147483943" r:id="rId80"/>
    <p:sldMasterId id="2147483945" r:id="rId81"/>
    <p:sldMasterId id="2147483947" r:id="rId82"/>
    <p:sldMasterId id="2147483949" r:id="rId83"/>
    <p:sldMasterId id="2147483951" r:id="rId84"/>
    <p:sldMasterId id="2147483953" r:id="rId85"/>
    <p:sldMasterId id="2147483955" r:id="rId86"/>
    <p:sldMasterId id="2147483957" r:id="rId87"/>
    <p:sldMasterId id="2147483959" r:id="rId88"/>
    <p:sldMasterId id="2147483961" r:id="rId89"/>
    <p:sldMasterId id="2147483963" r:id="rId90"/>
    <p:sldMasterId id="2147483964" r:id="rId91"/>
    <p:sldMasterId id="2147483966" r:id="rId92"/>
    <p:sldMasterId id="2147483968" r:id="rId93"/>
    <p:sldMasterId id="2147483970" r:id="rId94"/>
    <p:sldMasterId id="2147483972" r:id="rId95"/>
    <p:sldMasterId id="2147483974" r:id="rId96"/>
    <p:sldMasterId id="2147483976" r:id="rId97"/>
    <p:sldMasterId id="2147483978" r:id="rId98"/>
    <p:sldMasterId id="2147483980" r:id="rId99"/>
    <p:sldMasterId id="2147483982" r:id="rId100"/>
    <p:sldMasterId id="2147483984" r:id="rId101"/>
    <p:sldMasterId id="2147483986" r:id="rId102"/>
    <p:sldMasterId id="2147483988" r:id="rId103"/>
    <p:sldMasterId id="2147483990" r:id="rId104"/>
    <p:sldMasterId id="2147483992" r:id="rId105"/>
    <p:sldMasterId id="2147483994" r:id="rId106"/>
    <p:sldMasterId id="2147483996" r:id="rId107"/>
    <p:sldMasterId id="2147483998" r:id="rId108"/>
    <p:sldMasterId id="2147484000" r:id="rId109"/>
    <p:sldMasterId id="2147484001" r:id="rId110"/>
    <p:sldMasterId id="2147484003" r:id="rId111"/>
    <p:sldMasterId id="2147484005" r:id="rId112"/>
    <p:sldMasterId id="2147484007" r:id="rId113"/>
    <p:sldMasterId id="2147484008" r:id="rId114"/>
    <p:sldMasterId id="2147484010" r:id="rId115"/>
    <p:sldMasterId id="2147484012" r:id="rId116"/>
    <p:sldMasterId id="2147484014" r:id="rId117"/>
    <p:sldMasterId id="2147484016" r:id="rId118"/>
    <p:sldMasterId id="2147484018" r:id="rId119"/>
    <p:sldMasterId id="2147484020" r:id="rId120"/>
    <p:sldMasterId id="2147484022" r:id="rId121"/>
    <p:sldMasterId id="2147484023" r:id="rId122"/>
    <p:sldMasterId id="2147484025" r:id="rId123"/>
    <p:sldMasterId id="2147484027" r:id="rId124"/>
    <p:sldMasterId id="2147484029" r:id="rId125"/>
    <p:sldMasterId id="2147484031" r:id="rId126"/>
    <p:sldMasterId id="2147484033" r:id="rId127"/>
    <p:sldMasterId id="2147484035" r:id="rId128"/>
    <p:sldMasterId id="2147484037" r:id="rId129"/>
    <p:sldMasterId id="2147484039" r:id="rId130"/>
    <p:sldMasterId id="2147484041" r:id="rId131"/>
    <p:sldMasterId id="2147484043" r:id="rId132"/>
    <p:sldMasterId id="2147484045" r:id="rId133"/>
    <p:sldMasterId id="2147484047" r:id="rId134"/>
    <p:sldMasterId id="2147484049" r:id="rId135"/>
    <p:sldMasterId id="2147484051" r:id="rId136"/>
    <p:sldMasterId id="2147484053" r:id="rId137"/>
    <p:sldMasterId id="2147484055" r:id="rId138"/>
    <p:sldMasterId id="2147484057" r:id="rId139"/>
    <p:sldMasterId id="2147484059" r:id="rId140"/>
    <p:sldMasterId id="2147484061" r:id="rId141"/>
    <p:sldMasterId id="2147484063" r:id="rId142"/>
    <p:sldMasterId id="2147484065" r:id="rId143"/>
    <p:sldMasterId id="2147484067" r:id="rId144"/>
    <p:sldMasterId id="2147484069" r:id="rId145"/>
    <p:sldMasterId id="2147484071" r:id="rId146"/>
    <p:sldMasterId id="2147484073" r:id="rId147"/>
    <p:sldMasterId id="2147484075" r:id="rId148"/>
    <p:sldMasterId id="2147484077" r:id="rId149"/>
    <p:sldMasterId id="2147484079" r:id="rId150"/>
    <p:sldMasterId id="2147484081" r:id="rId151"/>
    <p:sldMasterId id="2147484083" r:id="rId152"/>
    <p:sldMasterId id="2147484085" r:id="rId153"/>
    <p:sldMasterId id="2147484087" r:id="rId154"/>
    <p:sldMasterId id="2147484089" r:id="rId155"/>
    <p:sldMasterId id="2147484091" r:id="rId156"/>
    <p:sldMasterId id="2147484093" r:id="rId157"/>
    <p:sldMasterId id="2147484095" r:id="rId158"/>
    <p:sldMasterId id="2147484097" r:id="rId159"/>
  </p:sldMasterIdLst>
  <p:notesMasterIdLst>
    <p:notesMasterId r:id="rId213"/>
  </p:notesMasterIdLst>
  <p:handoutMasterIdLst>
    <p:handoutMasterId r:id="rId214"/>
  </p:handoutMasterIdLst>
  <p:sldIdLst>
    <p:sldId id="256" r:id="rId160"/>
    <p:sldId id="258" r:id="rId161"/>
    <p:sldId id="260" r:id="rId162"/>
    <p:sldId id="261" r:id="rId163"/>
    <p:sldId id="358" r:id="rId164"/>
    <p:sldId id="264" r:id="rId165"/>
    <p:sldId id="265" r:id="rId166"/>
    <p:sldId id="266" r:id="rId167"/>
    <p:sldId id="359" r:id="rId168"/>
    <p:sldId id="270" r:id="rId169"/>
    <p:sldId id="272" r:id="rId170"/>
    <p:sldId id="273" r:id="rId171"/>
    <p:sldId id="274" r:id="rId172"/>
    <p:sldId id="277" r:id="rId173"/>
    <p:sldId id="279" r:id="rId174"/>
    <p:sldId id="280" r:id="rId175"/>
    <p:sldId id="281" r:id="rId176"/>
    <p:sldId id="282" r:id="rId177"/>
    <p:sldId id="364" r:id="rId178"/>
    <p:sldId id="285" r:id="rId179"/>
    <p:sldId id="288" r:id="rId180"/>
    <p:sldId id="368" r:id="rId181"/>
    <p:sldId id="290" r:id="rId182"/>
    <p:sldId id="369" r:id="rId183"/>
    <p:sldId id="294" r:id="rId184"/>
    <p:sldId id="295" r:id="rId185"/>
    <p:sldId id="296" r:id="rId186"/>
    <p:sldId id="370" r:id="rId187"/>
    <p:sldId id="298" r:id="rId188"/>
    <p:sldId id="300" r:id="rId189"/>
    <p:sldId id="301" r:id="rId190"/>
    <p:sldId id="302" r:id="rId191"/>
    <p:sldId id="372" r:id="rId192"/>
    <p:sldId id="304" r:id="rId193"/>
    <p:sldId id="373" r:id="rId194"/>
    <p:sldId id="306" r:id="rId195"/>
    <p:sldId id="307" r:id="rId196"/>
    <p:sldId id="374" r:id="rId197"/>
    <p:sldId id="316" r:id="rId198"/>
    <p:sldId id="317" r:id="rId199"/>
    <p:sldId id="318" r:id="rId200"/>
    <p:sldId id="319" r:id="rId201"/>
    <p:sldId id="378" r:id="rId202"/>
    <p:sldId id="321" r:id="rId203"/>
    <p:sldId id="322" r:id="rId204"/>
    <p:sldId id="323" r:id="rId205"/>
    <p:sldId id="327" r:id="rId206"/>
    <p:sldId id="328" r:id="rId207"/>
    <p:sldId id="329" r:id="rId208"/>
    <p:sldId id="381" r:id="rId209"/>
    <p:sldId id="331" r:id="rId210"/>
    <p:sldId id="332" r:id="rId211"/>
    <p:sldId id="382" r:id="rId212"/>
  </p:sldIdLst>
  <p:sldSz cx="9144000" cy="6858000" type="screen4x3"/>
  <p:notesSz cx="6858000" cy="9144000"/>
  <p:custDataLst>
    <p:tags r:id="rId215"/>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8">
          <p15:clr>
            <a:srgbClr val="A4A3A4"/>
          </p15:clr>
        </p15:guide>
        <p15:guide id="8"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cmAuthor id="2" name="Kathleen Fitzpatrick" initials="" lastIdx="1" clrIdx="1"/>
  <p:cmAuthor id="3" name="Sylvia Rebert" initials="SR" lastIdx="1" clrIdx="2"/>
  <p:cmAuthor id="4" name="manjubharkavi" initials="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209"/>
    <a:srgbClr val="990066"/>
    <a:srgbClr val="0051A2"/>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14" autoAdjust="0"/>
    <p:restoredTop sz="92230" autoAdjust="0"/>
  </p:normalViewPr>
  <p:slideViewPr>
    <p:cSldViewPr snapToGrid="0" showGuides="1">
      <p:cViewPr varScale="1">
        <p:scale>
          <a:sx n="85" d="100"/>
          <a:sy n="85" d="100"/>
        </p:scale>
        <p:origin x="1374" y="84"/>
      </p:cViewPr>
      <p:guideLst>
        <p:guide orient="horz" pos="2158"/>
        <p:guide pos="2880"/>
      </p:guideLst>
    </p:cSldViewPr>
  </p:slideViewPr>
  <p:outlineViewPr>
    <p:cViewPr>
      <p:scale>
        <a:sx n="33" d="100"/>
        <a:sy n="33" d="100"/>
      </p:scale>
      <p:origin x="0" y="6162"/>
    </p:cViewPr>
  </p:outlineViewPr>
  <p:notesTextViewPr>
    <p:cViewPr>
      <p:scale>
        <a:sx n="100" d="100"/>
        <a:sy n="100" d="100"/>
      </p:scale>
      <p:origin x="0" y="0"/>
    </p:cViewPr>
  </p:notesTextViewPr>
  <p:sorterViewPr>
    <p:cViewPr>
      <p:scale>
        <a:sx n="100" d="100"/>
        <a:sy n="100" d="100"/>
      </p:scale>
      <p:origin x="0" y="-11334"/>
    </p:cViewPr>
  </p:sorterViewPr>
  <p:notesViewPr>
    <p:cSldViewPr snapToGrid="0" showGuides="1">
      <p:cViewPr varScale="1">
        <p:scale>
          <a:sx n="67" d="100"/>
          <a:sy n="67" d="100"/>
        </p:scale>
        <p:origin x="-32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11.xml"/><Relationship Id="rId191" Type="http://schemas.openxmlformats.org/officeDocument/2006/relationships/slide" Target="slides/slide32.xml"/><Relationship Id="rId205" Type="http://schemas.openxmlformats.org/officeDocument/2006/relationships/slide" Target="slides/slide4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1.xml"/><Relationship Id="rId165" Type="http://schemas.openxmlformats.org/officeDocument/2006/relationships/slide" Target="slides/slide6.xml"/><Relationship Id="rId181" Type="http://schemas.openxmlformats.org/officeDocument/2006/relationships/slide" Target="slides/slide22.xml"/><Relationship Id="rId186" Type="http://schemas.openxmlformats.org/officeDocument/2006/relationships/slide" Target="slides/slide27.xml"/><Relationship Id="rId216" Type="http://schemas.openxmlformats.org/officeDocument/2006/relationships/commentAuthors" Target="commentAuthors.xml"/><Relationship Id="rId211" Type="http://schemas.openxmlformats.org/officeDocument/2006/relationships/slide" Target="slides/slide5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 Target="slides/slide12.xml"/><Relationship Id="rId176" Type="http://schemas.openxmlformats.org/officeDocument/2006/relationships/slide" Target="slides/slide17.xml"/><Relationship Id="rId192" Type="http://schemas.openxmlformats.org/officeDocument/2006/relationships/slide" Target="slides/slide33.xml"/><Relationship Id="rId197" Type="http://schemas.openxmlformats.org/officeDocument/2006/relationships/slide" Target="slides/slide38.xml"/><Relationship Id="rId206" Type="http://schemas.openxmlformats.org/officeDocument/2006/relationships/slide" Target="slides/slide47.xml"/><Relationship Id="rId201" Type="http://schemas.openxmlformats.org/officeDocument/2006/relationships/slide" Target="slides/slide4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2.xml"/><Relationship Id="rId166" Type="http://schemas.openxmlformats.org/officeDocument/2006/relationships/slide" Target="slides/slide7.xml"/><Relationship Id="rId182" Type="http://schemas.openxmlformats.org/officeDocument/2006/relationships/slide" Target="slides/slide23.xml"/><Relationship Id="rId187" Type="http://schemas.openxmlformats.org/officeDocument/2006/relationships/slide" Target="slides/slide28.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53.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18.xml"/><Relationship Id="rId198" Type="http://schemas.openxmlformats.org/officeDocument/2006/relationships/slide" Target="slides/slide39.xml"/><Relationship Id="rId172" Type="http://schemas.openxmlformats.org/officeDocument/2006/relationships/slide" Target="slides/slide13.xml"/><Relationship Id="rId193" Type="http://schemas.openxmlformats.org/officeDocument/2006/relationships/slide" Target="slides/slide34.xml"/><Relationship Id="rId202" Type="http://schemas.openxmlformats.org/officeDocument/2006/relationships/slide" Target="slides/slide43.xml"/><Relationship Id="rId207" Type="http://schemas.openxmlformats.org/officeDocument/2006/relationships/slide" Target="slides/slide4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8.xml"/><Relationship Id="rId188" Type="http://schemas.openxmlformats.org/officeDocument/2006/relationships/slide" Target="slides/slide2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xml"/><Relationship Id="rId183" Type="http://schemas.openxmlformats.org/officeDocument/2006/relationships/slide" Target="slides/slide24.xml"/><Relationship Id="rId213" Type="http://schemas.openxmlformats.org/officeDocument/2006/relationships/notesMaster" Target="notesMasters/notesMaster1.xml"/><Relationship Id="rId218"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14.xml"/><Relationship Id="rId194" Type="http://schemas.openxmlformats.org/officeDocument/2006/relationships/slide" Target="slides/slide35.xml"/><Relationship Id="rId199" Type="http://schemas.openxmlformats.org/officeDocument/2006/relationships/slide" Target="slides/slide40.xml"/><Relationship Id="rId203" Type="http://schemas.openxmlformats.org/officeDocument/2006/relationships/slide" Target="slides/slide44.xml"/><Relationship Id="rId208"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4.xml"/><Relationship Id="rId184" Type="http://schemas.openxmlformats.org/officeDocument/2006/relationships/slide" Target="slides/slide25.xml"/><Relationship Id="rId189" Type="http://schemas.openxmlformats.org/officeDocument/2006/relationships/slide" Target="slides/slide30.xml"/><Relationship Id="rId219" Type="http://schemas.openxmlformats.org/officeDocument/2006/relationships/theme" Target="theme/theme1.xml"/><Relationship Id="rId3" Type="http://schemas.openxmlformats.org/officeDocument/2006/relationships/slideMaster" Target="slideMasters/slideMaster3.xml"/><Relationship Id="rId214" Type="http://schemas.openxmlformats.org/officeDocument/2006/relationships/handoutMaster" Target="handoutMasters/handoutMaster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5.xml"/><Relationship Id="rId179" Type="http://schemas.openxmlformats.org/officeDocument/2006/relationships/slide" Target="slides/slide20.xml"/><Relationship Id="rId195" Type="http://schemas.openxmlformats.org/officeDocument/2006/relationships/slide" Target="slides/slide36.xml"/><Relationship Id="rId209" Type="http://schemas.openxmlformats.org/officeDocument/2006/relationships/slide" Target="slides/slide50.xml"/><Relationship Id="rId190" Type="http://schemas.openxmlformats.org/officeDocument/2006/relationships/slide" Target="slides/slide31.xml"/><Relationship Id="rId204" Type="http://schemas.openxmlformats.org/officeDocument/2006/relationships/slide" Target="slides/slide45.xml"/><Relationship Id="rId220"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5.xml"/><Relationship Id="rId169" Type="http://schemas.openxmlformats.org/officeDocument/2006/relationships/slide" Target="slides/slide10.xml"/><Relationship Id="rId185"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1.xml"/><Relationship Id="rId210" Type="http://schemas.openxmlformats.org/officeDocument/2006/relationships/slide" Target="slides/slide51.xml"/><Relationship Id="rId215" Type="http://schemas.openxmlformats.org/officeDocument/2006/relationships/tags" Target="tags/tag1.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16.xml"/><Relationship Id="rId196" Type="http://schemas.openxmlformats.org/officeDocument/2006/relationships/slide" Target="slides/slide37.xml"/><Relationship Id="rId200" Type="http://schemas.openxmlformats.org/officeDocument/2006/relationships/slide" Target="slides/slide41.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84" charset="0"/>
                <a:cs typeface="Arial" charset="0"/>
              </a:defRPr>
            </a:lvl1pPr>
          </a:lstStyle>
          <a:p>
            <a:pPr>
              <a:defRPr/>
            </a:pPr>
            <a:endParaRPr lang="en-US" alt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84" charset="0"/>
                <a:cs typeface="Arial" charset="0"/>
              </a:defRPr>
            </a:lvl1pPr>
          </a:lstStyle>
          <a:p>
            <a:pPr>
              <a:defRPr/>
            </a:pPr>
            <a:endParaRPr lang="en-US" alt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84" charset="0"/>
                <a:cs typeface="Arial" charset="0"/>
              </a:defRPr>
            </a:lvl1pPr>
          </a:lstStyle>
          <a:p>
            <a:pPr>
              <a:defRPr/>
            </a:pPr>
            <a:endParaRPr lang="en-US" alt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6B27680A-1385-42FB-B94C-D6E1298EFA6B}" type="slidenum">
              <a:rPr lang="en-US" altLang="en-US"/>
              <a:pPr/>
              <a:t>‹#›</a:t>
            </a:fld>
            <a:endParaRPr lang="en-US" altLang="en-US"/>
          </a:p>
        </p:txBody>
      </p:sp>
    </p:spTree>
    <p:extLst>
      <p:ext uri="{BB962C8B-B14F-4D97-AF65-F5344CB8AC3E}">
        <p14:creationId xmlns:p14="http://schemas.microsoft.com/office/powerpoint/2010/main" val="167569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dirty="0" smtClean="0"/>
              <a:t>Click to edit Master text styles</a:t>
            </a:r>
          </a:p>
          <a:p>
            <a:pPr lvl="1"/>
            <a:r>
              <a:rPr lang="en-US" altLang="en-US" noProof="0" dirty="0" smtClean="0"/>
              <a:t>Second level</a:t>
            </a:r>
          </a:p>
          <a:p>
            <a:pPr lvl="2"/>
            <a:r>
              <a:rPr lang="en-US" altLang="en-US" noProof="0" dirty="0" smtClean="0"/>
              <a:t>Third level</a:t>
            </a:r>
          </a:p>
          <a:p>
            <a:pPr lvl="3"/>
            <a:r>
              <a:rPr lang="en-US" altLang="en-US" noProof="0" dirty="0" smtClean="0"/>
              <a:t>Fourth level</a:t>
            </a:r>
          </a:p>
          <a:p>
            <a:pPr lvl="4"/>
            <a:r>
              <a:rPr lang="en-US" altLang="en-US" noProof="0" dirty="0" smtClean="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84" charset="0"/>
                <a:cs typeface="Arial" charset="0"/>
              </a:defRPr>
            </a:lvl1pPr>
          </a:lstStyle>
          <a:p>
            <a:pPr>
              <a:defRPr/>
            </a:pPr>
            <a:endParaRPr lang="en-US" alt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3910639B-1C0C-4ED5-866F-6F6178310B32}" type="slidenum">
              <a:rPr lang="en-US" altLang="en-US"/>
              <a:pPr/>
              <a:t>‹#›</a:t>
            </a:fld>
            <a:endParaRPr lang="en-US" altLang="en-US"/>
          </a:p>
        </p:txBody>
      </p:sp>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FC291-21D2-4848-A8DA-D9C70FDA709D}" type="datetimeFigureOut">
              <a:rPr lang="en-IN" smtClean="0"/>
              <a:t>15-12-2017</a:t>
            </a:fld>
            <a:endParaRPr lang="en-IN"/>
          </a:p>
        </p:txBody>
      </p:sp>
    </p:spTree>
    <p:extLst>
      <p:ext uri="{BB962C8B-B14F-4D97-AF65-F5344CB8AC3E}">
        <p14:creationId xmlns:p14="http://schemas.microsoft.com/office/powerpoint/2010/main" val="1692047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fld id="{DC0ED74F-15A1-48FD-8B43-55FEE876D32C}" type="slidenum">
              <a:rPr lang="en-US" altLang="en-US"/>
              <a:pPr/>
              <a:t>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79111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0537BB5-04D6-4844-8645-6E81DB7A3183}" type="slidenum">
              <a:rPr lang="en-US" altLang="en-US">
                <a:latin typeface="Arial" pitchFamily="34" charset="0"/>
                <a:ea typeface="ヒラギノ角ゴ Pro W3" charset="-128"/>
                <a:cs typeface="Arial" pitchFamily="34" charset="0"/>
              </a:rPr>
              <a:pPr algn="r" eaLnBrk="0" hangingPunct="0"/>
              <a:t>10</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296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A0E34D43-6597-41F6-A22B-A69CF02A7ECA}" type="slidenum">
              <a:rPr lang="en-US" altLang="en-US">
                <a:latin typeface="Arial" pitchFamily="34" charset="0"/>
                <a:ea typeface="ヒラギノ角ゴ Pro W3" charset="-128"/>
                <a:cs typeface="Arial" pitchFamily="34" charset="0"/>
              </a:rPr>
              <a:pPr algn="r" eaLnBrk="0" hangingPunct="0"/>
              <a:t>11</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935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CC1F51A2-49EB-4D03-8647-3312B4472845}" type="slidenum">
              <a:rPr lang="en-US" altLang="en-US">
                <a:latin typeface="Arial" pitchFamily="34" charset="0"/>
                <a:ea typeface="ヒラギノ角ゴ Pro W3" charset="-128"/>
                <a:cs typeface="Arial" pitchFamily="34" charset="0"/>
              </a:rPr>
              <a:pPr algn="r" eaLnBrk="0" hangingPunct="0"/>
              <a:t>12</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48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2D324C1D-C3B9-42E8-99DA-B70250FF82E6}" type="slidenum">
              <a:rPr lang="en-US" altLang="en-US">
                <a:latin typeface="Arial" pitchFamily="34" charset="0"/>
                <a:ea typeface="ヒラギノ角ゴ Pro W3" charset="-128"/>
                <a:cs typeface="Arial" pitchFamily="34" charset="0"/>
              </a:rPr>
              <a:pPr algn="r" eaLnBrk="0" hangingPunct="0"/>
              <a:t>13</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863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887E43F4-01FE-44E8-986F-09419AD0FFF7}" type="slidenum">
              <a:rPr lang="en-US" altLang="en-US">
                <a:latin typeface="Arial" pitchFamily="34" charset="0"/>
                <a:ea typeface="ヒラギノ角ゴ Pro W3" charset="-128"/>
                <a:cs typeface="Arial" pitchFamily="34" charset="0"/>
              </a:rPr>
              <a:pPr algn="r" eaLnBrk="0" hangingPunct="0"/>
              <a:t>14</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321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E9201422-5F33-4D5A-82CF-C3A80124113E}" type="slidenum">
              <a:rPr lang="en-US" altLang="en-US">
                <a:latin typeface="Arial" pitchFamily="34" charset="0"/>
                <a:ea typeface="ヒラギノ角ゴ Pro W3" charset="-128"/>
                <a:cs typeface="Arial" pitchFamily="34" charset="0"/>
              </a:rPr>
              <a:pPr algn="r" eaLnBrk="0" hangingPunct="0"/>
              <a:t>15</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609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C0AE0ED5-C3C4-497D-9C78-BEFEF03550F8}" type="slidenum">
              <a:rPr lang="en-US" altLang="en-US">
                <a:latin typeface="Arial" pitchFamily="34" charset="0"/>
                <a:ea typeface="ヒラギノ角ゴ Pro W3" charset="-128"/>
                <a:cs typeface="Arial" pitchFamily="34" charset="0"/>
              </a:rPr>
              <a:pPr algn="r" eaLnBrk="0" hangingPunct="0"/>
              <a:t>16</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922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CBE90BD1-5C66-46BF-9BF2-D0FB3DF552D9}" type="slidenum">
              <a:rPr lang="en-US" altLang="en-US">
                <a:latin typeface="Arial" pitchFamily="34" charset="0"/>
                <a:ea typeface="ヒラギノ角ゴ Pro W3" charset="-128"/>
                <a:cs typeface="Arial" pitchFamily="34" charset="0"/>
              </a:rPr>
              <a:pPr algn="r" eaLnBrk="0" hangingPunct="0"/>
              <a:t>17</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848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18EE8897-25FA-4E81-B23C-6392D28CE9B8}" type="slidenum">
              <a:rPr lang="en-US" altLang="en-US">
                <a:latin typeface="Arial" pitchFamily="34" charset="0"/>
                <a:ea typeface="ヒラギノ角ゴ Pro W3" charset="-128"/>
                <a:cs typeface="Arial" pitchFamily="34" charset="0"/>
              </a:rPr>
              <a:pPr algn="r" eaLnBrk="0" hangingPunct="0"/>
              <a:t>18</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8146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18.5 Types of DNA sequences in the human genome</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55690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78307032-AB71-4E0B-A74D-2A0216CB58E2}" type="slidenum">
              <a:rPr lang="en-US" altLang="en-US">
                <a:latin typeface="Arial" pitchFamily="34" charset="0"/>
                <a:ea typeface="ヒラギノ角ゴ Pro W3" charset="-128"/>
                <a:cs typeface="Arial" pitchFamily="34" charset="0"/>
              </a:rPr>
              <a:pPr algn="r" eaLnBrk="0" hangingPunct="0"/>
              <a:t>2</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747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A73EFE29-1F6F-4513-8369-FC0741E53673}" type="slidenum">
              <a:rPr lang="en-US" altLang="en-US">
                <a:latin typeface="Arial" pitchFamily="34" charset="0"/>
                <a:ea typeface="ヒラギノ角ゴ Pro W3" charset="-128"/>
                <a:cs typeface="Arial" pitchFamily="34" charset="0"/>
              </a:rPr>
              <a:pPr algn="r" eaLnBrk="0" hangingPunct="0"/>
              <a:t>20</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1043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83C8634F-9453-4007-A753-292C6B38E18D}" type="slidenum">
              <a:rPr lang="en-US" altLang="en-US">
                <a:latin typeface="Arial" pitchFamily="34" charset="0"/>
                <a:ea typeface="ヒラギノ角ゴ Pro W3" charset="-128"/>
                <a:cs typeface="Arial" pitchFamily="34" charset="0"/>
              </a:rPr>
              <a:pPr algn="r" eaLnBrk="0" hangingPunct="0"/>
              <a:t>21</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158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18.7 Transposon movement</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33738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279AF13C-89D0-46B7-8BC6-7ECF3C87773F}" type="slidenum">
              <a:rPr lang="en-US" altLang="en-US">
                <a:latin typeface="Arial" pitchFamily="34" charset="0"/>
                <a:ea typeface="ヒラギノ角ゴ Pro W3" charset="-128"/>
                <a:cs typeface="Arial" pitchFamily="34" charset="0"/>
              </a:rPr>
              <a:pPr algn="r" eaLnBrk="0" hangingPunct="0"/>
              <a:t>23</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101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18.8 </a:t>
            </a:r>
            <a:r>
              <a:rPr lang="en-US" sz="1200" kern="1200" dirty="0" err="1" smtClean="0">
                <a:solidFill>
                  <a:schemeClr val="tx1"/>
                </a:solidFill>
                <a:effectLst/>
                <a:latin typeface="Arial" pitchFamily="84" charset="0"/>
                <a:ea typeface="ＭＳ Ｐゴシック" charset="0"/>
                <a:cs typeface="ＭＳ Ｐゴシック" charset="0"/>
              </a:rPr>
              <a:t>Retrotransposon</a:t>
            </a:r>
            <a:r>
              <a:rPr lang="en-US" sz="1200" kern="1200" dirty="0" smtClean="0">
                <a:solidFill>
                  <a:schemeClr val="tx1"/>
                </a:solidFill>
                <a:effectLst/>
                <a:latin typeface="Arial" pitchFamily="84" charset="0"/>
                <a:ea typeface="ＭＳ Ｐゴシック" charset="0"/>
                <a:cs typeface="ＭＳ Ｐゴシック" charset="0"/>
              </a:rPr>
              <a:t> movement</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269701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5A7EDBCF-9D54-41F2-9A19-32309A42C36A}" type="slidenum">
              <a:rPr lang="en-US" altLang="en-US">
                <a:latin typeface="Arial" pitchFamily="34" charset="0"/>
                <a:ea typeface="ヒラギノ角ゴ Pro W3" charset="-128"/>
                <a:cs typeface="Arial" pitchFamily="34" charset="0"/>
              </a:rPr>
              <a:pPr algn="r" eaLnBrk="0" hangingPunct="0"/>
              <a:t>25</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3533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E4E730E8-AED8-434F-9C7F-92B6C784D3E3}" type="slidenum">
              <a:rPr lang="en-US" altLang="en-US">
                <a:latin typeface="Arial" pitchFamily="34" charset="0"/>
                <a:ea typeface="ヒラギノ角ゴ Pro W3" charset="-128"/>
                <a:cs typeface="Arial" pitchFamily="34" charset="0"/>
              </a:rPr>
              <a:pPr algn="r" eaLnBrk="0" hangingPunct="0"/>
              <a:t>26</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8272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27EB67AE-3CE9-4254-9188-D7A371A1AAB6}" type="slidenum">
              <a:rPr lang="en-US" altLang="en-US">
                <a:latin typeface="Arial" pitchFamily="34" charset="0"/>
                <a:ea typeface="ヒラギノ角ゴ Pro W3" charset="-128"/>
                <a:cs typeface="Arial" pitchFamily="34" charset="0"/>
              </a:rPr>
              <a:pPr algn="r" eaLnBrk="0" hangingPunct="0"/>
              <a:t>27</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125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18.9-1 Gene families (part 1: ribosomal RNA family)</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476398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E62828E7-ABC1-4F15-89BB-E93AA49BE1C7}" type="slidenum">
              <a:rPr lang="en-US" altLang="en-US">
                <a:latin typeface="Arial" pitchFamily="34" charset="0"/>
                <a:ea typeface="ヒラギノ角ゴ Pro W3" charset="-128"/>
                <a:cs typeface="Arial" pitchFamily="34" charset="0"/>
              </a:rPr>
              <a:pPr algn="r" eaLnBrk="0" hangingPunct="0"/>
              <a:t>29</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028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FE11C6B-8A01-467D-AFA9-36E76AD50236}" type="slidenum">
              <a:rPr lang="en-US" altLang="en-US">
                <a:latin typeface="Arial" pitchFamily="34" charset="0"/>
                <a:ea typeface="ヒラギノ角ゴ Pro W3" charset="-128"/>
                <a:cs typeface="Arial" pitchFamily="34" charset="0"/>
              </a:rPr>
              <a:pPr algn="r" eaLnBrk="0" hangingPunct="0"/>
              <a:t>3</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6658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F22E3B79-3AEB-4460-AA5F-926DE3E9C2BD}" type="slidenum">
              <a:rPr lang="en-US" altLang="en-US">
                <a:latin typeface="Arial" pitchFamily="34" charset="0"/>
                <a:ea typeface="ヒラギノ角ゴ Pro W3" charset="-128"/>
                <a:cs typeface="Arial" pitchFamily="34" charset="0"/>
              </a:rPr>
              <a:pPr algn="r" eaLnBrk="0" hangingPunct="0"/>
              <a:t>30</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6399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F12D285C-F507-40ED-8A25-8E2BDD295318}" type="slidenum">
              <a:rPr lang="en-US" altLang="en-US">
                <a:latin typeface="Arial" pitchFamily="34" charset="0"/>
                <a:ea typeface="ヒラギノ角ゴ Pro W3" charset="-128"/>
                <a:cs typeface="Arial" pitchFamily="34" charset="0"/>
              </a:rPr>
              <a:pPr algn="r" eaLnBrk="0" hangingPunct="0"/>
              <a:t>31</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6061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14884B29-80F6-4094-831E-CE89A6EB1AF9}" type="slidenum">
              <a:rPr lang="en-US" altLang="en-US">
                <a:latin typeface="Arial" pitchFamily="34" charset="0"/>
                <a:ea typeface="ヒラギノ角ゴ Pro W3" charset="-128"/>
                <a:cs typeface="Arial" pitchFamily="34" charset="0"/>
              </a:rPr>
              <a:pPr algn="r" eaLnBrk="0" hangingPunct="0"/>
              <a:t>32</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6916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ＭＳ Ｐゴシック" charset="0"/>
                <a:cs typeface="Arial" pitchFamily="34" charset="0"/>
              </a:rPr>
              <a:t>Figure 18.10 Human and chimpanzee chromosomes</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945058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293E09E6-E207-47CE-A717-44FE50ED94D4}" type="slidenum">
              <a:rPr lang="en-US" altLang="en-US">
                <a:latin typeface="Arial" pitchFamily="34" charset="0"/>
                <a:ea typeface="ヒラギノ角ゴ Pro W3" charset="-128"/>
                <a:cs typeface="Arial" pitchFamily="34" charset="0"/>
              </a:rPr>
              <a:pPr algn="r" eaLnBrk="0" hangingPunct="0"/>
              <a:t>34</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1304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18.11 Human and mouse chromosomes</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275236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0006899B-9C60-4D89-9DE6-D8EF7A9C54EF}" type="slidenum">
              <a:rPr lang="en-US" altLang="en-US">
                <a:latin typeface="Arial" pitchFamily="34" charset="0"/>
                <a:ea typeface="ヒラギノ角ゴ Pro W3" charset="-128"/>
                <a:cs typeface="Arial" pitchFamily="34" charset="0"/>
              </a:rPr>
              <a:pPr algn="r" eaLnBrk="0" hangingPunct="0"/>
              <a:t>36</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8486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6607FDC4-30F2-48A1-A93B-5F38FE0521B5}" type="slidenum">
              <a:rPr lang="en-US" altLang="en-US">
                <a:latin typeface="Arial" pitchFamily="34" charset="0"/>
                <a:ea typeface="ヒラギノ角ゴ Pro W3" charset="-128"/>
                <a:cs typeface="Arial" pitchFamily="34" charset="0"/>
              </a:rPr>
              <a:pPr algn="r" eaLnBrk="0" hangingPunct="0"/>
              <a:t>37</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9575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18.12 Gene duplication due to unequal crossing over</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1090514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BF146B67-59AA-4C03-B905-A67E93B9A14A}" type="slidenum">
              <a:rPr lang="en-US" altLang="en-US">
                <a:latin typeface="Arial" pitchFamily="34" charset="0"/>
                <a:ea typeface="ヒラギノ角ゴ Pro W3" charset="-128"/>
                <a:cs typeface="Arial" pitchFamily="34" charset="0"/>
              </a:rPr>
              <a:pPr algn="r" eaLnBrk="0" hangingPunct="0"/>
              <a:t>39</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837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14BE83D1-27EB-48A9-9C6E-2CF7C067055E}" type="slidenum">
              <a:rPr lang="en-US" altLang="en-US">
                <a:latin typeface="Arial" pitchFamily="34" charset="0"/>
                <a:ea typeface="ヒラギノ角ゴ Pro W3" charset="-128"/>
                <a:cs typeface="Arial" pitchFamily="34" charset="0"/>
              </a:rPr>
              <a:pPr algn="r" eaLnBrk="0" hangingPunct="0"/>
              <a:t>4</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9089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C58B718-3A2C-4332-B3BB-C086FD665DF1}" type="slidenum">
              <a:rPr lang="en-US" altLang="en-US">
                <a:latin typeface="Arial" pitchFamily="34" charset="0"/>
                <a:ea typeface="ヒラギノ角ゴ Pro W3" charset="-128"/>
                <a:cs typeface="Arial" pitchFamily="34" charset="0"/>
              </a:rPr>
              <a:pPr algn="r" eaLnBrk="0" hangingPunct="0"/>
              <a:t>40</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2192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5F3FDA06-9FED-4E7C-839F-9980A83308F7}" type="slidenum">
              <a:rPr lang="en-US" altLang="en-US">
                <a:latin typeface="Arial" pitchFamily="34" charset="0"/>
                <a:ea typeface="ヒラギノ角ゴ Pro W3" charset="-128"/>
                <a:cs typeface="Arial" pitchFamily="34" charset="0"/>
              </a:rPr>
              <a:pPr algn="r" eaLnBrk="0" hangingPunct="0"/>
              <a:t>41</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567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39D3AB33-7B5B-4691-8D1A-91E2DE8C261C}" type="slidenum">
              <a:rPr lang="en-US" altLang="en-US">
                <a:latin typeface="Arial" pitchFamily="34" charset="0"/>
                <a:ea typeface="ヒラギノ角ゴ Pro W3" charset="-128"/>
                <a:cs typeface="Arial" pitchFamily="34" charset="0"/>
              </a:rPr>
              <a:pPr algn="r" eaLnBrk="0" hangingPunct="0"/>
              <a:t>42</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8279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18.15 Evolutionary relationships of the three domains of life</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1423128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B3E5A607-0CB7-4CD8-8F99-BAADEB68C13B}" type="slidenum">
              <a:rPr lang="en-US" altLang="en-US">
                <a:latin typeface="Arial" pitchFamily="34" charset="0"/>
                <a:ea typeface="ヒラギノ角ゴ Pro W3" charset="-128"/>
                <a:cs typeface="Arial" pitchFamily="34" charset="0"/>
              </a:rPr>
              <a:pPr algn="r" eaLnBrk="0" hangingPunct="0"/>
              <a:t>44</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7867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DB1ABA77-44AB-4917-99AD-F84DA4171EB7}" type="slidenum">
              <a:rPr lang="en-US" altLang="en-US">
                <a:latin typeface="Arial" pitchFamily="34" charset="0"/>
                <a:ea typeface="ヒラギノ角ゴ Pro W3" charset="-128"/>
                <a:cs typeface="Arial" pitchFamily="34" charset="0"/>
              </a:rPr>
              <a:pPr algn="r" eaLnBrk="0" hangingPunct="0"/>
              <a:t>45</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0720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06C41827-120A-4504-A3FC-56D499D713C8}" type="slidenum">
              <a:rPr lang="en-US" altLang="en-US">
                <a:latin typeface="Arial" pitchFamily="34" charset="0"/>
                <a:ea typeface="ヒラギノ角ゴ Pro W3" charset="-128"/>
                <a:cs typeface="Arial" pitchFamily="34" charset="0"/>
              </a:rPr>
              <a:pPr algn="r" eaLnBrk="0" hangingPunct="0"/>
              <a:t>46</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1539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744E252A-0CD5-48C5-A691-90CB37C93C6F}" type="slidenum">
              <a:rPr lang="en-US" altLang="en-US">
                <a:latin typeface="Arial" pitchFamily="34" charset="0"/>
                <a:ea typeface="ヒラギノ角ゴ Pro W3" charset="-128"/>
                <a:cs typeface="Arial" pitchFamily="34" charset="0"/>
              </a:rPr>
              <a:pPr algn="r" eaLnBrk="0" hangingPunct="0"/>
              <a:t>47</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094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80F77931-FE4E-47D2-9139-2079553A6DBF}" type="slidenum">
              <a:rPr lang="en-US" altLang="en-US">
                <a:latin typeface="Arial" pitchFamily="34" charset="0"/>
                <a:ea typeface="ヒラギノ角ゴ Pro W3" charset="-128"/>
                <a:cs typeface="Arial" pitchFamily="34" charset="0"/>
              </a:rPr>
              <a:pPr algn="r" eaLnBrk="0" hangingPunct="0"/>
              <a:t>48</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2519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3388642-74F4-4298-A067-023B59AA8DFF}" type="slidenum">
              <a:rPr lang="en-US" altLang="en-US">
                <a:latin typeface="Arial" pitchFamily="34" charset="0"/>
                <a:ea typeface="ヒラギノ角ゴ Pro W3" charset="-128"/>
                <a:cs typeface="Arial" pitchFamily="34" charset="0"/>
              </a:rPr>
              <a:pPr algn="r" eaLnBrk="0" hangingPunct="0"/>
              <a:t>49</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883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18.2-s3 Whole-genome shotgun approach to sequencing (step 3)</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4191845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18.17 Conservation of homeotic genes in a fruit fly and a mouse</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239399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23A7B96-5023-4FC1-852A-1A2E042F1163}" type="slidenum">
              <a:rPr lang="en-US" altLang="en-US">
                <a:latin typeface="Arial" pitchFamily="34" charset="0"/>
                <a:ea typeface="ヒラギノ角ゴ Pro W3" charset="-128"/>
                <a:cs typeface="Arial" pitchFamily="34" charset="0"/>
              </a:rPr>
              <a:pPr algn="r" eaLnBrk="0" hangingPunct="0"/>
              <a:t>51</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1607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4B2819E-23D1-4D63-8753-560C6A251D97}" type="slidenum">
              <a:rPr lang="en-US" altLang="en-US">
                <a:latin typeface="Arial" pitchFamily="34" charset="0"/>
                <a:ea typeface="ヒラギノ角ゴ Pro W3" charset="-128"/>
                <a:cs typeface="Arial" pitchFamily="34" charset="0"/>
              </a:rPr>
              <a:pPr algn="r" eaLnBrk="0" hangingPunct="0"/>
              <a:t>52</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6924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18.18 Effect of differences in </a:t>
            </a:r>
            <a:r>
              <a:rPr lang="en-US" sz="1200" i="1" kern="1200" dirty="0" err="1" smtClean="0">
                <a:solidFill>
                  <a:schemeClr val="tx1"/>
                </a:solidFill>
                <a:effectLst/>
                <a:latin typeface="Arial" pitchFamily="84" charset="0"/>
                <a:ea typeface="ＭＳ Ｐゴシック" charset="0"/>
                <a:cs typeface="ＭＳ Ｐゴシック" charset="0"/>
              </a:rPr>
              <a:t>Hox</a:t>
            </a:r>
            <a:r>
              <a:rPr lang="en-US" sz="1200" kern="1200" dirty="0" smtClean="0">
                <a:solidFill>
                  <a:schemeClr val="tx1"/>
                </a:solidFill>
                <a:effectLst/>
                <a:latin typeface="Arial" pitchFamily="84" charset="0"/>
                <a:ea typeface="ＭＳ Ｐゴシック" charset="0"/>
                <a:cs typeface="ＭＳ Ｐゴシック" charset="0"/>
              </a:rPr>
              <a:t> gene expression in a crustacean and an insect</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12490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4929715C-10C8-47E3-8A91-B10AA2BB5455}" type="slidenum">
              <a:rPr lang="en-US" altLang="en-US">
                <a:latin typeface="Arial" pitchFamily="34" charset="0"/>
                <a:ea typeface="ヒラギノ角ゴ Pro W3" charset="-128"/>
                <a:cs typeface="Arial" pitchFamily="34" charset="0"/>
              </a:rPr>
              <a:pPr algn="r" eaLnBrk="0" hangingPunct="0"/>
              <a:t>6</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520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92D21F4C-C1B2-4159-943A-69D98DC04BFD}" type="slidenum">
              <a:rPr lang="en-US" altLang="en-US">
                <a:latin typeface="Arial" pitchFamily="34" charset="0"/>
                <a:ea typeface="ヒラギノ角ゴ Pro W3" charset="-128"/>
                <a:cs typeface="Arial" pitchFamily="34" charset="0"/>
              </a:rPr>
              <a:pPr algn="r" eaLnBrk="0" hangingPunct="0"/>
              <a:t>7</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511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1200">
                <a:solidFill>
                  <a:schemeClr val="tx1"/>
                </a:solidFill>
                <a:latin typeface="Times New Roman" pitchFamily="18" charset="0"/>
                <a:ea typeface="ＭＳ Ｐゴシック" pitchFamily="34" charset="-128"/>
              </a:defRPr>
            </a:lvl1pPr>
            <a:lvl2pPr marL="742950" indent="-285750">
              <a:defRPr sz="1200">
                <a:solidFill>
                  <a:schemeClr val="tx1"/>
                </a:solidFill>
                <a:latin typeface="Times New Roman" pitchFamily="18" charset="0"/>
                <a:ea typeface="ＭＳ Ｐゴシック" pitchFamily="34" charset="-128"/>
              </a:defRPr>
            </a:lvl2pPr>
            <a:lvl3pPr marL="1143000" indent="-228600">
              <a:defRPr sz="1200">
                <a:solidFill>
                  <a:schemeClr val="tx1"/>
                </a:solidFill>
                <a:latin typeface="Times New Roman" pitchFamily="18" charset="0"/>
                <a:ea typeface="ＭＳ Ｐゴシック" pitchFamily="34" charset="-128"/>
              </a:defRPr>
            </a:lvl3pPr>
            <a:lvl4pPr marL="1600200" indent="-228600">
              <a:defRPr sz="1200">
                <a:solidFill>
                  <a:schemeClr val="tx1"/>
                </a:solidFill>
                <a:latin typeface="Times New Roman" pitchFamily="18" charset="0"/>
                <a:ea typeface="ＭＳ Ｐゴシック" pitchFamily="34" charset="-128"/>
              </a:defRPr>
            </a:lvl4pPr>
            <a:lvl5pPr marL="2057400" indent="-228600">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0" hangingPunct="0"/>
            <a:fld id="{8A4F24E9-C781-45FC-BDAA-997B4130CF4E}" type="slidenum">
              <a:rPr lang="en-US" altLang="en-US">
                <a:latin typeface="Arial" pitchFamily="34" charset="0"/>
                <a:ea typeface="ヒラギノ角ゴ Pro W3" charset="-128"/>
                <a:cs typeface="Arial" pitchFamily="34" charset="0"/>
              </a:rPr>
              <a:pPr algn="r" eaLnBrk="0" hangingPunct="0"/>
              <a:t>8</a:t>
            </a:fld>
            <a:endParaRPr lang="en-US" altLang="en-US">
              <a:latin typeface="Arial" pitchFamily="34" charset="0"/>
              <a:ea typeface="ヒラギノ角ゴ Pro W3" charset="-128"/>
              <a:cs typeface="Arial" pitchFamily="34" charset="0"/>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238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84" charset="0"/>
                <a:ea typeface="ＭＳ Ｐゴシック" charset="0"/>
                <a:cs typeface="ＭＳ Ｐゴシック" charset="0"/>
              </a:rPr>
              <a:t>Figure 18.3 Bioinformatics tools that are available on the Internet</a:t>
            </a:r>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273372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smtClean="0">
                <a:solidFill>
                  <a:srgbClr val="ABA49A"/>
                </a:solidFill>
                <a:latin typeface="Times New Roman" pitchFamily="84" charset="0"/>
                <a:cs typeface="Times New Roman" pitchFamily="84" charset="0"/>
              </a:rPr>
              <a:t>CAMPBELL</a:t>
            </a:r>
            <a:r>
              <a:rPr lang="en-US" sz="3200" b="1" dirty="0" smtClean="0">
                <a:solidFill>
                  <a:srgbClr val="ABA49A"/>
                </a:solidFill>
                <a:latin typeface="Times New Roman" pitchFamily="84" charset="0"/>
                <a:cs typeface="Times New Roman" pitchFamily="84" charset="0"/>
              </a:rPr>
              <a:t> </a:t>
            </a:r>
            <a:r>
              <a:rPr lang="en-US" sz="2800" b="1" dirty="0" smtClean="0">
                <a:solidFill>
                  <a:srgbClr val="ABA49A"/>
                </a:solidFill>
                <a:latin typeface="Times New Roman" pitchFamily="84" charset="0"/>
                <a:cs typeface="Times New Roman" pitchFamily="84" charset="0"/>
              </a:rPr>
              <a:t> </a:t>
            </a:r>
            <a:r>
              <a:rPr lang="en-US" sz="3400" b="0" dirty="0" smtClean="0">
                <a:solidFill>
                  <a:schemeClr val="tx2">
                    <a:lumMod val="40000"/>
                    <a:lumOff val="60000"/>
                  </a:schemeClr>
                </a:solidFill>
                <a:latin typeface="Times New Roman" pitchFamily="84" charset="0"/>
                <a:cs typeface="Times New Roman" pitchFamily="84" charset="0"/>
              </a:rPr>
              <a:t>BIOLOGY IN FOCUS</a:t>
            </a:r>
            <a:endParaRPr lang="en-US" sz="1200" b="0" dirty="0" smtClean="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smtClean="0">
                <a:solidFill>
                  <a:schemeClr val="bg1"/>
                </a:solidFill>
              </a:rPr>
              <a:t>     © 2016 Pearson Education, Inc.</a:t>
            </a:r>
            <a:endParaRPr lang="en-US" dirty="0" smtClean="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smtClean="0">
                <a:solidFill>
                  <a:srgbClr val="ABA49A"/>
                </a:solidFill>
                <a:latin typeface="Times New Roman" pitchFamily="84" charset="0"/>
                <a:cs typeface="Times New Roman" pitchFamily="84" charset="0"/>
              </a:rPr>
              <a:t>Urry</a:t>
            </a:r>
            <a:r>
              <a:rPr lang="en-US" sz="1600" cap="all" baseline="0" dirty="0" smtClean="0">
                <a:solidFill>
                  <a:srgbClr val="ABA49A"/>
                </a:solidFill>
                <a:latin typeface="Times New Roman" pitchFamily="84" charset="0"/>
                <a:cs typeface="Times New Roman" pitchFamily="84" charset="0"/>
              </a:rPr>
              <a:t>  •  Cain  •  Wasserman  •  </a:t>
            </a:r>
            <a:r>
              <a:rPr lang="en-US" sz="1600" cap="all" baseline="0" dirty="0" err="1" smtClean="0">
                <a:solidFill>
                  <a:srgbClr val="ABA49A"/>
                </a:solidFill>
                <a:latin typeface="Times New Roman" pitchFamily="84" charset="0"/>
                <a:cs typeface="Times New Roman" pitchFamily="84" charset="0"/>
              </a:rPr>
              <a:t>Minorsky</a:t>
            </a:r>
            <a:r>
              <a:rPr lang="en-US" sz="1600" cap="all" baseline="0" dirty="0" smtClean="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370991"/>
            <a:ext cx="5381625" cy="86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smtClean="0">
                <a:solidFill>
                  <a:schemeClr val="bg1"/>
                </a:solidFill>
                <a:effectLst>
                  <a:outerShdw blurRad="38100" dist="38100" dir="2700000" algn="tl">
                    <a:srgbClr val="000000">
                      <a:alpha val="43137"/>
                    </a:srgbClr>
                  </a:outerShdw>
                </a:effectLst>
              </a:rPr>
              <a:t>Lecture Presentations by </a:t>
            </a:r>
            <a:br>
              <a:rPr lang="en-US" sz="1400" b="1" dirty="0" smtClean="0">
                <a:solidFill>
                  <a:schemeClr val="bg1"/>
                </a:solidFill>
                <a:effectLst>
                  <a:outerShdw blurRad="38100" dist="38100" dir="2700000" algn="tl">
                    <a:srgbClr val="000000">
                      <a:alpha val="43137"/>
                    </a:srgbClr>
                  </a:outerShdw>
                </a:effectLst>
              </a:rPr>
            </a:br>
            <a:r>
              <a:rPr lang="en-US" sz="1400" b="1" dirty="0" smtClean="0">
                <a:solidFill>
                  <a:schemeClr val="bg1"/>
                </a:solidFill>
                <a:effectLst>
                  <a:outerShdw blurRad="38100" dist="38100" dir="2700000" algn="tl">
                    <a:srgbClr val="000000">
                      <a:alpha val="43137"/>
                    </a:srgbClr>
                  </a:outerShdw>
                </a:effectLst>
              </a:rPr>
              <a:t>Kathleen Fitzpatrick and </a:t>
            </a:r>
          </a:p>
          <a:p>
            <a:pPr algn="l">
              <a:defRPr/>
            </a:pPr>
            <a:r>
              <a:rPr lang="en-US" sz="1400" b="1" dirty="0" smtClean="0">
                <a:solidFill>
                  <a:schemeClr val="bg1"/>
                </a:solidFill>
                <a:effectLst>
                  <a:outerShdw blurRad="38100" dist="38100" dir="2700000" algn="tl">
                    <a:srgbClr val="000000">
                      <a:alpha val="43137"/>
                    </a:srgbClr>
                  </a:outerShdw>
                </a:effectLst>
              </a:rPr>
              <a:t>Nicole </a:t>
            </a:r>
            <a:r>
              <a:rPr lang="en-US" sz="1400" b="1" dirty="0" err="1" smtClean="0">
                <a:solidFill>
                  <a:schemeClr val="bg1"/>
                </a:solidFill>
                <a:effectLst>
                  <a:outerShdw blurRad="38100" dist="38100" dir="2700000" algn="tl">
                    <a:srgbClr val="000000">
                      <a:alpha val="43137"/>
                    </a:srgbClr>
                  </a:outerShdw>
                </a:effectLst>
              </a:rPr>
              <a:t>Tunbridge</a:t>
            </a:r>
            <a:r>
              <a:rPr lang="en-US" sz="1400" b="1" dirty="0" smtClean="0">
                <a:solidFill>
                  <a:schemeClr val="bg1"/>
                </a:solidFill>
                <a:effectLst>
                  <a:outerShdw blurRad="38100" dist="38100" dir="2700000" algn="tl">
                    <a:srgbClr val="000000">
                      <a:alpha val="43137"/>
                    </a:srgbClr>
                  </a:outerShdw>
                </a:effectLst>
              </a:rPr>
              <a:t>,</a:t>
            </a:r>
          </a:p>
          <a:p>
            <a:pPr algn="l">
              <a:defRPr/>
            </a:pPr>
            <a:r>
              <a:rPr lang="en-US" sz="1400" b="1" dirty="0" smtClean="0">
                <a:solidFill>
                  <a:schemeClr val="bg1"/>
                </a:solidFill>
                <a:effectLst>
                  <a:outerShdw blurRad="38100" dist="38100" dir="2700000" algn="tl">
                    <a:srgbClr val="000000">
                      <a:alpha val="43137"/>
                    </a:srgbClr>
                  </a:outerShdw>
                </a:effectLst>
              </a:rPr>
              <a:t>Simon Fraser University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smtClean="0">
                <a:solidFill>
                  <a:schemeClr val="tx2">
                    <a:lumMod val="40000"/>
                    <a:lumOff val="60000"/>
                  </a:schemeClr>
                </a:solidFill>
                <a:latin typeface="+mj-lt"/>
              </a:rPr>
              <a:t>SECOND EDITION</a:t>
            </a:r>
            <a:endParaRPr lang="en-US" sz="1800" dirty="0">
              <a:solidFill>
                <a:schemeClr val="tx2">
                  <a:lumMod val="40000"/>
                  <a:lumOff val="60000"/>
                </a:schemeClr>
              </a:solidFill>
              <a:latin typeface="+mj-lt"/>
            </a:endParaRPr>
          </a:p>
        </p:txBody>
      </p:sp>
    </p:spTree>
    <p:extLst>
      <p:ext uri="{BB962C8B-B14F-4D97-AF65-F5344CB8AC3E}">
        <p14:creationId xmlns:p14="http://schemas.microsoft.com/office/powerpoint/2010/main" val="360323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3933791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2365364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335064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22855671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23165160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33041979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7431812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41740035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24663692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27792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316037"/>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4463" y="1600200"/>
            <a:ext cx="8775700" cy="4752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11740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02887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901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70864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934444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30770588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2164901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1" Type="http://schemas.openxmlformats.org/officeDocument/2006/relationships/theme" Target="../theme/theme109.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1" Type="http://schemas.openxmlformats.org/officeDocument/2006/relationships/theme" Target="../theme/theme110.xml"/></Relationships>
</file>

<file path=ppt/slideMasters/_rels/slideMaster111.xml.rels><?xml version="1.0" encoding="UTF-8" standalone="yes"?>
<Relationships xmlns="http://schemas.openxmlformats.org/package/2006/relationships"><Relationship Id="rId1" Type="http://schemas.openxmlformats.org/officeDocument/2006/relationships/theme" Target="../theme/theme111.xml"/></Relationships>
</file>

<file path=ppt/slideMasters/_rels/slideMaster112.xml.rels><?xml version="1.0" encoding="UTF-8" standalone="yes"?>
<Relationships xmlns="http://schemas.openxmlformats.org/package/2006/relationships"><Relationship Id="rId1" Type="http://schemas.openxmlformats.org/officeDocument/2006/relationships/theme" Target="../theme/theme112.xml"/></Relationships>
</file>

<file path=ppt/slideMasters/_rels/slideMaster113.xml.rels><?xml version="1.0" encoding="UTF-8" standalone="yes"?>
<Relationships xmlns="http://schemas.openxmlformats.org/package/2006/relationships"><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1" Type="http://schemas.openxmlformats.org/officeDocument/2006/relationships/theme" Target="../theme/theme114.xml"/></Relationships>
</file>

<file path=ppt/slideMasters/_rels/slideMaster115.xml.rels><?xml version="1.0" encoding="UTF-8" standalone="yes"?>
<Relationships xmlns="http://schemas.openxmlformats.org/package/2006/relationships"><Relationship Id="rId1" Type="http://schemas.openxmlformats.org/officeDocument/2006/relationships/theme" Target="../theme/theme115.xml"/></Relationships>
</file>

<file path=ppt/slideMasters/_rels/slideMaster116.xml.rels><?xml version="1.0" encoding="UTF-8" standalone="yes"?>
<Relationships xmlns="http://schemas.openxmlformats.org/package/2006/relationships"><Relationship Id="rId1" Type="http://schemas.openxmlformats.org/officeDocument/2006/relationships/theme" Target="../theme/theme116.xml"/></Relationships>
</file>

<file path=ppt/slideMasters/_rels/slideMaster117.xml.rels><?xml version="1.0" encoding="UTF-8" standalone="yes"?>
<Relationships xmlns="http://schemas.openxmlformats.org/package/2006/relationships"><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1"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7.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8.xml"/></Relationships>
</file>

<file path=ppt/slideMasters/_rels/slideMaster127.xml.rels><?xml version="1.0" encoding="UTF-8" standalone="yes"?>
<Relationships xmlns="http://schemas.openxmlformats.org/package/2006/relationships"><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9.xml"/></Relationships>
</file>

<file path=ppt/slideMasters/_rels/slideMaster132.xml.rels><?xml version="1.0" encoding="UTF-8" standalone="yes"?>
<Relationships xmlns="http://schemas.openxmlformats.org/package/2006/relationships"><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10.xm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11.xm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12.xml"/></Relationships>
</file>

<file path=ppt/slideMasters/_rels/slideMaster138.xml.rels><?xml version="1.0" encoding="UTF-8" standalone="yes"?>
<Relationships xmlns="http://schemas.openxmlformats.org/package/2006/relationships"><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14.xm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15.xml"/></Relationships>
</file>

<file path=ppt/slideMasters/_rels/slideMaster142.xml.rels><?xml version="1.0" encoding="UTF-8" standalone="yes"?>
<Relationships xmlns="http://schemas.openxmlformats.org/package/2006/relationships"><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1" Type="http://schemas.openxmlformats.org/officeDocument/2006/relationships/theme" Target="../theme/theme143.xml"/></Relationships>
</file>

<file path=ppt/slideMasters/_rels/slideMaster144.xml.rels><?xml version="1.0" encoding="UTF-8" standalone="yes"?>
<Relationships xmlns="http://schemas.openxmlformats.org/package/2006/relationships"><Relationship Id="rId1" Type="http://schemas.openxmlformats.org/officeDocument/2006/relationships/theme" Target="../theme/theme144.xm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16.xm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2" Type="http://schemas.openxmlformats.org/officeDocument/2006/relationships/theme" Target="../theme/theme148.xml"/><Relationship Id="rId1" Type="http://schemas.openxmlformats.org/officeDocument/2006/relationships/slideLayout" Target="../slideLayouts/slideLayout17.xml"/></Relationships>
</file>

<file path=ppt/slideMasters/_rels/slideMaster149.xml.rels><?xml version="1.0" encoding="UTF-8" standalone="yes"?>
<Relationships xmlns="http://schemas.openxmlformats.org/package/2006/relationships"><Relationship Id="rId2" Type="http://schemas.openxmlformats.org/officeDocument/2006/relationships/theme" Target="../theme/theme149.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50.xml.rels><?xml version="1.0" encoding="UTF-8" standalone="yes"?>
<Relationships xmlns="http://schemas.openxmlformats.org/package/2006/relationships"><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1" Type="http://schemas.openxmlformats.org/officeDocument/2006/relationships/theme" Target="../theme/theme151.xml"/></Relationships>
</file>

<file path=ppt/slideMasters/_rels/slideMaster152.xml.rels><?xml version="1.0" encoding="UTF-8" standalone="yes"?>
<Relationships xmlns="http://schemas.openxmlformats.org/package/2006/relationships"><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1" Type="http://schemas.openxmlformats.org/officeDocument/2006/relationships/theme" Target="../theme/theme153.xml"/></Relationships>
</file>

<file path=ppt/slideMasters/_rels/slideMaster154.xml.rels><?xml version="1.0" encoding="UTF-8" standalone="yes"?>
<Relationships xmlns="http://schemas.openxmlformats.org/package/2006/relationships"><Relationship Id="rId1" Type="http://schemas.openxmlformats.org/officeDocument/2006/relationships/theme" Target="../theme/theme154.xml"/></Relationships>
</file>

<file path=ppt/slideMasters/_rels/slideMaster155.xml.rels><?xml version="1.0" encoding="UTF-8" standalone="yes"?>
<Relationships xmlns="http://schemas.openxmlformats.org/package/2006/relationships"><Relationship Id="rId1" Type="http://schemas.openxmlformats.org/officeDocument/2006/relationships/theme" Target="../theme/theme155.xml"/></Relationships>
</file>

<file path=ppt/slideMasters/_rels/slideMaster156.xml.rels><?xml version="1.0" encoding="UTF-8" standalone="yes"?>
<Relationships xmlns="http://schemas.openxmlformats.org/package/2006/relationships"><Relationship Id="rId1" Type="http://schemas.openxmlformats.org/officeDocument/2006/relationships/theme" Target="../theme/theme156.xml"/></Relationships>
</file>

<file path=ppt/slideMasters/_rels/slideMaster157.xml.rels><?xml version="1.0" encoding="UTF-8" standalone="yes"?>
<Relationships xmlns="http://schemas.openxmlformats.org/package/2006/relationships"><Relationship Id="rId1" Type="http://schemas.openxmlformats.org/officeDocument/2006/relationships/theme" Target="../theme/theme157.xml"/></Relationships>
</file>

<file path=ppt/slideMasters/_rels/slideMaster158.xml.rels><?xml version="1.0" encoding="UTF-8" standalone="yes"?>
<Relationships xmlns="http://schemas.openxmlformats.org/package/2006/relationships"><Relationship Id="rId1" Type="http://schemas.openxmlformats.org/officeDocument/2006/relationships/theme" Target="../theme/theme158.xml"/></Relationships>
</file>

<file path=ppt/slideMasters/_rels/slideMaster159.xml.rels><?xml version="1.0" encoding="UTF-8" standalone="yes"?>
<Relationships xmlns="http://schemas.openxmlformats.org/package/2006/relationships"><Relationship Id="rId1" Type="http://schemas.openxmlformats.org/officeDocument/2006/relationships/theme" Target="../theme/theme159.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spTree>
    <p:extLst>
      <p:ext uri="{BB962C8B-B14F-4D97-AF65-F5344CB8AC3E}">
        <p14:creationId xmlns:p14="http://schemas.microsoft.com/office/powerpoint/2010/main" val="29449239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6" r:id="rId3"/>
    <p:sldLayoutId id="2147483785" r:id="rId4"/>
    <p:sldLayoutId id="2147483783" r:id="rId5"/>
    <p:sldLayoutId id="2147483784" r:id="rId6"/>
  </p:sldLayoutIdLst>
  <p:timing>
    <p:tnLst>
      <p:par>
        <p:cTn id="1" dur="indefinite" restart="never" nodeType="tmRoot"/>
      </p:par>
    </p:tnLst>
  </p:timing>
  <p:hf sldNum="0" hdr="0" dt="0"/>
  <p:txStyles>
    <p:titleStyle>
      <a:lvl1pPr marL="0" indent="0" algn="l" rtl="0" eaLnBrk="1" fontAlgn="base" hangingPunct="1">
        <a:lnSpc>
          <a:spcPct val="90000"/>
        </a:lnSpc>
        <a:spcBef>
          <a:spcPct val="0"/>
        </a:spcBef>
        <a:spcAft>
          <a:spcPct val="0"/>
        </a:spcAft>
        <a:defRPr sz="30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8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2687422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33408426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1125175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140715142"/>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449238177"/>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59629928"/>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519537563"/>
      </p:ext>
    </p:extLst>
  </p:cSld>
  <p:clrMap bg1="lt1" tx1="dk1" bg2="lt2" tx2="dk2" accent1="accent1" accent2="accent2" accent3="accent3" accent4="accent4" accent5="accent5" accent6="accent6" hlink="hlink" folHlink="folHlink"/>
  <p:sldLayoutIdLst>
    <p:sldLayoutId id="2147484030"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902725637"/>
      </p:ext>
    </p:extLst>
  </p:cSld>
  <p:clrMap bg1="lt1" tx1="dk1" bg2="lt2" tx2="dk2" accent1="accent1" accent2="accent2" accent3="accent3" accent4="accent4" accent5="accent5" accent6="accent6" hlink="hlink" folHlink="folHlink"/>
  <p:sldLayoutIdLst>
    <p:sldLayoutId id="2147484032"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175367268"/>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64585006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28135583"/>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83548809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33346256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26208054"/>
      </p:ext>
    </p:extLst>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723515779"/>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32831072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25959412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901145873"/>
      </p:ext>
    </p:extLst>
  </p:cSld>
  <p:clrMap bg1="lt1" tx1="dk1" bg2="lt2" tx2="dk2" accent1="accent1" accent2="accent2" accent3="accent3" accent4="accent4" accent5="accent5" accent6="accent6" hlink="hlink" folHlink="folHlink"/>
  <p:sldLayoutIdLst>
    <p:sldLayoutId id="2147484050"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036140206"/>
      </p:ext>
    </p:extLst>
  </p:cSld>
  <p:clrMap bg1="lt1" tx1="dk1" bg2="lt2" tx2="dk2" accent1="accent1" accent2="accent2" accent3="accent3" accent4="accent4" accent5="accent5" accent6="accent6" hlink="hlink" folHlink="folHlink"/>
  <p:sldLayoutIdLst>
    <p:sldLayoutId id="2147484052"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86155760"/>
      </p:ext>
    </p:extLst>
  </p:cSld>
  <p:clrMap bg1="lt1" tx1="dk1" bg2="lt2" tx2="dk2" accent1="accent1" accent2="accent2" accent3="accent3" accent4="accent4" accent5="accent5" accent6="accent6" hlink="hlink" folHlink="folHlink"/>
  <p:sldLayoutIdLst>
    <p:sldLayoutId id="2147484054"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722302784"/>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497298781"/>
      </p:ext>
    </p:extLst>
  </p:cSld>
  <p:clrMap bg1="lt1" tx1="dk1" bg2="lt2" tx2="dk2" accent1="accent1" accent2="accent2" accent3="accent3" accent4="accent4" accent5="accent5" accent6="accent6" hlink="hlink" folHlink="folHlink"/>
  <p:sldLayoutIdLst>
    <p:sldLayoutId id="2147484058"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7422822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395248269"/>
      </p:ext>
    </p:extLst>
  </p:cSld>
  <p:clrMap bg1="lt1" tx1="dk1" bg2="lt2" tx2="dk2" accent1="accent1" accent2="accent2" accent3="accent3" accent4="accent4" accent5="accent5" accent6="accent6" hlink="hlink" folHlink="folHlink"/>
  <p:sldLayoutIdLst>
    <p:sldLayoutId id="2147484060"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842225921"/>
      </p:ext>
    </p:extLst>
  </p:cSld>
  <p:clrMap bg1="lt1" tx1="dk1" bg2="lt2" tx2="dk2" accent1="accent1" accent2="accent2" accent3="accent3" accent4="accent4" accent5="accent5" accent6="accent6" hlink="hlink" folHlink="folHlink"/>
  <p:sldLayoutIdLst>
    <p:sldLayoutId id="2147484062"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4526988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797187397"/>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154970454"/>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514892272"/>
      </p:ext>
    </p:extLst>
  </p:cSld>
  <p:clrMap bg1="lt1" tx1="dk1" bg2="lt2" tx2="dk2" accent1="accent1" accent2="accent2" accent3="accent3" accent4="accent4" accent5="accent5" accent6="accent6" hlink="hlink" folHlink="folHlink"/>
  <p:sldLayoutIdLst>
    <p:sldLayoutId id="2147484070"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534090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29262163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0107810"/>
      </p:ext>
    </p:extLst>
  </p:cSld>
  <p:clrMap bg1="lt1" tx1="dk1" bg2="lt2" tx2="dk2" accent1="accent1" accent2="accent2" accent3="accent3" accent4="accent4" accent5="accent5" accent6="accent6" hlink="hlink" folHlink="folHlink"/>
  <p:sldLayoutIdLst>
    <p:sldLayoutId id="2147484076"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85564201"/>
      </p:ext>
    </p:extLst>
  </p:cSld>
  <p:clrMap bg1="lt1" tx1="dk1" bg2="lt2" tx2="dk2" accent1="accent1" accent2="accent2" accent3="accent3" accent4="accent4" accent5="accent5" accent6="accent6" hlink="hlink" folHlink="folHlink"/>
  <p:sldLayoutIdLst>
    <p:sldLayoutId id="2147484078"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9276297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5173204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47067701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638824417"/>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862691975"/>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341343004"/>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6903522"/>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425753105"/>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067278"/>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024473722"/>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04477248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84" charset="0"/>
        </a:defRPr>
      </a:lvl6pPr>
      <a:lvl7pPr marL="914400" algn="ctr" rtl="0" fontAlgn="base">
        <a:spcBef>
          <a:spcPct val="0"/>
        </a:spcBef>
        <a:spcAft>
          <a:spcPct val="0"/>
        </a:spcAft>
        <a:defRPr sz="4400">
          <a:solidFill>
            <a:schemeClr val="tx2"/>
          </a:solidFill>
          <a:latin typeface="Arial" pitchFamily="84" charset="0"/>
        </a:defRPr>
      </a:lvl7pPr>
      <a:lvl8pPr marL="1371600" algn="ctr" rtl="0" fontAlgn="base">
        <a:spcBef>
          <a:spcPct val="0"/>
        </a:spcBef>
        <a:spcAft>
          <a:spcPct val="0"/>
        </a:spcAft>
        <a:defRPr sz="4400">
          <a:solidFill>
            <a:schemeClr val="tx2"/>
          </a:solidFill>
          <a:latin typeface="Arial" pitchFamily="84" charset="0"/>
        </a:defRPr>
      </a:lvl8pPr>
      <a:lvl9pPr marL="1828800" algn="ctr" rtl="0" fontAlgn="base">
        <a:spcBef>
          <a:spcPct val="0"/>
        </a:spcBef>
        <a:spcAft>
          <a:spcPct val="0"/>
        </a:spcAft>
        <a:defRPr sz="4400">
          <a:solidFill>
            <a:schemeClr val="tx2"/>
          </a:solidFill>
          <a:latin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77285718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06538779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7915736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94886083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81081998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99380562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65201521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92666479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5021288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8782632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55949496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7594716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5429191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048102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32583424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3058377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95407736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3961998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7499213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6820898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5528212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22405323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076422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33241678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21968129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74079963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14392612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88700028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85486935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2195513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55886511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00719079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57272757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3964284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06405705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5299254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13406981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6130970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71201736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65273474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2325338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8592217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63881995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66034908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63312481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smtClean="0">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4549970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altLang="en-US" sz="1400" b="1">
                <a:latin typeface="Tahoma" pitchFamily="34" charset="0"/>
              </a:rPr>
              <a:t>0</a:t>
            </a:r>
          </a:p>
        </p:txBody>
      </p:sp>
      <p:sp>
        <p:nvSpPr>
          <p:cNvPr id="3080" name="Text Box 8"/>
          <p:cNvSpPr txBox="1">
            <a:spLocks noChangeArrowheads="1"/>
          </p:cNvSpPr>
          <p:nvPr/>
        </p:nvSpPr>
        <p:spPr bwMode="auto">
          <a:xfrm>
            <a:off x="112544" y="1168890"/>
            <a:ext cx="2144712" cy="1920875"/>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0" dirty="0">
                <a:solidFill>
                  <a:schemeClr val="bg1"/>
                </a:solidFill>
                <a:effectLst>
                  <a:outerShdw blurRad="38100" dist="38100" dir="2700000" algn="tl">
                    <a:srgbClr val="000000">
                      <a:alpha val="43137"/>
                    </a:srgbClr>
                  </a:outerShdw>
                </a:effectLst>
                <a:latin typeface="+mj-lt"/>
                <a:ea typeface="ＭＳ Ｐゴシック" charset="0"/>
              </a:rPr>
              <a:t>18</a:t>
            </a:r>
          </a:p>
        </p:txBody>
      </p:sp>
      <p:sp>
        <p:nvSpPr>
          <p:cNvPr id="4100" name="Rectangle 3"/>
          <p:cNvSpPr>
            <a:spLocks noGrp="1" noChangeArrowheads="1"/>
          </p:cNvSpPr>
          <p:nvPr>
            <p:ph type="subTitle" idx="4294967295"/>
          </p:nvPr>
        </p:nvSpPr>
        <p:spPr>
          <a:xfrm>
            <a:off x="112544" y="3321795"/>
            <a:ext cx="3941763" cy="1776413"/>
          </a:xfrm>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0051A2"/>
                </a:solidFill>
                <a:miter lim="800000"/>
                <a:headEnd/>
                <a:tailEnd/>
              </a14:hiddenLine>
            </a:ext>
          </a:extLst>
        </p:spPr>
        <p:txBody>
          <a:bodyPr/>
          <a:lstStyle/>
          <a:p>
            <a:pPr marL="152400" indent="0" eaLnBrk="1" hangingPunct="1">
              <a:spcBef>
                <a:spcPct val="45000"/>
              </a:spcBef>
              <a:buFont typeface="Wingdings" pitchFamily="2" charset="2"/>
              <a:buNone/>
            </a:pPr>
            <a:r>
              <a:rPr lang="en-US" altLang="en-US" sz="4000" dirty="0" smtClean="0">
                <a:solidFill>
                  <a:schemeClr val="bg1"/>
                </a:solidFill>
                <a:effectLst>
                  <a:outerShdw blurRad="38100" dist="38100" dir="2700000" algn="tl">
                    <a:srgbClr val="000000">
                      <a:alpha val="43137"/>
                    </a:srgbClr>
                  </a:outerShdw>
                </a:effectLst>
                <a:latin typeface="Times New Roman" pitchFamily="18" charset="0"/>
                <a:ea typeface="ＭＳ Ｐゴシック" pitchFamily="34" charset="-128"/>
              </a:rPr>
              <a:t>Genomes and Their Evolution</a:t>
            </a:r>
          </a:p>
        </p:txBody>
      </p:sp>
    </p:spTree>
    <p:custDataLst>
      <p:tags r:id="rId1"/>
    </p:custDataLst>
    <p:extLst>
      <p:ext uri="{BB962C8B-B14F-4D97-AF65-F5344CB8AC3E}">
        <p14:creationId xmlns:p14="http://schemas.microsoft.com/office/powerpoint/2010/main" val="56112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Understanding the Functions of Protein-Coding Genes</a:t>
            </a:r>
          </a:p>
        </p:txBody>
      </p:sp>
      <p:sp>
        <p:nvSpPr>
          <p:cNvPr id="18435" name="Rectangle 3"/>
          <p:cNvSpPr>
            <a:spLocks noGrp="1" noChangeArrowheads="1"/>
          </p:cNvSpPr>
          <p:nvPr>
            <p:ph idx="1"/>
          </p:nvPr>
        </p:nvSpPr>
        <p:spPr/>
        <p:txBody>
          <a:bodyPr/>
          <a:lstStyle/>
          <a:p>
            <a:r>
              <a:rPr lang="en-US" altLang="en-US" dirty="0" smtClean="0"/>
              <a:t>DNA sequence may vary more than the protein sequence does</a:t>
            </a:r>
          </a:p>
          <a:p>
            <a:r>
              <a:rPr lang="en-US" altLang="en-US" dirty="0" smtClean="0"/>
              <a:t>Scientists interested in proteins often compare the predicted amino acid sequence of a protein with that of other proteins</a:t>
            </a:r>
          </a:p>
          <a:p>
            <a:r>
              <a:rPr lang="en-US" altLang="en-US" dirty="0" smtClean="0"/>
              <a:t>Protein function can be deduced from sequence similarity or a combination of biochemical and functional studies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89301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i="1" dirty="0" smtClean="0"/>
              <a:t>Systems Biology</a:t>
            </a:r>
          </a:p>
        </p:txBody>
      </p:sp>
      <p:sp>
        <p:nvSpPr>
          <p:cNvPr id="20483" name="Rectangle 3"/>
          <p:cNvSpPr>
            <a:spLocks noGrp="1" noChangeArrowheads="1"/>
          </p:cNvSpPr>
          <p:nvPr>
            <p:ph idx="1"/>
          </p:nvPr>
        </p:nvSpPr>
        <p:spPr/>
        <p:txBody>
          <a:bodyPr/>
          <a:lstStyle/>
          <a:p>
            <a:r>
              <a:rPr lang="en-CA" altLang="en-US" b="1" dirty="0" smtClean="0"/>
              <a:t>Proteomics</a:t>
            </a:r>
            <a:r>
              <a:rPr lang="en-CA" altLang="en-US" dirty="0" smtClean="0"/>
              <a:t> is the systematic study of the full protein sets (</a:t>
            </a:r>
            <a:r>
              <a:rPr lang="en-CA" altLang="en-US" b="1" dirty="0" smtClean="0"/>
              <a:t>proteomes</a:t>
            </a:r>
            <a:r>
              <a:rPr lang="en-CA" altLang="en-US" dirty="0" smtClean="0"/>
              <a:t>) expressed by cells</a:t>
            </a:r>
          </a:p>
          <a:p>
            <a:r>
              <a:rPr lang="en-CA" altLang="en-US" dirty="0" smtClean="0"/>
              <a:t>We must study when and where proteins are produced in an organism in order to understand the function of cells and organisms</a:t>
            </a:r>
          </a:p>
          <a:p>
            <a:r>
              <a:rPr lang="en-CA" altLang="en-US" b="1" dirty="0" smtClean="0"/>
              <a:t>Systems biology</a:t>
            </a:r>
            <a:r>
              <a:rPr lang="en-CA" altLang="en-US" dirty="0" smtClean="0"/>
              <a:t> aims to model the dynamic </a:t>
            </a:r>
            <a:r>
              <a:rPr lang="en-CA" altLang="en-US" dirty="0" err="1" smtClean="0"/>
              <a:t>behavior</a:t>
            </a:r>
            <a:r>
              <a:rPr lang="en-CA" altLang="en-US" dirty="0" smtClean="0"/>
              <a:t> of whole biological systems based on the study of interactions among the system</a:t>
            </a:r>
            <a:r>
              <a:rPr lang="en-CA" altLang="en-CA" dirty="0" smtClean="0"/>
              <a:t>’</a:t>
            </a:r>
            <a:r>
              <a:rPr lang="en-CA" altLang="en-US" dirty="0" smtClean="0"/>
              <a:t>s parts</a:t>
            </a:r>
            <a:endParaRPr lang="en-US" altLang="en-US" dirty="0" smtClean="0"/>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81738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i="1" dirty="0" smtClean="0"/>
              <a:t>Application of Systems Biology to Medicine</a:t>
            </a:r>
          </a:p>
        </p:txBody>
      </p:sp>
      <p:sp>
        <p:nvSpPr>
          <p:cNvPr id="21507" name="Rectangle 3"/>
          <p:cNvSpPr>
            <a:spLocks noGrp="1" noChangeArrowheads="1"/>
          </p:cNvSpPr>
          <p:nvPr>
            <p:ph idx="1"/>
          </p:nvPr>
        </p:nvSpPr>
        <p:spPr/>
        <p:txBody>
          <a:bodyPr/>
          <a:lstStyle/>
          <a:p>
            <a:r>
              <a:rPr lang="en-US" altLang="en-US" dirty="0" smtClean="0"/>
              <a:t>A systems biology approach has several medical applications</a:t>
            </a:r>
          </a:p>
          <a:p>
            <a:pPr lvl="1"/>
            <a:r>
              <a:rPr lang="en-US" altLang="en-US" dirty="0" smtClean="0"/>
              <a:t>The Cancer Genome Atlas project (completed in 2010) attempted to identify all the common mutations in three types of cancer by comparing gene sequences and expression in cancer versus normal cells</a:t>
            </a:r>
          </a:p>
          <a:p>
            <a:pPr lvl="1"/>
            <a:r>
              <a:rPr lang="en-US" altLang="en-US" dirty="0" smtClean="0"/>
              <a:t>This was so fruitful that it will be extended to ten other common cancers</a:t>
            </a:r>
          </a:p>
          <a:p>
            <a:pPr lvl="1"/>
            <a:r>
              <a:rPr lang="en-US" altLang="en-US" dirty="0" smtClean="0"/>
              <a:t>Silicon and glass “</a:t>
            </a:r>
            <a:r>
              <a:rPr lang="en-US" altLang="ja-JP" dirty="0" smtClean="0"/>
              <a:t>chips” have been produced that hold a microarray of most known human genes</a:t>
            </a:r>
            <a:endParaRPr lang="en-US" altLang="en-US" dirty="0" smtClean="0"/>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35201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r>
              <a:rPr lang="en-CA" altLang="en-US" dirty="0" smtClean="0"/>
              <a:t>Analyzing which genes are over- or </a:t>
            </a:r>
            <a:r>
              <a:rPr lang="en-CA" altLang="en-US" dirty="0" err="1" smtClean="0"/>
              <a:t>underexpressed</a:t>
            </a:r>
            <a:r>
              <a:rPr lang="en-CA" altLang="en-US" dirty="0" smtClean="0"/>
              <a:t> in cancers may allow physicians to tailor treatment to particular patients and the specifics of their cancers</a:t>
            </a:r>
          </a:p>
          <a:p>
            <a:r>
              <a:rPr lang="en-CA" altLang="en-US" dirty="0" smtClean="0"/>
              <a:t>Ultimately, medical records may include an individual</a:t>
            </a:r>
            <a:r>
              <a:rPr lang="en-CA" altLang="en-CA" dirty="0" smtClean="0"/>
              <a:t>’</a:t>
            </a:r>
            <a:r>
              <a:rPr lang="en-CA" altLang="en-US" dirty="0" smtClean="0"/>
              <a:t>s DNA sequence</a:t>
            </a:r>
          </a:p>
          <a:p>
            <a:r>
              <a:rPr lang="en-CA" altLang="en-US" dirty="0" smtClean="0"/>
              <a:t>The use of such sequences for personalized medicine has great potential</a:t>
            </a:r>
            <a:endParaRPr lang="en-US" altLang="en-US" dirty="0" smtClean="0"/>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518031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Genome Size</a:t>
            </a:r>
          </a:p>
        </p:txBody>
      </p:sp>
      <p:sp>
        <p:nvSpPr>
          <p:cNvPr id="25603" name="Rectangle 3"/>
          <p:cNvSpPr>
            <a:spLocks noGrp="1" noChangeArrowheads="1"/>
          </p:cNvSpPr>
          <p:nvPr>
            <p:ph idx="1"/>
          </p:nvPr>
        </p:nvSpPr>
        <p:spPr/>
        <p:txBody>
          <a:bodyPr/>
          <a:lstStyle/>
          <a:p>
            <a:r>
              <a:rPr lang="en-US" altLang="en-US" dirty="0" smtClean="0"/>
              <a:t>Genomes of most bacteria and </a:t>
            </a:r>
            <a:r>
              <a:rPr lang="en-US" altLang="en-US" dirty="0" err="1" smtClean="0"/>
              <a:t>archaea</a:t>
            </a:r>
            <a:r>
              <a:rPr lang="en-US" altLang="en-US" dirty="0" smtClean="0"/>
              <a:t> range from 1 to 6 million base pairs (Mb); genomes of eukaryotes are usually larger</a:t>
            </a:r>
          </a:p>
          <a:p>
            <a:r>
              <a:rPr lang="en-US" altLang="en-US" dirty="0" smtClean="0"/>
              <a:t>Most plants and animals have genomes greater than 100 Mb; humans have 3,000 Mb</a:t>
            </a:r>
          </a:p>
          <a:p>
            <a:r>
              <a:rPr lang="en-US" altLang="en-US" dirty="0" smtClean="0"/>
              <a:t>Within each domain there is no systematic relationship between genome size and phenotype</a:t>
            </a:r>
          </a:p>
        </p:txBody>
      </p:sp>
      <p:sp>
        <p:nvSpPr>
          <p:cNvPr id="9"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24901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Number of Genes</a:t>
            </a:r>
          </a:p>
        </p:txBody>
      </p:sp>
      <p:sp>
        <p:nvSpPr>
          <p:cNvPr id="27651" name="Rectangle 3"/>
          <p:cNvSpPr>
            <a:spLocks noGrp="1" noChangeArrowheads="1"/>
          </p:cNvSpPr>
          <p:nvPr>
            <p:ph idx="1"/>
          </p:nvPr>
        </p:nvSpPr>
        <p:spPr/>
        <p:txBody>
          <a:bodyPr/>
          <a:lstStyle/>
          <a:p>
            <a:r>
              <a:rPr lang="en-US" altLang="en-US" dirty="0" smtClean="0"/>
              <a:t>Free-living bacteria and </a:t>
            </a:r>
            <a:r>
              <a:rPr lang="en-US" altLang="en-US" dirty="0" err="1" smtClean="0"/>
              <a:t>archaea</a:t>
            </a:r>
            <a:r>
              <a:rPr lang="en-US" altLang="en-US" dirty="0" smtClean="0"/>
              <a:t> have 1,500 to 7,500 genes</a:t>
            </a:r>
          </a:p>
          <a:p>
            <a:r>
              <a:rPr lang="en-US" altLang="en-US" dirty="0" smtClean="0"/>
              <a:t>Unicellular fungi have about 5,000 genes</a:t>
            </a:r>
          </a:p>
          <a:p>
            <a:r>
              <a:rPr lang="en-US" altLang="en-US" dirty="0" smtClean="0"/>
              <a:t>Multicellular eukaryotes can have up to at least 40,000 genes</a:t>
            </a:r>
          </a:p>
          <a:p>
            <a:endParaRPr lang="en-US" altLang="en-US" dirty="0" smtClean="0"/>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581974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p:txBody>
          <a:bodyPr/>
          <a:lstStyle/>
          <a:p>
            <a:r>
              <a:rPr lang="en-US" altLang="en-US" dirty="0" smtClean="0"/>
              <a:t>Number of genes is not correlated to genome size</a:t>
            </a:r>
          </a:p>
          <a:p>
            <a:r>
              <a:rPr lang="en-US" altLang="en-US" dirty="0" smtClean="0"/>
              <a:t>Vertebrate </a:t>
            </a:r>
            <a:r>
              <a:rPr lang="en-US" altLang="en-US" dirty="0" smtClean="0"/>
              <a:t>genomes can produce more than one polypeptide per gene because of alternative splicing of RNA transcripts</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76502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Gene Density and Noncoding DNA</a:t>
            </a:r>
          </a:p>
        </p:txBody>
      </p:sp>
      <p:sp>
        <p:nvSpPr>
          <p:cNvPr id="29699" name="Rectangle 3"/>
          <p:cNvSpPr>
            <a:spLocks noGrp="1" noChangeArrowheads="1"/>
          </p:cNvSpPr>
          <p:nvPr>
            <p:ph idx="1"/>
          </p:nvPr>
        </p:nvSpPr>
        <p:spPr/>
        <p:txBody>
          <a:bodyPr/>
          <a:lstStyle/>
          <a:p>
            <a:r>
              <a:rPr lang="en-US" altLang="en-US" dirty="0" smtClean="0"/>
              <a:t>Humans and other mammals have the lowest gene density, or number of genes, in a given length of DNA</a:t>
            </a:r>
          </a:p>
          <a:p>
            <a:r>
              <a:rPr lang="en-US" altLang="en-US" dirty="0" smtClean="0"/>
              <a:t>Multicellular eukaryotes have many introns within genes and noncoding DNA between genes </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5872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Concept 18.4: Multicellular eukaryotes have much noncoding DNA and many multigene families</a:t>
            </a:r>
          </a:p>
        </p:txBody>
      </p:sp>
      <p:sp>
        <p:nvSpPr>
          <p:cNvPr id="30723" name="Rectangle 3"/>
          <p:cNvSpPr>
            <a:spLocks noGrp="1" noChangeArrowheads="1"/>
          </p:cNvSpPr>
          <p:nvPr>
            <p:ph idx="1"/>
          </p:nvPr>
        </p:nvSpPr>
        <p:spPr/>
        <p:txBody>
          <a:bodyPr/>
          <a:lstStyle/>
          <a:p>
            <a:r>
              <a:rPr lang="en-US" altLang="en-US" dirty="0" smtClean="0"/>
              <a:t>The bulk of most eukaryotic genomes encodes neither proteins nor functional RNAs</a:t>
            </a:r>
          </a:p>
          <a:p>
            <a:r>
              <a:rPr lang="en-US" altLang="en-US" dirty="0" smtClean="0"/>
              <a:t>Sequencing of the human genome reveals that 98.5% does not code for proteins, </a:t>
            </a:r>
            <a:r>
              <a:rPr lang="en-US" altLang="en-US" dirty="0" err="1" smtClean="0"/>
              <a:t>rRNAs</a:t>
            </a:r>
            <a:r>
              <a:rPr lang="en-US" altLang="en-US" dirty="0" smtClean="0"/>
              <a:t>, or </a:t>
            </a:r>
            <a:r>
              <a:rPr lang="en-US" altLang="en-US" dirty="0" err="1" smtClean="0"/>
              <a:t>tRNAs</a:t>
            </a:r>
            <a:endParaRPr lang="en-US" altLang="en-US" dirty="0" smtClean="0"/>
          </a:p>
          <a:p>
            <a:r>
              <a:rPr lang="en-US" altLang="en-US" dirty="0" smtClean="0"/>
              <a:t>About a quarter of the human genome codes for introns and gene-related regulatory sequences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85312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920" y="268224"/>
            <a:ext cx="6614160"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18.5</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3758880" y="415933"/>
            <a:ext cx="1436291"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a:solidFill>
                  <a:srgbClr val="000000"/>
                </a:solidFill>
                <a:latin typeface="Arial"/>
                <a:ea typeface="ＭＳ Ｐゴシック" charset="0"/>
              </a:rPr>
              <a:t>Exons (1.5%)</a:t>
            </a:r>
          </a:p>
        </p:txBody>
      </p:sp>
      <p:sp>
        <p:nvSpPr>
          <p:cNvPr id="8" name="TextBox 3"/>
          <p:cNvSpPr txBox="1">
            <a:spLocks noChangeArrowheads="1"/>
          </p:cNvSpPr>
          <p:nvPr/>
        </p:nvSpPr>
        <p:spPr bwMode="auto">
          <a:xfrm>
            <a:off x="5447975" y="263533"/>
            <a:ext cx="1744067"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Regulatory</a:t>
            </a:r>
          </a:p>
          <a:p>
            <a:pPr eaLnBrk="0" hangingPunct="0">
              <a:lnSpc>
                <a:spcPts val="2000"/>
              </a:lnSpc>
            </a:pPr>
            <a:r>
              <a:rPr lang="en-US" sz="1750" b="1" dirty="0" smtClean="0">
                <a:solidFill>
                  <a:srgbClr val="000000"/>
                </a:solidFill>
                <a:latin typeface="Arial"/>
                <a:ea typeface="ＭＳ Ｐゴシック" charset="0"/>
              </a:rPr>
              <a:t>sequences (5%)</a:t>
            </a:r>
            <a:endParaRPr lang="en-US" sz="1750" b="1" dirty="0">
              <a:solidFill>
                <a:srgbClr val="000000"/>
              </a:solidFill>
              <a:latin typeface="Arial"/>
              <a:ea typeface="ＭＳ Ｐゴシック" charset="0"/>
            </a:endParaRPr>
          </a:p>
        </p:txBody>
      </p:sp>
      <p:sp>
        <p:nvSpPr>
          <p:cNvPr id="9" name="TextBox 5"/>
          <p:cNvSpPr txBox="1">
            <a:spLocks noChangeArrowheads="1"/>
          </p:cNvSpPr>
          <p:nvPr/>
        </p:nvSpPr>
        <p:spPr bwMode="auto">
          <a:xfrm>
            <a:off x="1295875" y="4163219"/>
            <a:ext cx="119263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L1</a:t>
            </a:r>
          </a:p>
          <a:p>
            <a:pPr eaLnBrk="0" hangingPunct="0">
              <a:lnSpc>
                <a:spcPts val="2000"/>
              </a:lnSpc>
            </a:pPr>
            <a:r>
              <a:rPr lang="en-US" sz="1750" b="1" dirty="0" smtClean="0">
                <a:solidFill>
                  <a:srgbClr val="000000"/>
                </a:solidFill>
                <a:latin typeface="Arial"/>
                <a:ea typeface="ＭＳ Ｐゴシック" charset="0"/>
              </a:rPr>
              <a:t>sequences</a:t>
            </a:r>
          </a:p>
          <a:p>
            <a:pPr eaLnBrk="0" hangingPunct="0">
              <a:lnSpc>
                <a:spcPts val="2000"/>
              </a:lnSpc>
            </a:pPr>
            <a:r>
              <a:rPr lang="en-US" sz="1750" b="1" dirty="0" smtClean="0">
                <a:solidFill>
                  <a:srgbClr val="000000"/>
                </a:solidFill>
                <a:latin typeface="Arial"/>
                <a:ea typeface="ＭＳ Ｐゴシック" charset="0"/>
              </a:rPr>
              <a:t>(17%)</a:t>
            </a:r>
            <a:endParaRPr lang="en-US" sz="1750" b="1" dirty="0">
              <a:solidFill>
                <a:srgbClr val="000000"/>
              </a:solidFill>
              <a:latin typeface="Arial"/>
              <a:ea typeface="ＭＳ Ｐゴシック" charset="0"/>
            </a:endParaRPr>
          </a:p>
        </p:txBody>
      </p:sp>
      <p:sp>
        <p:nvSpPr>
          <p:cNvPr id="10" name="TextBox 8"/>
          <p:cNvSpPr txBox="1">
            <a:spLocks noChangeArrowheads="1"/>
          </p:cNvSpPr>
          <p:nvPr/>
        </p:nvSpPr>
        <p:spPr bwMode="auto">
          <a:xfrm>
            <a:off x="3166748" y="2476498"/>
            <a:ext cx="1436291" cy="205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Repetitive</a:t>
            </a:r>
          </a:p>
          <a:p>
            <a:pPr eaLnBrk="0" hangingPunct="0">
              <a:lnSpc>
                <a:spcPts val="2000"/>
              </a:lnSpc>
            </a:pPr>
            <a:r>
              <a:rPr lang="en-US" sz="1750" b="1" dirty="0" smtClean="0">
                <a:solidFill>
                  <a:srgbClr val="000000"/>
                </a:solidFill>
                <a:latin typeface="Arial"/>
                <a:ea typeface="ＭＳ Ｐゴシック" charset="0"/>
              </a:rPr>
              <a:t>DNA that</a:t>
            </a:r>
          </a:p>
          <a:p>
            <a:pPr eaLnBrk="0" hangingPunct="0">
              <a:lnSpc>
                <a:spcPts val="2000"/>
              </a:lnSpc>
            </a:pPr>
            <a:r>
              <a:rPr lang="en-US" sz="1750" b="1" dirty="0" smtClean="0">
                <a:solidFill>
                  <a:srgbClr val="000000"/>
                </a:solidFill>
                <a:latin typeface="Arial"/>
                <a:ea typeface="ＭＳ Ｐゴシック" charset="0"/>
              </a:rPr>
              <a:t>includes</a:t>
            </a:r>
          </a:p>
          <a:p>
            <a:pPr eaLnBrk="0" hangingPunct="0">
              <a:lnSpc>
                <a:spcPts val="2000"/>
              </a:lnSpc>
            </a:pPr>
            <a:r>
              <a:rPr lang="en-US" sz="1750" b="1" dirty="0" smtClean="0">
                <a:solidFill>
                  <a:srgbClr val="000000"/>
                </a:solidFill>
                <a:latin typeface="Arial"/>
                <a:ea typeface="ＭＳ Ｐゴシック" charset="0"/>
              </a:rPr>
              <a:t>transposable</a:t>
            </a:r>
          </a:p>
          <a:p>
            <a:pPr eaLnBrk="0" hangingPunct="0">
              <a:lnSpc>
                <a:spcPts val="2000"/>
              </a:lnSpc>
            </a:pPr>
            <a:r>
              <a:rPr lang="en-US" sz="1750" b="1" dirty="0" smtClean="0">
                <a:solidFill>
                  <a:srgbClr val="000000"/>
                </a:solidFill>
                <a:latin typeface="Arial"/>
                <a:ea typeface="ＭＳ Ｐゴシック" charset="0"/>
              </a:rPr>
              <a:t>elements</a:t>
            </a:r>
          </a:p>
          <a:p>
            <a:pPr eaLnBrk="0" hangingPunct="0">
              <a:lnSpc>
                <a:spcPts val="2000"/>
              </a:lnSpc>
            </a:pPr>
            <a:r>
              <a:rPr lang="en-US" sz="1750" b="1" dirty="0" smtClean="0">
                <a:solidFill>
                  <a:srgbClr val="000000"/>
                </a:solidFill>
                <a:latin typeface="Arial"/>
                <a:ea typeface="ＭＳ Ｐゴシック" charset="0"/>
              </a:rPr>
              <a:t>and related</a:t>
            </a:r>
          </a:p>
          <a:p>
            <a:pPr eaLnBrk="0" hangingPunct="0">
              <a:lnSpc>
                <a:spcPts val="1900"/>
              </a:lnSpc>
            </a:pPr>
            <a:r>
              <a:rPr lang="en-US" sz="1750" b="1" dirty="0" smtClean="0">
                <a:solidFill>
                  <a:srgbClr val="000000"/>
                </a:solidFill>
                <a:latin typeface="Arial"/>
                <a:ea typeface="ＭＳ Ｐゴシック" charset="0"/>
              </a:rPr>
              <a:t>sequences</a:t>
            </a:r>
          </a:p>
          <a:p>
            <a:pPr eaLnBrk="0" hangingPunct="0">
              <a:lnSpc>
                <a:spcPts val="1900"/>
              </a:lnSpc>
            </a:pPr>
            <a:r>
              <a:rPr lang="en-US" sz="1750" b="1" dirty="0" smtClean="0">
                <a:solidFill>
                  <a:srgbClr val="000000"/>
                </a:solidFill>
                <a:latin typeface="Arial"/>
                <a:ea typeface="ＭＳ Ｐゴシック" charset="0"/>
              </a:rPr>
              <a:t>(44%)</a:t>
            </a:r>
            <a:endParaRPr lang="en-US" sz="1750" b="1" dirty="0">
              <a:solidFill>
                <a:srgbClr val="000000"/>
              </a:solidFill>
              <a:latin typeface="Arial"/>
              <a:ea typeface="ＭＳ Ｐゴシック" charset="0"/>
            </a:endParaRPr>
          </a:p>
        </p:txBody>
      </p:sp>
      <p:sp>
        <p:nvSpPr>
          <p:cNvPr id="11" name="TextBox 16"/>
          <p:cNvSpPr txBox="1">
            <a:spLocks noChangeArrowheads="1"/>
          </p:cNvSpPr>
          <p:nvPr/>
        </p:nvSpPr>
        <p:spPr bwMode="auto">
          <a:xfrm>
            <a:off x="5771835" y="2165352"/>
            <a:ext cx="78226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Introns</a:t>
            </a:r>
          </a:p>
          <a:p>
            <a:pPr eaLnBrk="0" hangingPunct="0">
              <a:lnSpc>
                <a:spcPts val="2000"/>
              </a:lnSpc>
            </a:pPr>
            <a:r>
              <a:rPr lang="en-US" sz="1750" b="1" dirty="0" smtClean="0">
                <a:solidFill>
                  <a:srgbClr val="000000"/>
                </a:solidFill>
                <a:latin typeface="Arial"/>
                <a:ea typeface="ＭＳ Ｐゴシック" charset="0"/>
              </a:rPr>
              <a:t>(~20%)</a:t>
            </a:r>
            <a:endParaRPr lang="en-US" sz="1750" b="1" dirty="0">
              <a:solidFill>
                <a:srgbClr val="000000"/>
              </a:solidFill>
              <a:latin typeface="Arial"/>
              <a:ea typeface="ＭＳ Ｐゴシック" charset="0"/>
            </a:endParaRPr>
          </a:p>
        </p:txBody>
      </p:sp>
      <p:sp>
        <p:nvSpPr>
          <p:cNvPr id="12" name="TextBox 18"/>
          <p:cNvSpPr txBox="1">
            <a:spLocks noChangeArrowheads="1"/>
          </p:cNvSpPr>
          <p:nvPr/>
        </p:nvSpPr>
        <p:spPr bwMode="auto">
          <a:xfrm>
            <a:off x="5830126" y="3677941"/>
            <a:ext cx="11798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Unique</a:t>
            </a:r>
          </a:p>
          <a:p>
            <a:pPr eaLnBrk="0" hangingPunct="0">
              <a:lnSpc>
                <a:spcPts val="2000"/>
              </a:lnSpc>
            </a:pPr>
            <a:r>
              <a:rPr lang="en-US" sz="1750" b="1" dirty="0" smtClean="0">
                <a:solidFill>
                  <a:srgbClr val="000000"/>
                </a:solidFill>
                <a:latin typeface="Arial"/>
                <a:ea typeface="ＭＳ Ｐゴシック" charset="0"/>
              </a:rPr>
              <a:t>noncoding</a:t>
            </a:r>
          </a:p>
          <a:p>
            <a:pPr eaLnBrk="0" hangingPunct="0">
              <a:lnSpc>
                <a:spcPts val="2000"/>
              </a:lnSpc>
            </a:pPr>
            <a:r>
              <a:rPr lang="en-US" sz="1750" b="1" dirty="0" smtClean="0">
                <a:solidFill>
                  <a:srgbClr val="000000"/>
                </a:solidFill>
                <a:latin typeface="Arial"/>
                <a:ea typeface="ＭＳ Ｐゴシック" charset="0"/>
              </a:rPr>
              <a:t>DNA (15%)</a:t>
            </a:r>
            <a:endParaRPr lang="en-US" sz="1750" b="1" dirty="0">
              <a:solidFill>
                <a:srgbClr val="000000"/>
              </a:solidFill>
              <a:latin typeface="Arial"/>
              <a:ea typeface="ＭＳ Ｐゴシック" charset="0"/>
            </a:endParaRPr>
          </a:p>
        </p:txBody>
      </p:sp>
      <p:sp>
        <p:nvSpPr>
          <p:cNvPr id="13" name="TextBox 21"/>
          <p:cNvSpPr txBox="1">
            <a:spLocks noChangeArrowheads="1"/>
          </p:cNvSpPr>
          <p:nvPr/>
        </p:nvSpPr>
        <p:spPr bwMode="auto">
          <a:xfrm>
            <a:off x="4609788" y="4455320"/>
            <a:ext cx="1436291"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Repetitive</a:t>
            </a:r>
          </a:p>
          <a:p>
            <a:pPr eaLnBrk="0" hangingPunct="0">
              <a:lnSpc>
                <a:spcPts val="2000"/>
              </a:lnSpc>
            </a:pPr>
            <a:r>
              <a:rPr lang="en-US" sz="1750" b="1" dirty="0" smtClean="0">
                <a:solidFill>
                  <a:srgbClr val="000000"/>
                </a:solidFill>
                <a:latin typeface="Arial"/>
                <a:ea typeface="ＭＳ Ｐゴシック" charset="0"/>
              </a:rPr>
              <a:t>DNA</a:t>
            </a:r>
          </a:p>
          <a:p>
            <a:pPr eaLnBrk="0" hangingPunct="0">
              <a:lnSpc>
                <a:spcPts val="1900"/>
              </a:lnSpc>
            </a:pPr>
            <a:r>
              <a:rPr lang="en-US" sz="1750" b="1" dirty="0" smtClean="0">
                <a:solidFill>
                  <a:srgbClr val="000000"/>
                </a:solidFill>
                <a:latin typeface="Arial"/>
                <a:ea typeface="ＭＳ Ｐゴシック" charset="0"/>
              </a:rPr>
              <a:t>unrelated to</a:t>
            </a:r>
          </a:p>
          <a:p>
            <a:pPr eaLnBrk="0" hangingPunct="0">
              <a:lnSpc>
                <a:spcPts val="1900"/>
              </a:lnSpc>
            </a:pPr>
            <a:r>
              <a:rPr lang="en-US" sz="1750" b="1" dirty="0" smtClean="0">
                <a:solidFill>
                  <a:srgbClr val="000000"/>
                </a:solidFill>
                <a:latin typeface="Arial"/>
                <a:ea typeface="ＭＳ Ｐゴシック" charset="0"/>
              </a:rPr>
              <a:t>transposable</a:t>
            </a:r>
          </a:p>
          <a:p>
            <a:pPr eaLnBrk="0" hangingPunct="0">
              <a:lnSpc>
                <a:spcPts val="2000"/>
              </a:lnSpc>
            </a:pPr>
            <a:r>
              <a:rPr lang="en-US" sz="1750" b="1" dirty="0" smtClean="0">
                <a:solidFill>
                  <a:srgbClr val="000000"/>
                </a:solidFill>
                <a:latin typeface="Arial"/>
                <a:ea typeface="ＭＳ Ｐゴシック" charset="0"/>
              </a:rPr>
              <a:t>elements</a:t>
            </a:r>
          </a:p>
          <a:p>
            <a:pPr eaLnBrk="0" hangingPunct="0">
              <a:lnSpc>
                <a:spcPts val="2000"/>
              </a:lnSpc>
            </a:pPr>
            <a:r>
              <a:rPr lang="en-US" sz="1750" b="1" dirty="0" smtClean="0">
                <a:solidFill>
                  <a:srgbClr val="000000"/>
                </a:solidFill>
                <a:latin typeface="Arial"/>
                <a:ea typeface="ＭＳ Ｐゴシック" charset="0"/>
              </a:rPr>
              <a:t>(14%)</a:t>
            </a:r>
            <a:endParaRPr lang="en-US" sz="1750" b="1" dirty="0">
              <a:solidFill>
                <a:srgbClr val="000000"/>
              </a:solidFill>
              <a:latin typeface="Arial"/>
              <a:ea typeface="ＭＳ Ｐゴシック" charset="0"/>
            </a:endParaRPr>
          </a:p>
        </p:txBody>
      </p:sp>
      <p:sp>
        <p:nvSpPr>
          <p:cNvPr id="14" name="TextBox 26"/>
          <p:cNvSpPr txBox="1">
            <a:spLocks noChangeArrowheads="1"/>
          </p:cNvSpPr>
          <p:nvPr/>
        </p:nvSpPr>
        <p:spPr bwMode="auto">
          <a:xfrm>
            <a:off x="1298258" y="5540376"/>
            <a:ext cx="1436291"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err="1" smtClean="0">
                <a:solidFill>
                  <a:srgbClr val="000000"/>
                </a:solidFill>
                <a:latin typeface="Arial"/>
                <a:ea typeface="ＭＳ Ｐゴシック" charset="0"/>
              </a:rPr>
              <a:t>Alu</a:t>
            </a:r>
            <a:r>
              <a:rPr lang="en-US" sz="1750" b="1" dirty="0" smtClean="0">
                <a:solidFill>
                  <a:srgbClr val="000000"/>
                </a:solidFill>
                <a:latin typeface="Arial"/>
                <a:ea typeface="ＭＳ Ｐゴシック" charset="0"/>
              </a:rPr>
              <a:t> elements</a:t>
            </a:r>
          </a:p>
          <a:p>
            <a:pPr eaLnBrk="0" hangingPunct="0">
              <a:lnSpc>
                <a:spcPts val="2000"/>
              </a:lnSpc>
            </a:pPr>
            <a:r>
              <a:rPr lang="en-US" sz="1750" b="1" dirty="0" smtClean="0">
                <a:solidFill>
                  <a:srgbClr val="000000"/>
                </a:solidFill>
                <a:latin typeface="Arial"/>
                <a:ea typeface="ＭＳ Ｐゴシック" charset="0"/>
              </a:rPr>
              <a:t>(10%)</a:t>
            </a:r>
            <a:endParaRPr lang="en-US" sz="1750" b="1" dirty="0">
              <a:solidFill>
                <a:srgbClr val="000000"/>
              </a:solidFill>
              <a:latin typeface="Arial"/>
              <a:ea typeface="ＭＳ Ｐゴシック" charset="0"/>
            </a:endParaRPr>
          </a:p>
        </p:txBody>
      </p:sp>
      <p:sp>
        <p:nvSpPr>
          <p:cNvPr id="15" name="TextBox 29"/>
          <p:cNvSpPr txBox="1">
            <a:spLocks noChangeArrowheads="1"/>
          </p:cNvSpPr>
          <p:nvPr/>
        </p:nvSpPr>
        <p:spPr bwMode="auto">
          <a:xfrm>
            <a:off x="5752785" y="6034887"/>
            <a:ext cx="2167260"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smtClean="0">
                <a:solidFill>
                  <a:srgbClr val="000000"/>
                </a:solidFill>
                <a:latin typeface="Arial"/>
                <a:ea typeface="ＭＳ Ｐゴシック" charset="0"/>
              </a:rPr>
              <a:t>Large-segment</a:t>
            </a:r>
          </a:p>
          <a:p>
            <a:pPr eaLnBrk="0" hangingPunct="0">
              <a:lnSpc>
                <a:spcPts val="2000"/>
              </a:lnSpc>
            </a:pPr>
            <a:r>
              <a:rPr lang="en-US" sz="1750" b="1" dirty="0">
                <a:solidFill>
                  <a:srgbClr val="000000"/>
                </a:solidFill>
                <a:latin typeface="Arial"/>
                <a:ea typeface="ＭＳ Ｐゴシック" charset="0"/>
              </a:rPr>
              <a:t>duplications (5–6</a:t>
            </a:r>
            <a:r>
              <a:rPr lang="en-US" sz="1750" b="1" dirty="0" smtClean="0">
                <a:solidFill>
                  <a:srgbClr val="000000"/>
                </a:solidFill>
                <a:latin typeface="Arial"/>
                <a:ea typeface="ＭＳ Ｐゴシック" charset="0"/>
              </a:rPr>
              <a:t>%)</a:t>
            </a:r>
            <a:endParaRPr lang="en-US" sz="1750" b="1" dirty="0">
              <a:solidFill>
                <a:srgbClr val="000000"/>
              </a:solidFill>
              <a:latin typeface="Arial"/>
              <a:ea typeface="ＭＳ Ｐゴシック" charset="0"/>
            </a:endParaRPr>
          </a:p>
        </p:txBody>
      </p:sp>
      <p:sp>
        <p:nvSpPr>
          <p:cNvPr id="16" name="TextBox 30"/>
          <p:cNvSpPr txBox="1">
            <a:spLocks noChangeArrowheads="1"/>
          </p:cNvSpPr>
          <p:nvPr/>
        </p:nvSpPr>
        <p:spPr bwMode="auto">
          <a:xfrm>
            <a:off x="2515870" y="6286501"/>
            <a:ext cx="299222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50" b="1" dirty="0">
                <a:solidFill>
                  <a:srgbClr val="000000"/>
                </a:solidFill>
                <a:latin typeface="Arial"/>
                <a:ea typeface="ＭＳ Ｐゴシック" charset="0"/>
              </a:rPr>
              <a:t>Simple sequence DNA (3</a:t>
            </a:r>
            <a:r>
              <a:rPr lang="en-US" sz="1750" b="1" dirty="0" smtClean="0">
                <a:solidFill>
                  <a:srgbClr val="000000"/>
                </a:solidFill>
                <a:latin typeface="Arial"/>
                <a:ea typeface="ＭＳ Ｐゴシック" charset="0"/>
              </a:rPr>
              <a:t>%)</a:t>
            </a:r>
            <a:endParaRPr lang="en-US" sz="1750" b="1" dirty="0">
              <a:solidFill>
                <a:srgbClr val="000000"/>
              </a:solidFill>
              <a:latin typeface="Arial"/>
              <a:ea typeface="ＭＳ Ｐゴシック" charset="0"/>
            </a:endParaRPr>
          </a:p>
        </p:txBody>
      </p:sp>
      <p:sp>
        <p:nvSpPr>
          <p:cNvPr id="2" name="Freeform 1"/>
          <p:cNvSpPr/>
          <p:nvPr/>
        </p:nvSpPr>
        <p:spPr>
          <a:xfrm>
            <a:off x="1597819" y="4088606"/>
            <a:ext cx="1266825" cy="221457"/>
          </a:xfrm>
          <a:custGeom>
            <a:avLst/>
            <a:gdLst>
              <a:gd name="connsiteX0" fmla="*/ 0 w 1266825"/>
              <a:gd name="connsiteY0" fmla="*/ 221457 h 221457"/>
              <a:gd name="connsiteX1" fmla="*/ 1266825 w 1266825"/>
              <a:gd name="connsiteY1" fmla="*/ 0 h 221457"/>
            </a:gdLst>
            <a:ahLst/>
            <a:cxnLst>
              <a:cxn ang="0">
                <a:pos x="connsiteX0" y="connsiteY0"/>
              </a:cxn>
              <a:cxn ang="0">
                <a:pos x="connsiteX1" y="connsiteY1"/>
              </a:cxn>
            </a:cxnLst>
            <a:rect l="l" t="t" r="r" b="b"/>
            <a:pathLst>
              <a:path w="1266825" h="221457">
                <a:moveTo>
                  <a:pt x="0" y="221457"/>
                </a:moveTo>
                <a:lnTo>
                  <a:pt x="1266825"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3" name="Freeform 2"/>
          <p:cNvSpPr/>
          <p:nvPr/>
        </p:nvSpPr>
        <p:spPr>
          <a:xfrm>
            <a:off x="2745581" y="5200650"/>
            <a:ext cx="797719" cy="495300"/>
          </a:xfrm>
          <a:custGeom>
            <a:avLst/>
            <a:gdLst>
              <a:gd name="connsiteX0" fmla="*/ 0 w 797719"/>
              <a:gd name="connsiteY0" fmla="*/ 495300 h 495300"/>
              <a:gd name="connsiteX1" fmla="*/ 797719 w 797719"/>
              <a:gd name="connsiteY1" fmla="*/ 0 h 495300"/>
            </a:gdLst>
            <a:ahLst/>
            <a:cxnLst>
              <a:cxn ang="0">
                <a:pos x="connsiteX0" y="connsiteY0"/>
              </a:cxn>
              <a:cxn ang="0">
                <a:pos x="connsiteX1" y="connsiteY1"/>
              </a:cxn>
            </a:cxnLst>
            <a:rect l="l" t="t" r="r" b="b"/>
            <a:pathLst>
              <a:path w="797719" h="495300">
                <a:moveTo>
                  <a:pt x="0" y="495300"/>
                </a:moveTo>
                <a:lnTo>
                  <a:pt x="797719"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7" name="Freeform 16"/>
          <p:cNvSpPr/>
          <p:nvPr/>
        </p:nvSpPr>
        <p:spPr>
          <a:xfrm>
            <a:off x="4210050" y="5791200"/>
            <a:ext cx="221456" cy="516731"/>
          </a:xfrm>
          <a:custGeom>
            <a:avLst/>
            <a:gdLst>
              <a:gd name="connsiteX0" fmla="*/ 0 w 221456"/>
              <a:gd name="connsiteY0" fmla="*/ 516731 h 516731"/>
              <a:gd name="connsiteX1" fmla="*/ 221456 w 221456"/>
              <a:gd name="connsiteY1" fmla="*/ 0 h 516731"/>
            </a:gdLst>
            <a:ahLst/>
            <a:cxnLst>
              <a:cxn ang="0">
                <a:pos x="connsiteX0" y="connsiteY0"/>
              </a:cxn>
              <a:cxn ang="0">
                <a:pos x="connsiteX1" y="connsiteY1"/>
              </a:cxn>
            </a:cxnLst>
            <a:rect l="l" t="t" r="r" b="b"/>
            <a:pathLst>
              <a:path w="221456" h="516731">
                <a:moveTo>
                  <a:pt x="0" y="516731"/>
                </a:moveTo>
                <a:lnTo>
                  <a:pt x="221456"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8" name="Freeform 17"/>
          <p:cNvSpPr/>
          <p:nvPr/>
        </p:nvSpPr>
        <p:spPr>
          <a:xfrm>
            <a:off x="5774531" y="5703094"/>
            <a:ext cx="388144" cy="342900"/>
          </a:xfrm>
          <a:custGeom>
            <a:avLst/>
            <a:gdLst>
              <a:gd name="connsiteX0" fmla="*/ 0 w 388144"/>
              <a:gd name="connsiteY0" fmla="*/ 0 h 342900"/>
              <a:gd name="connsiteX1" fmla="*/ 388144 w 388144"/>
              <a:gd name="connsiteY1" fmla="*/ 342900 h 342900"/>
            </a:gdLst>
            <a:ahLst/>
            <a:cxnLst>
              <a:cxn ang="0">
                <a:pos x="connsiteX0" y="connsiteY0"/>
              </a:cxn>
              <a:cxn ang="0">
                <a:pos x="connsiteX1" y="connsiteY1"/>
              </a:cxn>
            </a:cxnLst>
            <a:rect l="l" t="t" r="r" b="b"/>
            <a:pathLst>
              <a:path w="388144" h="342900">
                <a:moveTo>
                  <a:pt x="0" y="0"/>
                </a:moveTo>
                <a:lnTo>
                  <a:pt x="388144" y="34290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9" name="Freeform 18"/>
          <p:cNvSpPr/>
          <p:nvPr/>
        </p:nvSpPr>
        <p:spPr>
          <a:xfrm>
            <a:off x="5524500" y="788194"/>
            <a:ext cx="88106" cy="288131"/>
          </a:xfrm>
          <a:custGeom>
            <a:avLst/>
            <a:gdLst>
              <a:gd name="connsiteX0" fmla="*/ 0 w 88106"/>
              <a:gd name="connsiteY0" fmla="*/ 288131 h 288131"/>
              <a:gd name="connsiteX1" fmla="*/ 88106 w 88106"/>
              <a:gd name="connsiteY1" fmla="*/ 0 h 288131"/>
            </a:gdLst>
            <a:ahLst/>
            <a:cxnLst>
              <a:cxn ang="0">
                <a:pos x="connsiteX0" y="connsiteY0"/>
              </a:cxn>
              <a:cxn ang="0">
                <a:pos x="connsiteX1" y="connsiteY1"/>
              </a:cxn>
            </a:cxnLst>
            <a:rect l="l" t="t" r="r" b="b"/>
            <a:pathLst>
              <a:path w="88106" h="288131">
                <a:moveTo>
                  <a:pt x="0" y="288131"/>
                </a:moveTo>
                <a:lnTo>
                  <a:pt x="88106"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20" name="Freeform 19"/>
          <p:cNvSpPr/>
          <p:nvPr/>
        </p:nvSpPr>
        <p:spPr>
          <a:xfrm>
            <a:off x="4981575" y="681038"/>
            <a:ext cx="7144" cy="385762"/>
          </a:xfrm>
          <a:custGeom>
            <a:avLst/>
            <a:gdLst>
              <a:gd name="connsiteX0" fmla="*/ 0 w 7144"/>
              <a:gd name="connsiteY0" fmla="*/ 0 h 385762"/>
              <a:gd name="connsiteX1" fmla="*/ 7144 w 7144"/>
              <a:gd name="connsiteY1" fmla="*/ 385762 h 385762"/>
            </a:gdLst>
            <a:ahLst/>
            <a:cxnLst>
              <a:cxn ang="0">
                <a:pos x="connsiteX0" y="connsiteY0"/>
              </a:cxn>
              <a:cxn ang="0">
                <a:pos x="connsiteX1" y="connsiteY1"/>
              </a:cxn>
            </a:cxnLst>
            <a:rect l="l" t="t" r="r" b="b"/>
            <a:pathLst>
              <a:path w="7144" h="385762">
                <a:moveTo>
                  <a:pt x="0" y="0"/>
                </a:moveTo>
                <a:lnTo>
                  <a:pt x="7144" y="385762"/>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Tree>
    <p:extLst>
      <p:ext uri="{BB962C8B-B14F-4D97-AF65-F5344CB8AC3E}">
        <p14:creationId xmlns:p14="http://schemas.microsoft.com/office/powerpoint/2010/main" val="409797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p:txBody>
          <a:bodyPr/>
          <a:lstStyle/>
          <a:p>
            <a:r>
              <a:rPr lang="en-US" altLang="en-US" b="1" dirty="0" smtClean="0"/>
              <a:t>Genomics</a:t>
            </a:r>
            <a:r>
              <a:rPr lang="en-US" altLang="en-US" dirty="0" smtClean="0"/>
              <a:t> is the study of whole sets of genes and their interactions</a:t>
            </a:r>
          </a:p>
          <a:p>
            <a:r>
              <a:rPr lang="en-US" altLang="en-US" b="1" dirty="0" smtClean="0"/>
              <a:t>Bioinformatics</a:t>
            </a:r>
            <a:r>
              <a:rPr lang="en-US" altLang="en-US" dirty="0" smtClean="0"/>
              <a:t> is the application of computational methods to the storage and analysis of biological data</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1051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Transposable Elements and Related Sequences</a:t>
            </a:r>
          </a:p>
        </p:txBody>
      </p:sp>
      <p:sp>
        <p:nvSpPr>
          <p:cNvPr id="33795" name="Rectangle 3"/>
          <p:cNvSpPr>
            <a:spLocks noGrp="1" noChangeArrowheads="1"/>
          </p:cNvSpPr>
          <p:nvPr>
            <p:ph idx="1"/>
          </p:nvPr>
        </p:nvSpPr>
        <p:spPr/>
        <p:txBody>
          <a:bodyPr/>
          <a:lstStyle/>
          <a:p>
            <a:r>
              <a:rPr lang="en-CA" altLang="en-US" dirty="0" smtClean="0"/>
              <a:t>Both prokaryotes and eukaryotes have stretches of DNA that can move from one location to another within the genome, called</a:t>
            </a:r>
            <a:r>
              <a:rPr lang="en-US" altLang="en-US" dirty="0" smtClean="0"/>
              <a:t> </a:t>
            </a:r>
            <a:r>
              <a:rPr lang="en-US" altLang="en-US" b="1" dirty="0" smtClean="0"/>
              <a:t>transposable elements </a:t>
            </a:r>
            <a:endParaRPr lang="en-CA" altLang="en-US" b="1" dirty="0" smtClean="0"/>
          </a:p>
          <a:p>
            <a:r>
              <a:rPr lang="en-CA" altLang="en-US" dirty="0" smtClean="0"/>
              <a:t>The movement of these transposable genetic elements is called transposition</a:t>
            </a:r>
          </a:p>
          <a:p>
            <a:r>
              <a:rPr lang="en-CA" altLang="en-US" dirty="0" smtClean="0"/>
              <a:t>About 75% of repetitive DNA is made up of transposable elements and sequences related to them</a:t>
            </a:r>
            <a:endParaRPr lang="en-US" altLang="en-US" dirty="0" smtClean="0"/>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933593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i="1" dirty="0" smtClean="0"/>
              <a:t>Movement of Transposons and </a:t>
            </a:r>
            <a:r>
              <a:rPr lang="en-US" altLang="en-US" i="1" dirty="0" err="1" smtClean="0"/>
              <a:t>Retrotransposons</a:t>
            </a:r>
            <a:endParaRPr lang="en-US" altLang="en-US" i="1" dirty="0" smtClean="0"/>
          </a:p>
        </p:txBody>
      </p:sp>
      <p:sp>
        <p:nvSpPr>
          <p:cNvPr id="36867" name="Rectangle 3"/>
          <p:cNvSpPr>
            <a:spLocks noGrp="1" noChangeArrowheads="1"/>
          </p:cNvSpPr>
          <p:nvPr>
            <p:ph idx="1"/>
          </p:nvPr>
        </p:nvSpPr>
        <p:spPr/>
        <p:txBody>
          <a:bodyPr/>
          <a:lstStyle/>
          <a:p>
            <a:r>
              <a:rPr lang="en-US" altLang="en-US" dirty="0" smtClean="0"/>
              <a:t>Eukaryotic transposable elements are of two types, transposons and </a:t>
            </a:r>
            <a:r>
              <a:rPr lang="en-US" altLang="en-US" dirty="0" err="1" smtClean="0"/>
              <a:t>retrotransposons</a:t>
            </a:r>
            <a:endParaRPr lang="en-US" altLang="en-US" dirty="0" smtClean="0"/>
          </a:p>
          <a:p>
            <a:r>
              <a:rPr lang="en-US" altLang="en-US" b="1" dirty="0" smtClean="0"/>
              <a:t>Transposons</a:t>
            </a:r>
            <a:r>
              <a:rPr lang="en-US" altLang="en-US" dirty="0" smtClean="0"/>
              <a:t> move by a “</a:t>
            </a:r>
            <a:r>
              <a:rPr lang="en-US" altLang="ja-JP" dirty="0" smtClean="0"/>
              <a:t>cut and paste” method or by a “copy and paste” method that leaves a copy behind</a:t>
            </a:r>
          </a:p>
          <a:p>
            <a:r>
              <a:rPr lang="en-US" altLang="ja-JP" dirty="0" smtClean="0"/>
              <a:t>Transposons require an enzyme, called </a:t>
            </a:r>
            <a:r>
              <a:rPr lang="en-US" altLang="ja-JP" dirty="0" err="1" smtClean="0"/>
              <a:t>transposase</a:t>
            </a:r>
            <a:r>
              <a:rPr lang="en-US" altLang="ja-JP" dirty="0" smtClean="0"/>
              <a:t>, to move</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517964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889760"/>
            <a:ext cx="8546592" cy="3078480"/>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18.7</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617654" y="2476472"/>
            <a:ext cx="103233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100" b="1" dirty="0" smtClean="0">
                <a:solidFill>
                  <a:srgbClr val="000000"/>
                </a:solidFill>
                <a:latin typeface="Arial"/>
                <a:ea typeface="ＭＳ Ｐゴシック" charset="0"/>
              </a:rPr>
              <a:t>DNA of</a:t>
            </a:r>
          </a:p>
          <a:p>
            <a:pPr eaLnBrk="0" hangingPunct="0">
              <a:lnSpc>
                <a:spcPts val="2300"/>
              </a:lnSpc>
            </a:pPr>
            <a:r>
              <a:rPr lang="en-US" sz="2100" b="1" dirty="0" smtClean="0">
                <a:solidFill>
                  <a:srgbClr val="000000"/>
                </a:solidFill>
                <a:latin typeface="Arial"/>
                <a:ea typeface="ＭＳ Ｐゴシック" charset="0"/>
              </a:rPr>
              <a:t>genome</a:t>
            </a:r>
            <a:endParaRPr lang="en-US" sz="2100" b="1" dirty="0">
              <a:solidFill>
                <a:srgbClr val="000000"/>
              </a:solidFill>
              <a:latin typeface="Arial"/>
              <a:ea typeface="ＭＳ Ｐゴシック" charset="0"/>
            </a:endParaRPr>
          </a:p>
        </p:txBody>
      </p:sp>
      <p:sp>
        <p:nvSpPr>
          <p:cNvPr id="8" name="TextBox 4"/>
          <p:cNvSpPr txBox="1">
            <a:spLocks noChangeArrowheads="1"/>
          </p:cNvSpPr>
          <p:nvPr/>
        </p:nvSpPr>
        <p:spPr bwMode="auto">
          <a:xfrm>
            <a:off x="2982235" y="2394718"/>
            <a:ext cx="152721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Transposon</a:t>
            </a:r>
          </a:p>
        </p:txBody>
      </p:sp>
      <p:sp>
        <p:nvSpPr>
          <p:cNvPr id="9" name="TextBox 5"/>
          <p:cNvSpPr txBox="1">
            <a:spLocks noChangeArrowheads="1"/>
          </p:cNvSpPr>
          <p:nvPr/>
        </p:nvSpPr>
        <p:spPr bwMode="auto">
          <a:xfrm>
            <a:off x="2156736" y="3017811"/>
            <a:ext cx="1527213"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2100" b="1" dirty="0">
                <a:solidFill>
                  <a:srgbClr val="000000"/>
                </a:solidFill>
                <a:latin typeface="Arial"/>
                <a:ea typeface="ＭＳ Ｐゴシック" charset="0"/>
              </a:rPr>
              <a:t>Transposon</a:t>
            </a:r>
          </a:p>
          <a:p>
            <a:pPr algn="ctr" eaLnBrk="0" hangingPunct="0">
              <a:lnSpc>
                <a:spcPts val="2300"/>
              </a:lnSpc>
            </a:pPr>
            <a:r>
              <a:rPr lang="en-US" sz="2100" b="1" dirty="0">
                <a:solidFill>
                  <a:srgbClr val="000000"/>
                </a:solidFill>
                <a:latin typeface="Arial"/>
                <a:ea typeface="ＭＳ Ｐゴシック" charset="0"/>
              </a:rPr>
              <a:t>is copied</a:t>
            </a:r>
          </a:p>
        </p:txBody>
      </p:sp>
      <p:sp>
        <p:nvSpPr>
          <p:cNvPr id="10" name="TextBox 7"/>
          <p:cNvSpPr txBox="1">
            <a:spLocks noChangeArrowheads="1"/>
          </p:cNvSpPr>
          <p:nvPr/>
        </p:nvSpPr>
        <p:spPr bwMode="auto">
          <a:xfrm>
            <a:off x="5913554" y="2392337"/>
            <a:ext cx="1586973"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2100" b="1" dirty="0" smtClean="0">
                <a:solidFill>
                  <a:srgbClr val="000000"/>
                </a:solidFill>
                <a:latin typeface="Arial"/>
                <a:ea typeface="ＭＳ Ｐゴシック" charset="0"/>
              </a:rPr>
              <a:t>New copy of</a:t>
            </a:r>
          </a:p>
          <a:p>
            <a:pPr algn="ctr" eaLnBrk="0" hangingPunct="0">
              <a:lnSpc>
                <a:spcPts val="2300"/>
              </a:lnSpc>
            </a:pPr>
            <a:r>
              <a:rPr lang="en-US" sz="2100" b="1" dirty="0" smtClean="0">
                <a:solidFill>
                  <a:srgbClr val="000000"/>
                </a:solidFill>
                <a:latin typeface="Arial"/>
                <a:ea typeface="ＭＳ Ｐゴシック" charset="0"/>
              </a:rPr>
              <a:t>transposon</a:t>
            </a:r>
            <a:endParaRPr lang="en-US" sz="2100" b="1" dirty="0">
              <a:solidFill>
                <a:srgbClr val="000000"/>
              </a:solidFill>
              <a:latin typeface="Arial"/>
              <a:ea typeface="ＭＳ Ｐゴシック" charset="0"/>
            </a:endParaRPr>
          </a:p>
        </p:txBody>
      </p:sp>
      <p:sp>
        <p:nvSpPr>
          <p:cNvPr id="11" name="TextBox 9"/>
          <p:cNvSpPr txBox="1">
            <a:spLocks noChangeArrowheads="1"/>
          </p:cNvSpPr>
          <p:nvPr/>
        </p:nvSpPr>
        <p:spPr bwMode="auto">
          <a:xfrm>
            <a:off x="6940187" y="3567085"/>
            <a:ext cx="113813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Insertion</a:t>
            </a:r>
          </a:p>
        </p:txBody>
      </p:sp>
      <p:sp>
        <p:nvSpPr>
          <p:cNvPr id="12" name="TextBox 10"/>
          <p:cNvSpPr txBox="1">
            <a:spLocks noChangeArrowheads="1"/>
          </p:cNvSpPr>
          <p:nvPr/>
        </p:nvSpPr>
        <p:spPr bwMode="auto">
          <a:xfrm>
            <a:off x="2114187" y="4592610"/>
            <a:ext cx="3430426"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Mobile copy of transposon</a:t>
            </a:r>
          </a:p>
        </p:txBody>
      </p:sp>
    </p:spTree>
    <p:extLst>
      <p:ext uri="{BB962C8B-B14F-4D97-AF65-F5344CB8AC3E}">
        <p14:creationId xmlns:p14="http://schemas.microsoft.com/office/powerpoint/2010/main" val="519526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lvl="1"/>
            <a:r>
              <a:rPr lang="en-US" altLang="en-US" b="1" dirty="0" err="1" smtClean="0"/>
              <a:t>Retrotransposons</a:t>
            </a:r>
            <a:r>
              <a:rPr lang="en-US" altLang="en-US" dirty="0" smtClean="0"/>
              <a:t> move by means of an RNA intermediate and always leave a copy behind</a:t>
            </a:r>
          </a:p>
          <a:p>
            <a:pPr lvl="1"/>
            <a:r>
              <a:rPr lang="en-US" altLang="en-US" dirty="0" smtClean="0"/>
              <a:t>The RNA intermediate must be converted back to DNA by reverse transcriptase, an enzyme encoded by the </a:t>
            </a:r>
            <a:r>
              <a:rPr lang="en-US" altLang="en-US" dirty="0" err="1" smtClean="0"/>
              <a:t>retrotransposon</a:t>
            </a:r>
            <a:endParaRPr lang="en-US" altLang="en-US" dirty="0" smtClean="0"/>
          </a:p>
          <a:p>
            <a:pPr lvl="1"/>
            <a:r>
              <a:rPr lang="en-US" altLang="en-US" dirty="0" smtClean="0"/>
              <a:t>Retroviruses may have evolved from </a:t>
            </a:r>
            <a:r>
              <a:rPr lang="en-US" altLang="en-US" dirty="0" err="1" smtClean="0"/>
              <a:t>retrotransposons</a:t>
            </a:r>
            <a:endParaRPr lang="en-US" altLang="en-US" dirty="0" smtClean="0"/>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649706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591312"/>
            <a:ext cx="8546592" cy="5675376"/>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18.8</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3546730" y="1084480"/>
            <a:ext cx="216886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err="1">
                <a:solidFill>
                  <a:srgbClr val="000000"/>
                </a:solidFill>
                <a:latin typeface="Arial"/>
                <a:ea typeface="ＭＳ Ｐゴシック" charset="0"/>
              </a:rPr>
              <a:t>Retrotransposon</a:t>
            </a:r>
            <a:endParaRPr lang="en-US" sz="2100" b="1" dirty="0">
              <a:solidFill>
                <a:srgbClr val="000000"/>
              </a:solidFill>
              <a:latin typeface="Arial"/>
              <a:ea typeface="ＭＳ Ｐゴシック" charset="0"/>
            </a:endParaRPr>
          </a:p>
        </p:txBody>
      </p:sp>
      <p:sp>
        <p:nvSpPr>
          <p:cNvPr id="8" name="TextBox 3"/>
          <p:cNvSpPr txBox="1">
            <a:spLocks noChangeArrowheads="1"/>
          </p:cNvSpPr>
          <p:nvPr/>
        </p:nvSpPr>
        <p:spPr bwMode="auto">
          <a:xfrm>
            <a:off x="333629" y="1486119"/>
            <a:ext cx="3906519"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smtClean="0">
                <a:solidFill>
                  <a:srgbClr val="000000"/>
                </a:solidFill>
                <a:latin typeface="Arial"/>
                <a:ea typeface="ＭＳ Ｐゴシック" charset="0"/>
              </a:rPr>
              <a:t>Synthesis of a single-stranded</a:t>
            </a:r>
          </a:p>
          <a:p>
            <a:pPr eaLnBrk="0" hangingPunct="0">
              <a:lnSpc>
                <a:spcPts val="2300"/>
              </a:lnSpc>
            </a:pPr>
            <a:r>
              <a:rPr lang="en-US" sz="2100" b="1" dirty="0" smtClean="0">
                <a:solidFill>
                  <a:srgbClr val="000000"/>
                </a:solidFill>
                <a:latin typeface="Arial"/>
                <a:ea typeface="ＭＳ Ｐゴシック" charset="0"/>
              </a:rPr>
              <a:t>RNA intermediate</a:t>
            </a:r>
            <a:endParaRPr lang="en-US" sz="2100" b="1" dirty="0">
              <a:solidFill>
                <a:srgbClr val="000000"/>
              </a:solidFill>
              <a:latin typeface="Arial"/>
              <a:ea typeface="ＭＳ Ｐゴシック" charset="0"/>
            </a:endParaRPr>
          </a:p>
        </p:txBody>
      </p:sp>
      <p:sp>
        <p:nvSpPr>
          <p:cNvPr id="9" name="TextBox 5"/>
          <p:cNvSpPr txBox="1">
            <a:spLocks noChangeArrowheads="1"/>
          </p:cNvSpPr>
          <p:nvPr/>
        </p:nvSpPr>
        <p:spPr bwMode="auto">
          <a:xfrm>
            <a:off x="5827172" y="2465608"/>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RNA</a:t>
            </a:r>
          </a:p>
        </p:txBody>
      </p:sp>
      <p:sp>
        <p:nvSpPr>
          <p:cNvPr id="10" name="TextBox 6"/>
          <p:cNvSpPr txBox="1">
            <a:spLocks noChangeArrowheads="1"/>
          </p:cNvSpPr>
          <p:nvPr/>
        </p:nvSpPr>
        <p:spPr bwMode="auto">
          <a:xfrm>
            <a:off x="333629" y="3016469"/>
            <a:ext cx="3293787" cy="1208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smtClean="0">
                <a:solidFill>
                  <a:srgbClr val="000000"/>
                </a:solidFill>
                <a:latin typeface="Arial"/>
                <a:ea typeface="ＭＳ Ｐゴシック" charset="0"/>
              </a:rPr>
              <a:t>Reverse transcriptase</a:t>
            </a:r>
          </a:p>
          <a:p>
            <a:pPr eaLnBrk="0" hangingPunct="0">
              <a:lnSpc>
                <a:spcPts val="2300"/>
              </a:lnSpc>
            </a:pPr>
            <a:r>
              <a:rPr lang="en-US" sz="2100" b="1" dirty="0" smtClean="0">
                <a:solidFill>
                  <a:srgbClr val="000000"/>
                </a:solidFill>
                <a:latin typeface="Arial"/>
                <a:ea typeface="ＭＳ Ｐゴシック" charset="0"/>
              </a:rPr>
              <a:t>synthesizes a DNA strand</a:t>
            </a:r>
          </a:p>
          <a:p>
            <a:pPr eaLnBrk="0" hangingPunct="0">
              <a:lnSpc>
                <a:spcPts val="2300"/>
              </a:lnSpc>
            </a:pPr>
            <a:r>
              <a:rPr lang="en-US" sz="2100" b="1" dirty="0" smtClean="0">
                <a:solidFill>
                  <a:srgbClr val="000000"/>
                </a:solidFill>
                <a:latin typeface="Arial"/>
                <a:ea typeface="ＭＳ Ｐゴシック" charset="0"/>
              </a:rPr>
              <a:t>complementary to the</a:t>
            </a:r>
          </a:p>
          <a:p>
            <a:pPr eaLnBrk="0" hangingPunct="0">
              <a:lnSpc>
                <a:spcPts val="2300"/>
              </a:lnSpc>
            </a:pPr>
            <a:r>
              <a:rPr lang="en-US" sz="2100" b="1" dirty="0" smtClean="0">
                <a:solidFill>
                  <a:srgbClr val="000000"/>
                </a:solidFill>
                <a:latin typeface="Arial"/>
                <a:ea typeface="ＭＳ Ｐゴシック" charset="0"/>
              </a:rPr>
              <a:t>RNA strand.</a:t>
            </a:r>
            <a:endParaRPr lang="en-US" sz="2100" b="1" dirty="0">
              <a:solidFill>
                <a:srgbClr val="000000"/>
              </a:solidFill>
              <a:latin typeface="Arial"/>
              <a:ea typeface="ＭＳ Ｐゴシック" charset="0"/>
            </a:endParaRPr>
          </a:p>
        </p:txBody>
      </p:sp>
      <p:sp>
        <p:nvSpPr>
          <p:cNvPr id="11" name="TextBox 10"/>
          <p:cNvSpPr txBox="1">
            <a:spLocks noChangeArrowheads="1"/>
          </p:cNvSpPr>
          <p:nvPr/>
        </p:nvSpPr>
        <p:spPr bwMode="auto">
          <a:xfrm>
            <a:off x="333629" y="4507131"/>
            <a:ext cx="3424014" cy="1208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smtClean="0">
                <a:solidFill>
                  <a:srgbClr val="000000"/>
                </a:solidFill>
                <a:latin typeface="Arial"/>
                <a:ea typeface="ＭＳ Ｐゴシック" charset="0"/>
              </a:rPr>
              <a:t>Reverse transcriptase</a:t>
            </a:r>
          </a:p>
          <a:p>
            <a:pPr eaLnBrk="0" hangingPunct="0">
              <a:lnSpc>
                <a:spcPts val="2300"/>
              </a:lnSpc>
            </a:pPr>
            <a:r>
              <a:rPr lang="en-US" sz="2100" b="1" dirty="0" smtClean="0">
                <a:solidFill>
                  <a:srgbClr val="000000"/>
                </a:solidFill>
                <a:latin typeface="Arial"/>
                <a:ea typeface="ＭＳ Ｐゴシック" charset="0"/>
              </a:rPr>
              <a:t>synthesizes a second DNA</a:t>
            </a:r>
          </a:p>
          <a:p>
            <a:pPr eaLnBrk="0" hangingPunct="0">
              <a:lnSpc>
                <a:spcPts val="2300"/>
              </a:lnSpc>
            </a:pPr>
            <a:r>
              <a:rPr lang="en-US" sz="2100" b="1" dirty="0" smtClean="0">
                <a:solidFill>
                  <a:srgbClr val="000000"/>
                </a:solidFill>
                <a:latin typeface="Arial"/>
                <a:ea typeface="ＭＳ Ｐゴシック" charset="0"/>
              </a:rPr>
              <a:t>strand complementary</a:t>
            </a:r>
          </a:p>
          <a:p>
            <a:pPr eaLnBrk="0" hangingPunct="0">
              <a:lnSpc>
                <a:spcPts val="2300"/>
              </a:lnSpc>
            </a:pPr>
            <a:r>
              <a:rPr lang="en-US" sz="2100" b="1" dirty="0" smtClean="0">
                <a:solidFill>
                  <a:srgbClr val="000000"/>
                </a:solidFill>
                <a:latin typeface="Arial"/>
                <a:ea typeface="ＭＳ Ｐゴシック" charset="0"/>
              </a:rPr>
              <a:t>to the first DNA strand.</a:t>
            </a:r>
            <a:endParaRPr lang="en-US" sz="2100" b="1" dirty="0">
              <a:solidFill>
                <a:srgbClr val="000000"/>
              </a:solidFill>
              <a:latin typeface="Arial"/>
              <a:ea typeface="ＭＳ Ｐゴシック" charset="0"/>
            </a:endParaRPr>
          </a:p>
        </p:txBody>
      </p:sp>
      <p:sp>
        <p:nvSpPr>
          <p:cNvPr id="12" name="TextBox 15"/>
          <p:cNvSpPr txBox="1">
            <a:spLocks noChangeArrowheads="1"/>
          </p:cNvSpPr>
          <p:nvPr/>
        </p:nvSpPr>
        <p:spPr bwMode="auto">
          <a:xfrm>
            <a:off x="6463762" y="1084483"/>
            <a:ext cx="2079095"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2100" b="1" dirty="0" smtClean="0">
                <a:solidFill>
                  <a:srgbClr val="000000"/>
                </a:solidFill>
                <a:latin typeface="Arial"/>
                <a:ea typeface="ＭＳ Ｐゴシック" charset="0"/>
              </a:rPr>
              <a:t>New copy of</a:t>
            </a:r>
          </a:p>
          <a:p>
            <a:pPr algn="ctr" eaLnBrk="0" hangingPunct="0">
              <a:lnSpc>
                <a:spcPts val="2300"/>
              </a:lnSpc>
            </a:pPr>
            <a:r>
              <a:rPr lang="en-US" sz="2100" b="1" dirty="0" err="1" smtClean="0">
                <a:solidFill>
                  <a:srgbClr val="000000"/>
                </a:solidFill>
                <a:latin typeface="Arial"/>
                <a:ea typeface="ＭＳ Ｐゴシック" charset="0"/>
              </a:rPr>
              <a:t>retrotransposon</a:t>
            </a:r>
            <a:endParaRPr lang="en-US" sz="2100" b="1" dirty="0">
              <a:solidFill>
                <a:srgbClr val="000000"/>
              </a:solidFill>
              <a:latin typeface="Arial"/>
              <a:ea typeface="ＭＳ Ｐゴシック" charset="0"/>
            </a:endParaRPr>
          </a:p>
        </p:txBody>
      </p:sp>
      <p:sp>
        <p:nvSpPr>
          <p:cNvPr id="13" name="TextBox 17"/>
          <p:cNvSpPr txBox="1">
            <a:spLocks noChangeArrowheads="1"/>
          </p:cNvSpPr>
          <p:nvPr/>
        </p:nvSpPr>
        <p:spPr bwMode="auto">
          <a:xfrm>
            <a:off x="7402767" y="3297456"/>
            <a:ext cx="113813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Insertion</a:t>
            </a:r>
          </a:p>
        </p:txBody>
      </p:sp>
      <p:sp>
        <p:nvSpPr>
          <p:cNvPr id="14" name="TextBox 18"/>
          <p:cNvSpPr txBox="1">
            <a:spLocks noChangeArrowheads="1"/>
          </p:cNvSpPr>
          <p:nvPr/>
        </p:nvSpPr>
        <p:spPr bwMode="auto">
          <a:xfrm>
            <a:off x="5827172" y="3761008"/>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RNA</a:t>
            </a:r>
          </a:p>
        </p:txBody>
      </p:sp>
      <p:sp>
        <p:nvSpPr>
          <p:cNvPr id="15" name="TextBox 19"/>
          <p:cNvSpPr txBox="1">
            <a:spLocks noChangeArrowheads="1"/>
          </p:cNvSpPr>
          <p:nvPr/>
        </p:nvSpPr>
        <p:spPr bwMode="auto">
          <a:xfrm>
            <a:off x="5827172" y="4035645"/>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DNA</a:t>
            </a:r>
          </a:p>
        </p:txBody>
      </p:sp>
      <p:sp>
        <p:nvSpPr>
          <p:cNvPr id="16" name="TextBox 20"/>
          <p:cNvSpPr txBox="1">
            <a:spLocks noChangeArrowheads="1"/>
          </p:cNvSpPr>
          <p:nvPr/>
        </p:nvSpPr>
        <p:spPr bwMode="auto">
          <a:xfrm>
            <a:off x="5827172" y="5294533"/>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DNA</a:t>
            </a:r>
          </a:p>
        </p:txBody>
      </p:sp>
      <p:sp>
        <p:nvSpPr>
          <p:cNvPr id="17" name="TextBox 21"/>
          <p:cNvSpPr txBox="1">
            <a:spLocks noChangeArrowheads="1"/>
          </p:cNvSpPr>
          <p:nvPr/>
        </p:nvSpPr>
        <p:spPr bwMode="auto">
          <a:xfrm>
            <a:off x="5827172" y="5573933"/>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DNA</a:t>
            </a:r>
          </a:p>
        </p:txBody>
      </p:sp>
      <p:sp>
        <p:nvSpPr>
          <p:cNvPr id="18" name="TextBox 22"/>
          <p:cNvSpPr txBox="1">
            <a:spLocks noChangeArrowheads="1"/>
          </p:cNvSpPr>
          <p:nvPr/>
        </p:nvSpPr>
        <p:spPr bwMode="auto">
          <a:xfrm>
            <a:off x="2933954" y="5897781"/>
            <a:ext cx="404277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Mobile copy of </a:t>
            </a:r>
            <a:r>
              <a:rPr lang="en-US" sz="2100" b="1" dirty="0" err="1">
                <a:solidFill>
                  <a:srgbClr val="000000"/>
                </a:solidFill>
                <a:latin typeface="Arial"/>
                <a:ea typeface="ＭＳ Ｐゴシック" charset="0"/>
              </a:rPr>
              <a:t>retrotransposon</a:t>
            </a:r>
            <a:endParaRPr lang="en-US" sz="2100" b="1" dirty="0">
              <a:solidFill>
                <a:srgbClr val="000000"/>
              </a:solidFill>
              <a:latin typeface="Arial"/>
              <a:ea typeface="ＭＳ Ｐゴシック" charset="0"/>
            </a:endParaRPr>
          </a:p>
        </p:txBody>
      </p:sp>
    </p:spTree>
    <p:extLst>
      <p:ext uri="{BB962C8B-B14F-4D97-AF65-F5344CB8AC3E}">
        <p14:creationId xmlns:p14="http://schemas.microsoft.com/office/powerpoint/2010/main" val="3415102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Other Repetitive DNA, Including Simple Sequence DNA</a:t>
            </a:r>
          </a:p>
        </p:txBody>
      </p:sp>
      <p:sp>
        <p:nvSpPr>
          <p:cNvPr id="43011" name="Rectangle 3"/>
          <p:cNvSpPr>
            <a:spLocks noGrp="1" noChangeArrowheads="1"/>
          </p:cNvSpPr>
          <p:nvPr>
            <p:ph idx="1"/>
          </p:nvPr>
        </p:nvSpPr>
        <p:spPr/>
        <p:txBody>
          <a:bodyPr/>
          <a:lstStyle/>
          <a:p>
            <a:r>
              <a:rPr lang="en-US" altLang="en-US" dirty="0" smtClean="0"/>
              <a:t>About 14% of the human genome consists of repetitive DNA resulting from errors during replication or recombination</a:t>
            </a:r>
          </a:p>
          <a:p>
            <a:r>
              <a:rPr lang="en-US" altLang="en-US" dirty="0" smtClean="0"/>
              <a:t>About a third of this consists of duplication of long sequences of DNA from one location to another</a:t>
            </a:r>
          </a:p>
          <a:p>
            <a:r>
              <a:rPr lang="en-US" altLang="en-US" dirty="0" smtClean="0"/>
              <a:t>In contrast, </a:t>
            </a:r>
            <a:r>
              <a:rPr lang="en-US" altLang="en-US" b="1" dirty="0" smtClean="0"/>
              <a:t>simple sequence DNA</a:t>
            </a:r>
            <a:r>
              <a:rPr lang="en-US" altLang="en-US" dirty="0" smtClean="0"/>
              <a:t> contains many copies of </a:t>
            </a:r>
            <a:r>
              <a:rPr lang="en-US" altLang="en-US" dirty="0" err="1" smtClean="0"/>
              <a:t>tandemly</a:t>
            </a:r>
            <a:r>
              <a:rPr lang="en-US" altLang="en-US" dirty="0" smtClean="0"/>
              <a:t> repeated short sequences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612769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p:txBody>
          <a:bodyPr/>
          <a:lstStyle/>
          <a:p>
            <a:r>
              <a:rPr lang="en-US" altLang="en-US" dirty="0" smtClean="0"/>
              <a:t>A series of repeating units of </a:t>
            </a:r>
            <a:r>
              <a:rPr lang="en-US" dirty="0"/>
              <a:t>two</a:t>
            </a:r>
            <a:r>
              <a:rPr lang="en-US" altLang="en-US" dirty="0" smtClean="0"/>
              <a:t> to </a:t>
            </a:r>
            <a:r>
              <a:rPr lang="en-US" dirty="0"/>
              <a:t>five</a:t>
            </a:r>
            <a:r>
              <a:rPr lang="en-US" altLang="en-US" dirty="0" smtClean="0"/>
              <a:t> nucleotides is called a </a:t>
            </a:r>
            <a:r>
              <a:rPr lang="en-US" altLang="en-US" b="1" dirty="0" smtClean="0"/>
              <a:t>short tandem repeat </a:t>
            </a:r>
            <a:r>
              <a:rPr lang="en-US" altLang="en-US" dirty="0" smtClean="0"/>
              <a:t>(</a:t>
            </a:r>
            <a:r>
              <a:rPr lang="en-US" altLang="en-US" b="1" dirty="0" smtClean="0"/>
              <a:t>STR</a:t>
            </a:r>
            <a:r>
              <a:rPr lang="en-US" altLang="en-US" dirty="0" smtClean="0"/>
              <a:t>)</a:t>
            </a:r>
          </a:p>
          <a:p>
            <a:r>
              <a:rPr lang="en-US" altLang="en-US" dirty="0" smtClean="0"/>
              <a:t>The repeat number for STRs can vary among sites (within a genome) or individuals </a:t>
            </a:r>
          </a:p>
          <a:p>
            <a:r>
              <a:rPr lang="en-US" altLang="en-US" dirty="0" smtClean="0"/>
              <a:t>STR diversity can be used to identify a unique set of genetic markers for each individual, his or her </a:t>
            </a:r>
            <a:r>
              <a:rPr lang="en-US" altLang="en-US" b="1" dirty="0" smtClean="0"/>
              <a:t>genetic profile</a:t>
            </a:r>
          </a:p>
          <a:p>
            <a:r>
              <a:rPr lang="en-US" altLang="en-US" dirty="0" smtClean="0"/>
              <a:t>Forensic scientists can use STR analysis on DNA samples to identify victims of crime or natural disasters</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391109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Genes and Multigene Families</a:t>
            </a:r>
          </a:p>
        </p:txBody>
      </p:sp>
      <p:sp>
        <p:nvSpPr>
          <p:cNvPr id="45059" name="Rectangle 3"/>
          <p:cNvSpPr>
            <a:spLocks noGrp="1" noChangeArrowheads="1"/>
          </p:cNvSpPr>
          <p:nvPr>
            <p:ph idx="1"/>
          </p:nvPr>
        </p:nvSpPr>
        <p:spPr/>
        <p:txBody>
          <a:bodyPr/>
          <a:lstStyle/>
          <a:p>
            <a:r>
              <a:rPr lang="en-US" altLang="en-US" dirty="0" smtClean="0"/>
              <a:t>Many eukaryotic genes are present in one copy per haploid set of chromosomes</a:t>
            </a:r>
          </a:p>
          <a:p>
            <a:r>
              <a:rPr lang="en-US" altLang="en-US" dirty="0" smtClean="0"/>
              <a:t>The rest occur in </a:t>
            </a:r>
            <a:r>
              <a:rPr lang="en-US" altLang="en-US" b="1" dirty="0" err="1" smtClean="0"/>
              <a:t>multigene</a:t>
            </a:r>
            <a:r>
              <a:rPr lang="en-US" altLang="en-US" b="1" dirty="0" smtClean="0"/>
              <a:t> families</a:t>
            </a:r>
            <a:r>
              <a:rPr lang="en-US" altLang="en-US" dirty="0" smtClean="0"/>
              <a:t>, collections of identical or very similar genes</a:t>
            </a:r>
          </a:p>
          <a:p>
            <a:r>
              <a:rPr lang="en-US" altLang="en-US" dirty="0" smtClean="0"/>
              <a:t>Some </a:t>
            </a:r>
            <a:r>
              <a:rPr lang="en-US" altLang="en-US" dirty="0" err="1" smtClean="0"/>
              <a:t>multigene</a:t>
            </a:r>
            <a:r>
              <a:rPr lang="en-US" altLang="en-US" dirty="0" smtClean="0"/>
              <a:t> families consist of identical DNA sequences, usually clustered </a:t>
            </a:r>
            <a:r>
              <a:rPr lang="en-US" altLang="en-US" dirty="0" err="1" smtClean="0"/>
              <a:t>tandemly</a:t>
            </a:r>
            <a:r>
              <a:rPr lang="en-US" altLang="en-US" dirty="0" smtClean="0"/>
              <a:t>, such as those that code for </a:t>
            </a:r>
            <a:r>
              <a:rPr lang="en-US" altLang="en-US" dirty="0" err="1" smtClean="0"/>
              <a:t>rRNA</a:t>
            </a:r>
            <a:r>
              <a:rPr lang="en-US" altLang="en-US" dirty="0" smtClean="0"/>
              <a:t> products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42591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224" y="435864"/>
            <a:ext cx="6321552" cy="598627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18.9-1</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2255918" y="664820"/>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DNA</a:t>
            </a:r>
          </a:p>
        </p:txBody>
      </p:sp>
      <p:sp>
        <p:nvSpPr>
          <p:cNvPr id="8" name="TextBox 3"/>
          <p:cNvSpPr txBox="1">
            <a:spLocks noChangeArrowheads="1"/>
          </p:cNvSpPr>
          <p:nvPr/>
        </p:nvSpPr>
        <p:spPr bwMode="auto">
          <a:xfrm>
            <a:off x="3059193" y="507658"/>
            <a:ext cx="321883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Direction of transcription</a:t>
            </a:r>
          </a:p>
        </p:txBody>
      </p:sp>
      <p:sp>
        <p:nvSpPr>
          <p:cNvPr id="9" name="TextBox 4"/>
          <p:cNvSpPr txBox="1">
            <a:spLocks noChangeArrowheads="1"/>
          </p:cNvSpPr>
          <p:nvPr/>
        </p:nvSpPr>
        <p:spPr bwMode="auto">
          <a:xfrm>
            <a:off x="4178380" y="952951"/>
            <a:ext cx="203703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RNA transcripts</a:t>
            </a:r>
          </a:p>
        </p:txBody>
      </p:sp>
      <p:sp>
        <p:nvSpPr>
          <p:cNvPr id="10" name="TextBox 5"/>
          <p:cNvSpPr txBox="1">
            <a:spLocks noChangeArrowheads="1"/>
          </p:cNvSpPr>
          <p:nvPr/>
        </p:nvSpPr>
        <p:spPr bwMode="auto">
          <a:xfrm>
            <a:off x="1524079" y="1937202"/>
            <a:ext cx="1989327"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err="1" smtClean="0">
                <a:solidFill>
                  <a:srgbClr val="000000"/>
                </a:solidFill>
                <a:latin typeface="Arial"/>
                <a:ea typeface="ＭＳ Ｐゴシック" charset="0"/>
              </a:rPr>
              <a:t>Nontranscribed</a:t>
            </a:r>
            <a:endParaRPr lang="en-US" sz="2100" b="1" dirty="0" smtClean="0">
              <a:solidFill>
                <a:srgbClr val="000000"/>
              </a:solidFill>
              <a:latin typeface="Arial"/>
              <a:ea typeface="ＭＳ Ｐゴシック" charset="0"/>
            </a:endParaRPr>
          </a:p>
          <a:p>
            <a:pPr eaLnBrk="0" hangingPunct="0">
              <a:lnSpc>
                <a:spcPts val="2300"/>
              </a:lnSpc>
            </a:pPr>
            <a:r>
              <a:rPr lang="en-US" sz="2100" b="1" dirty="0" smtClean="0">
                <a:solidFill>
                  <a:srgbClr val="000000"/>
                </a:solidFill>
                <a:latin typeface="Arial"/>
                <a:ea typeface="ＭＳ Ｐゴシック" charset="0"/>
              </a:rPr>
              <a:t>spacer</a:t>
            </a:r>
            <a:endParaRPr lang="en-US" sz="2100" b="1" dirty="0">
              <a:solidFill>
                <a:srgbClr val="000000"/>
              </a:solidFill>
              <a:latin typeface="Arial"/>
              <a:ea typeface="ＭＳ Ｐゴシック" charset="0"/>
            </a:endParaRPr>
          </a:p>
        </p:txBody>
      </p:sp>
      <p:sp>
        <p:nvSpPr>
          <p:cNvPr id="11" name="TextBox 7"/>
          <p:cNvSpPr txBox="1">
            <a:spLocks noChangeArrowheads="1"/>
          </p:cNvSpPr>
          <p:nvPr/>
        </p:nvSpPr>
        <p:spPr bwMode="auto">
          <a:xfrm>
            <a:off x="3757693" y="2218983"/>
            <a:ext cx="227741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Transcription unit</a:t>
            </a:r>
          </a:p>
        </p:txBody>
      </p:sp>
      <p:sp>
        <p:nvSpPr>
          <p:cNvPr id="12" name="TextBox 8"/>
          <p:cNvSpPr txBox="1">
            <a:spLocks noChangeArrowheads="1"/>
          </p:cNvSpPr>
          <p:nvPr/>
        </p:nvSpPr>
        <p:spPr bwMode="auto">
          <a:xfrm>
            <a:off x="1432005" y="3317532"/>
            <a:ext cx="581891"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DNA</a:t>
            </a:r>
          </a:p>
        </p:txBody>
      </p:sp>
      <p:sp>
        <p:nvSpPr>
          <p:cNvPr id="13" name="TextBox 9"/>
          <p:cNvSpPr txBox="1">
            <a:spLocks noChangeArrowheads="1"/>
          </p:cNvSpPr>
          <p:nvPr/>
        </p:nvSpPr>
        <p:spPr bwMode="auto">
          <a:xfrm>
            <a:off x="3527505" y="3803307"/>
            <a:ext cx="47769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18</a:t>
            </a:r>
            <a:r>
              <a:rPr lang="en-US" sz="2100" b="1" i="1" dirty="0">
                <a:solidFill>
                  <a:srgbClr val="000000"/>
                </a:solidFill>
                <a:latin typeface="Arial"/>
                <a:ea typeface="ＭＳ Ｐゴシック" charset="0"/>
              </a:rPr>
              <a:t>S</a:t>
            </a:r>
          </a:p>
        </p:txBody>
      </p:sp>
      <p:sp>
        <p:nvSpPr>
          <p:cNvPr id="14" name="TextBox 10"/>
          <p:cNvSpPr txBox="1">
            <a:spLocks noChangeArrowheads="1"/>
          </p:cNvSpPr>
          <p:nvPr/>
        </p:nvSpPr>
        <p:spPr bwMode="auto">
          <a:xfrm>
            <a:off x="2538493" y="4096995"/>
            <a:ext cx="68608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a:solidFill>
                  <a:srgbClr val="000000"/>
                </a:solidFill>
                <a:latin typeface="Arial"/>
                <a:ea typeface="ＭＳ Ｐゴシック" charset="0"/>
              </a:rPr>
              <a:t>rRNA</a:t>
            </a:r>
          </a:p>
        </p:txBody>
      </p:sp>
      <p:sp>
        <p:nvSpPr>
          <p:cNvPr id="15" name="TextBox 11"/>
          <p:cNvSpPr txBox="1">
            <a:spLocks noChangeArrowheads="1"/>
          </p:cNvSpPr>
          <p:nvPr/>
        </p:nvSpPr>
        <p:spPr bwMode="auto">
          <a:xfrm>
            <a:off x="3314780" y="4712945"/>
            <a:ext cx="47769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28</a:t>
            </a:r>
            <a:r>
              <a:rPr lang="en-US" sz="2100" b="1" i="1" dirty="0">
                <a:solidFill>
                  <a:srgbClr val="000000"/>
                </a:solidFill>
                <a:latin typeface="Arial"/>
                <a:ea typeface="ＭＳ Ｐゴシック" charset="0"/>
              </a:rPr>
              <a:t>S</a:t>
            </a:r>
          </a:p>
        </p:txBody>
      </p:sp>
      <p:sp>
        <p:nvSpPr>
          <p:cNvPr id="16" name="TextBox 12"/>
          <p:cNvSpPr txBox="1">
            <a:spLocks noChangeArrowheads="1"/>
          </p:cNvSpPr>
          <p:nvPr/>
        </p:nvSpPr>
        <p:spPr bwMode="auto">
          <a:xfrm>
            <a:off x="3314780" y="5430495"/>
            <a:ext cx="47769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18</a:t>
            </a:r>
            <a:r>
              <a:rPr lang="en-US" sz="2100" b="1" i="1" dirty="0">
                <a:solidFill>
                  <a:srgbClr val="000000"/>
                </a:solidFill>
                <a:latin typeface="Arial"/>
                <a:ea typeface="ＭＳ Ｐゴシック" charset="0"/>
              </a:rPr>
              <a:t>S</a:t>
            </a:r>
          </a:p>
        </p:txBody>
      </p:sp>
      <p:sp>
        <p:nvSpPr>
          <p:cNvPr id="17" name="TextBox 13"/>
          <p:cNvSpPr txBox="1">
            <a:spLocks noChangeArrowheads="1"/>
          </p:cNvSpPr>
          <p:nvPr/>
        </p:nvSpPr>
        <p:spPr bwMode="auto">
          <a:xfrm>
            <a:off x="1444705" y="6040095"/>
            <a:ext cx="53023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50" b="1" dirty="0">
                <a:solidFill>
                  <a:srgbClr val="000000"/>
                </a:solidFill>
                <a:latin typeface="Arial"/>
                <a:ea typeface="ＭＳ Ｐゴシック" charset="0"/>
              </a:rPr>
              <a:t>(a) Part of the ribosomal RNA gene family</a:t>
            </a:r>
          </a:p>
        </p:txBody>
      </p:sp>
      <p:sp>
        <p:nvSpPr>
          <p:cNvPr id="18" name="TextBox 16"/>
          <p:cNvSpPr txBox="1">
            <a:spLocks noChangeArrowheads="1"/>
          </p:cNvSpPr>
          <p:nvPr/>
        </p:nvSpPr>
        <p:spPr bwMode="auto">
          <a:xfrm>
            <a:off x="4375230" y="3803307"/>
            <a:ext cx="55303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5.8</a:t>
            </a:r>
            <a:r>
              <a:rPr lang="en-US" sz="2100" b="1" i="1" dirty="0">
                <a:solidFill>
                  <a:srgbClr val="000000"/>
                </a:solidFill>
                <a:latin typeface="Arial"/>
                <a:ea typeface="ＭＳ Ｐゴシック" charset="0"/>
              </a:rPr>
              <a:t>S</a:t>
            </a:r>
          </a:p>
        </p:txBody>
      </p:sp>
      <p:sp>
        <p:nvSpPr>
          <p:cNvPr id="19" name="TextBox 17"/>
          <p:cNvSpPr txBox="1">
            <a:spLocks noChangeArrowheads="1"/>
          </p:cNvSpPr>
          <p:nvPr/>
        </p:nvSpPr>
        <p:spPr bwMode="auto">
          <a:xfrm>
            <a:off x="5551568" y="3803307"/>
            <a:ext cx="47769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28</a:t>
            </a:r>
            <a:r>
              <a:rPr lang="en-US" sz="2100" b="1" i="1" dirty="0">
                <a:solidFill>
                  <a:srgbClr val="000000"/>
                </a:solidFill>
                <a:latin typeface="Arial"/>
                <a:ea typeface="ＭＳ Ｐゴシック" charset="0"/>
              </a:rPr>
              <a:t>S</a:t>
            </a:r>
          </a:p>
        </p:txBody>
      </p:sp>
      <p:sp>
        <p:nvSpPr>
          <p:cNvPr id="20" name="TextBox 18"/>
          <p:cNvSpPr txBox="1">
            <a:spLocks noChangeArrowheads="1"/>
          </p:cNvSpPr>
          <p:nvPr/>
        </p:nvSpPr>
        <p:spPr bwMode="auto">
          <a:xfrm>
            <a:off x="5337255" y="4511332"/>
            <a:ext cx="55303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100" b="1" dirty="0">
                <a:solidFill>
                  <a:srgbClr val="000000"/>
                </a:solidFill>
                <a:latin typeface="Arial"/>
                <a:ea typeface="ＭＳ Ｐゴシック" charset="0"/>
              </a:rPr>
              <a:t>5.8</a:t>
            </a:r>
            <a:r>
              <a:rPr lang="en-US" sz="2100" b="1" i="1" dirty="0">
                <a:solidFill>
                  <a:srgbClr val="000000"/>
                </a:solidFill>
                <a:latin typeface="Arial"/>
                <a:ea typeface="ＭＳ Ｐゴシック" charset="0"/>
              </a:rPr>
              <a:t>S</a:t>
            </a:r>
          </a:p>
        </p:txBody>
      </p:sp>
      <p:sp>
        <p:nvSpPr>
          <p:cNvPr id="2" name="Freeform 1"/>
          <p:cNvSpPr/>
          <p:nvPr/>
        </p:nvSpPr>
        <p:spPr>
          <a:xfrm>
            <a:off x="3126581" y="812006"/>
            <a:ext cx="226219" cy="245269"/>
          </a:xfrm>
          <a:custGeom>
            <a:avLst/>
            <a:gdLst>
              <a:gd name="connsiteX0" fmla="*/ 0 w 226219"/>
              <a:gd name="connsiteY0" fmla="*/ 245269 h 245269"/>
              <a:gd name="connsiteX1" fmla="*/ 226219 w 226219"/>
              <a:gd name="connsiteY1" fmla="*/ 0 h 245269"/>
            </a:gdLst>
            <a:ahLst/>
            <a:cxnLst>
              <a:cxn ang="0">
                <a:pos x="connsiteX0" y="connsiteY0"/>
              </a:cxn>
              <a:cxn ang="0">
                <a:pos x="connsiteX1" y="connsiteY1"/>
              </a:cxn>
            </a:cxnLst>
            <a:rect l="l" t="t" r="r" b="b"/>
            <a:pathLst>
              <a:path w="226219" h="245269">
                <a:moveTo>
                  <a:pt x="0" y="245269"/>
                </a:moveTo>
                <a:lnTo>
                  <a:pt x="226219"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3" name="Freeform 2"/>
          <p:cNvSpPr/>
          <p:nvPr/>
        </p:nvSpPr>
        <p:spPr>
          <a:xfrm>
            <a:off x="4760119" y="1250156"/>
            <a:ext cx="364331" cy="302419"/>
          </a:xfrm>
          <a:custGeom>
            <a:avLst/>
            <a:gdLst>
              <a:gd name="connsiteX0" fmla="*/ 0 w 364331"/>
              <a:gd name="connsiteY0" fmla="*/ 302419 h 302419"/>
              <a:gd name="connsiteX1" fmla="*/ 133350 w 364331"/>
              <a:gd name="connsiteY1" fmla="*/ 0 h 302419"/>
              <a:gd name="connsiteX2" fmla="*/ 364331 w 364331"/>
              <a:gd name="connsiteY2" fmla="*/ 271463 h 302419"/>
            </a:gdLst>
            <a:ahLst/>
            <a:cxnLst>
              <a:cxn ang="0">
                <a:pos x="connsiteX0" y="connsiteY0"/>
              </a:cxn>
              <a:cxn ang="0">
                <a:pos x="connsiteX1" y="connsiteY1"/>
              </a:cxn>
              <a:cxn ang="0">
                <a:pos x="connsiteX2" y="connsiteY2"/>
              </a:cxn>
            </a:cxnLst>
            <a:rect l="l" t="t" r="r" b="b"/>
            <a:pathLst>
              <a:path w="364331" h="302419">
                <a:moveTo>
                  <a:pt x="0" y="302419"/>
                </a:moveTo>
                <a:lnTo>
                  <a:pt x="133350" y="0"/>
                </a:lnTo>
                <a:lnTo>
                  <a:pt x="364331" y="271463"/>
                </a:lnTo>
              </a:path>
            </a:pathLst>
          </a:custGeom>
          <a:ln w="12700">
            <a:solidFill>
              <a:schemeClr val="tx1"/>
            </a:solidFill>
            <a:beve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21" name="Freeform 20"/>
          <p:cNvSpPr/>
          <p:nvPr/>
        </p:nvSpPr>
        <p:spPr>
          <a:xfrm>
            <a:off x="1947863" y="862013"/>
            <a:ext cx="292893" cy="207168"/>
          </a:xfrm>
          <a:custGeom>
            <a:avLst/>
            <a:gdLst>
              <a:gd name="connsiteX0" fmla="*/ 0 w 292893"/>
              <a:gd name="connsiteY0" fmla="*/ 207168 h 207168"/>
              <a:gd name="connsiteX1" fmla="*/ 292893 w 292893"/>
              <a:gd name="connsiteY1" fmla="*/ 0 h 207168"/>
            </a:gdLst>
            <a:ahLst/>
            <a:cxnLst>
              <a:cxn ang="0">
                <a:pos x="connsiteX0" y="connsiteY0"/>
              </a:cxn>
              <a:cxn ang="0">
                <a:pos x="connsiteX1" y="connsiteY1"/>
              </a:cxn>
            </a:cxnLst>
            <a:rect l="l" t="t" r="r" b="b"/>
            <a:pathLst>
              <a:path w="292893" h="207168">
                <a:moveTo>
                  <a:pt x="0" y="207168"/>
                </a:moveTo>
                <a:lnTo>
                  <a:pt x="292893"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22" name="Freeform 21"/>
          <p:cNvSpPr/>
          <p:nvPr/>
        </p:nvSpPr>
        <p:spPr>
          <a:xfrm>
            <a:off x="3843338" y="5584031"/>
            <a:ext cx="278606" cy="38100"/>
          </a:xfrm>
          <a:custGeom>
            <a:avLst/>
            <a:gdLst>
              <a:gd name="connsiteX0" fmla="*/ 0 w 278606"/>
              <a:gd name="connsiteY0" fmla="*/ 38100 h 38100"/>
              <a:gd name="connsiteX1" fmla="*/ 278606 w 278606"/>
              <a:gd name="connsiteY1" fmla="*/ 0 h 38100"/>
            </a:gdLst>
            <a:ahLst/>
            <a:cxnLst>
              <a:cxn ang="0">
                <a:pos x="connsiteX0" y="connsiteY0"/>
              </a:cxn>
              <a:cxn ang="0">
                <a:pos x="connsiteX1" y="connsiteY1"/>
              </a:cxn>
            </a:cxnLst>
            <a:rect l="l" t="t" r="r" b="b"/>
            <a:pathLst>
              <a:path w="278606" h="38100">
                <a:moveTo>
                  <a:pt x="0" y="38100"/>
                </a:moveTo>
                <a:lnTo>
                  <a:pt x="278606"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23" name="Freeform 22"/>
          <p:cNvSpPr/>
          <p:nvPr/>
        </p:nvSpPr>
        <p:spPr>
          <a:xfrm>
            <a:off x="3843338" y="4902994"/>
            <a:ext cx="297656" cy="28575"/>
          </a:xfrm>
          <a:custGeom>
            <a:avLst/>
            <a:gdLst>
              <a:gd name="connsiteX0" fmla="*/ 0 w 297656"/>
              <a:gd name="connsiteY0" fmla="*/ 0 h 28575"/>
              <a:gd name="connsiteX1" fmla="*/ 297656 w 297656"/>
              <a:gd name="connsiteY1" fmla="*/ 28575 h 28575"/>
            </a:gdLst>
            <a:ahLst/>
            <a:cxnLst>
              <a:cxn ang="0">
                <a:pos x="connsiteX0" y="connsiteY0"/>
              </a:cxn>
              <a:cxn ang="0">
                <a:pos x="connsiteX1" y="connsiteY1"/>
              </a:cxn>
            </a:cxnLst>
            <a:rect l="l" t="t" r="r" b="b"/>
            <a:pathLst>
              <a:path w="297656" h="28575">
                <a:moveTo>
                  <a:pt x="0" y="0"/>
                </a:moveTo>
                <a:lnTo>
                  <a:pt x="297656" y="28575"/>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24" name="Freeform 23"/>
          <p:cNvSpPr/>
          <p:nvPr/>
        </p:nvSpPr>
        <p:spPr>
          <a:xfrm>
            <a:off x="4979194" y="4829175"/>
            <a:ext cx="578644" cy="283369"/>
          </a:xfrm>
          <a:custGeom>
            <a:avLst/>
            <a:gdLst>
              <a:gd name="connsiteX0" fmla="*/ 0 w 578644"/>
              <a:gd name="connsiteY0" fmla="*/ 283369 h 283369"/>
              <a:gd name="connsiteX1" fmla="*/ 578644 w 578644"/>
              <a:gd name="connsiteY1" fmla="*/ 0 h 283369"/>
            </a:gdLst>
            <a:ahLst/>
            <a:cxnLst>
              <a:cxn ang="0">
                <a:pos x="connsiteX0" y="connsiteY0"/>
              </a:cxn>
              <a:cxn ang="0">
                <a:pos x="connsiteX1" y="connsiteY1"/>
              </a:cxn>
            </a:cxnLst>
            <a:rect l="l" t="t" r="r" b="b"/>
            <a:pathLst>
              <a:path w="578644" h="283369">
                <a:moveTo>
                  <a:pt x="0" y="283369"/>
                </a:moveTo>
                <a:lnTo>
                  <a:pt x="578644"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28" name="Left Brace 27"/>
          <p:cNvSpPr/>
          <p:nvPr/>
        </p:nvSpPr>
        <p:spPr bwMode="auto">
          <a:xfrm rot="16200000">
            <a:off x="4677039" y="1435629"/>
            <a:ext cx="219428" cy="1524873"/>
          </a:xfrm>
          <a:prstGeom prst="leftBrace">
            <a:avLst>
              <a:gd name="adj1" fmla="val 29049"/>
              <a:gd name="adj2" fmla="val 5617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grpSp>
        <p:nvGrpSpPr>
          <p:cNvPr id="32" name="Group 31"/>
          <p:cNvGrpSpPr/>
          <p:nvPr/>
        </p:nvGrpSpPr>
        <p:grpSpPr>
          <a:xfrm>
            <a:off x="2051128" y="2547926"/>
            <a:ext cx="1132172" cy="741012"/>
            <a:chOff x="716138" y="2870809"/>
            <a:chExt cx="726897" cy="462574"/>
          </a:xfrm>
        </p:grpSpPr>
        <p:sp>
          <p:nvSpPr>
            <p:cNvPr id="33" name="Freeform 32"/>
            <p:cNvSpPr/>
            <p:nvPr/>
          </p:nvSpPr>
          <p:spPr>
            <a:xfrm>
              <a:off x="716138" y="2870809"/>
              <a:ext cx="409575" cy="333375"/>
            </a:xfrm>
            <a:custGeom>
              <a:avLst/>
              <a:gdLst>
                <a:gd name="connsiteX0" fmla="*/ 0 w 409575"/>
                <a:gd name="connsiteY0" fmla="*/ 0 h 333375"/>
                <a:gd name="connsiteX1" fmla="*/ 409575 w 409575"/>
                <a:gd name="connsiteY1" fmla="*/ 333375 h 333375"/>
              </a:gdLst>
              <a:ahLst/>
              <a:cxnLst>
                <a:cxn ang="0">
                  <a:pos x="connsiteX0" y="connsiteY0"/>
                </a:cxn>
                <a:cxn ang="0">
                  <a:pos x="connsiteX1" y="connsiteY1"/>
                </a:cxn>
              </a:cxnLst>
              <a:rect l="l" t="t" r="r" b="b"/>
              <a:pathLst>
                <a:path w="409575" h="333375">
                  <a:moveTo>
                    <a:pt x="0" y="0"/>
                  </a:moveTo>
                  <a:lnTo>
                    <a:pt x="409575" y="333375"/>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34" name="Left Brace 33"/>
            <p:cNvSpPr/>
            <p:nvPr/>
          </p:nvSpPr>
          <p:spPr bwMode="auto">
            <a:xfrm rot="5400000">
              <a:off x="1053254" y="2943602"/>
              <a:ext cx="131167" cy="648395"/>
            </a:xfrm>
            <a:prstGeom prst="leftBrace">
              <a:avLst>
                <a:gd name="adj1" fmla="val 50655"/>
                <a:gd name="adj2" fmla="val 4926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grpSp>
      <p:grpSp>
        <p:nvGrpSpPr>
          <p:cNvPr id="35" name="Group 34"/>
          <p:cNvGrpSpPr/>
          <p:nvPr/>
        </p:nvGrpSpPr>
        <p:grpSpPr>
          <a:xfrm>
            <a:off x="3236516" y="2549525"/>
            <a:ext cx="3338910" cy="739432"/>
            <a:chOff x="1471612" y="2873375"/>
            <a:chExt cx="2174081" cy="478740"/>
          </a:xfrm>
        </p:grpSpPr>
        <p:sp>
          <p:nvSpPr>
            <p:cNvPr id="36" name="Freeform 35"/>
            <p:cNvSpPr/>
            <p:nvPr/>
          </p:nvSpPr>
          <p:spPr>
            <a:xfrm>
              <a:off x="2549525" y="2873375"/>
              <a:ext cx="0" cy="349250"/>
            </a:xfrm>
            <a:custGeom>
              <a:avLst/>
              <a:gdLst>
                <a:gd name="connsiteX0" fmla="*/ 0 w 0"/>
                <a:gd name="connsiteY0" fmla="*/ 0 h 349250"/>
                <a:gd name="connsiteX1" fmla="*/ 0 w 0"/>
                <a:gd name="connsiteY1" fmla="*/ 349250 h 349250"/>
              </a:gdLst>
              <a:ahLst/>
              <a:cxnLst>
                <a:cxn ang="0">
                  <a:pos x="connsiteX0" y="connsiteY0"/>
                </a:cxn>
                <a:cxn ang="0">
                  <a:pos x="connsiteX1" y="connsiteY1"/>
                </a:cxn>
              </a:cxnLst>
              <a:rect l="l" t="t" r="r" b="b"/>
              <a:pathLst>
                <a:path h="349250">
                  <a:moveTo>
                    <a:pt x="0" y="0"/>
                  </a:moveTo>
                  <a:lnTo>
                    <a:pt x="0" y="34925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37" name="Left Brace 36"/>
            <p:cNvSpPr/>
            <p:nvPr/>
          </p:nvSpPr>
          <p:spPr bwMode="auto">
            <a:xfrm rot="5400000">
              <a:off x="2484537" y="2190959"/>
              <a:ext cx="148231" cy="2174081"/>
            </a:xfrm>
            <a:prstGeom prst="leftBrace">
              <a:avLst>
                <a:gd name="adj1" fmla="val 31727"/>
                <a:gd name="adj2" fmla="val 50438"/>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grpSp>
      <p:grpSp>
        <p:nvGrpSpPr>
          <p:cNvPr id="41" name="Group 40"/>
          <p:cNvGrpSpPr/>
          <p:nvPr/>
        </p:nvGrpSpPr>
        <p:grpSpPr>
          <a:xfrm>
            <a:off x="3413125" y="1670571"/>
            <a:ext cx="544621" cy="297135"/>
            <a:chOff x="3413125" y="1670571"/>
            <a:chExt cx="544621" cy="297135"/>
          </a:xfrm>
        </p:grpSpPr>
        <p:sp>
          <p:nvSpPr>
            <p:cNvPr id="39" name="Freeform 38"/>
            <p:cNvSpPr/>
            <p:nvPr/>
          </p:nvSpPr>
          <p:spPr>
            <a:xfrm>
              <a:off x="3413125" y="1843881"/>
              <a:ext cx="349250" cy="123825"/>
            </a:xfrm>
            <a:custGeom>
              <a:avLst/>
              <a:gdLst>
                <a:gd name="connsiteX0" fmla="*/ 0 w 349250"/>
                <a:gd name="connsiteY0" fmla="*/ 123825 h 123825"/>
                <a:gd name="connsiteX1" fmla="*/ 349250 w 349250"/>
                <a:gd name="connsiteY1" fmla="*/ 0 h 123825"/>
              </a:gdLst>
              <a:ahLst/>
              <a:cxnLst>
                <a:cxn ang="0">
                  <a:pos x="connsiteX0" y="connsiteY0"/>
                </a:cxn>
                <a:cxn ang="0">
                  <a:pos x="connsiteX1" y="connsiteY1"/>
                </a:cxn>
              </a:cxnLst>
              <a:rect l="l" t="t" r="r" b="b"/>
              <a:pathLst>
                <a:path w="349250" h="123825">
                  <a:moveTo>
                    <a:pt x="0" y="123825"/>
                  </a:moveTo>
                  <a:lnTo>
                    <a:pt x="349250"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40" name="Left Brace 39"/>
            <p:cNvSpPr/>
            <p:nvPr/>
          </p:nvSpPr>
          <p:spPr bwMode="auto">
            <a:xfrm rot="17523141">
              <a:off x="3710669" y="1609564"/>
              <a:ext cx="186070" cy="308084"/>
            </a:xfrm>
            <a:prstGeom prst="leftBrace">
              <a:avLst>
                <a:gd name="adj1" fmla="val 22490"/>
                <a:gd name="adj2" fmla="val 4699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grpSp>
    </p:spTree>
    <p:extLst>
      <p:ext uri="{BB962C8B-B14F-4D97-AF65-F5344CB8AC3E}">
        <p14:creationId xmlns:p14="http://schemas.microsoft.com/office/powerpoint/2010/main" val="1149838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p:txBody>
          <a:bodyPr/>
          <a:lstStyle/>
          <a:p>
            <a:r>
              <a:rPr lang="en-US" altLang="en-US" dirty="0" smtClean="0"/>
              <a:t>The classic examples of </a:t>
            </a:r>
            <a:r>
              <a:rPr lang="en-US" altLang="en-US" dirty="0" err="1" smtClean="0"/>
              <a:t>multigene</a:t>
            </a:r>
            <a:r>
              <a:rPr lang="en-US" altLang="en-US" dirty="0" smtClean="0"/>
              <a:t> families of </a:t>
            </a:r>
            <a:r>
              <a:rPr lang="en-US" altLang="en-US" dirty="0" err="1" smtClean="0"/>
              <a:t>nonidentical</a:t>
            </a:r>
            <a:r>
              <a:rPr lang="en-US" altLang="en-US" dirty="0" smtClean="0"/>
              <a:t> genes are two related families of genes that encode </a:t>
            </a:r>
            <a:r>
              <a:rPr lang="en-US" altLang="en-US" dirty="0" err="1" smtClean="0"/>
              <a:t>globins</a:t>
            </a:r>
            <a:r>
              <a:rPr lang="en-US" altLang="en-US" dirty="0" smtClean="0"/>
              <a:t> </a:t>
            </a:r>
          </a:p>
          <a:p>
            <a:r>
              <a:rPr lang="el-GR" altLang="en-US" dirty="0" smtClean="0"/>
              <a:t>α</a:t>
            </a:r>
            <a:r>
              <a:rPr lang="en-US" altLang="en-US" dirty="0" smtClean="0"/>
              <a:t>-</a:t>
            </a:r>
            <a:r>
              <a:rPr lang="en-US" altLang="en-US" dirty="0" err="1" smtClean="0"/>
              <a:t>globins</a:t>
            </a:r>
            <a:r>
              <a:rPr lang="en-US" altLang="en-US" dirty="0" smtClean="0"/>
              <a:t> and </a:t>
            </a:r>
            <a:r>
              <a:rPr lang="el-GR" altLang="en-US" dirty="0" smtClean="0"/>
              <a:t>β</a:t>
            </a:r>
            <a:r>
              <a:rPr lang="en-US" altLang="en-US" dirty="0" smtClean="0"/>
              <a:t>-</a:t>
            </a:r>
            <a:r>
              <a:rPr lang="en-US" altLang="en-US" dirty="0" err="1" smtClean="0"/>
              <a:t>globins</a:t>
            </a:r>
            <a:r>
              <a:rPr lang="en-US" altLang="en-US" dirty="0" smtClean="0"/>
              <a:t> are polypeptides of hemoglobin and are coded by genes on different human chromosomes and are expressed at different times in development</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63448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Concept 18.1: The Human Genome Project fostered development of faster, less expensive sequencing techniques</a:t>
            </a:r>
          </a:p>
        </p:txBody>
      </p:sp>
      <p:sp>
        <p:nvSpPr>
          <p:cNvPr id="8195" name="Rectangle 3"/>
          <p:cNvSpPr>
            <a:spLocks noGrp="1" noChangeArrowheads="1"/>
          </p:cNvSpPr>
          <p:nvPr>
            <p:ph idx="1"/>
          </p:nvPr>
        </p:nvSpPr>
        <p:spPr/>
        <p:txBody>
          <a:bodyPr/>
          <a:lstStyle/>
          <a:p>
            <a:r>
              <a:rPr lang="en-US" altLang="en-US" dirty="0" smtClean="0"/>
              <a:t>The </a:t>
            </a:r>
            <a:r>
              <a:rPr lang="en-US" altLang="en-US" b="1" dirty="0" smtClean="0"/>
              <a:t>Human Genome Project</a:t>
            </a:r>
            <a:r>
              <a:rPr lang="en-US" altLang="en-US" dirty="0" smtClean="0"/>
              <a:t> officially began in 1990, and the sequencing was largely completed </a:t>
            </a:r>
            <a:br>
              <a:rPr lang="en-US" altLang="en-US" dirty="0" smtClean="0"/>
            </a:br>
            <a:r>
              <a:rPr lang="en-US" altLang="en-US" dirty="0" smtClean="0"/>
              <a:t>by 2003</a:t>
            </a:r>
          </a:p>
          <a:p>
            <a:r>
              <a:rPr lang="en-US" altLang="en-US" dirty="0" smtClean="0"/>
              <a:t>Even with automation, the sequencing of all 3 billion base pairs in a haploid set presented a formidable challenge</a:t>
            </a:r>
          </a:p>
          <a:p>
            <a:r>
              <a:rPr lang="en-US" altLang="en-US" dirty="0" smtClean="0"/>
              <a:t>A major thrust of the Human Genome Project was </a:t>
            </a:r>
            <a:br>
              <a:rPr lang="en-US" altLang="en-US" dirty="0" smtClean="0"/>
            </a:br>
            <a:r>
              <a:rPr lang="en-US" altLang="en-US" dirty="0" smtClean="0"/>
              <a:t>the development of technology for faster sequencing</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084109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Concept 18.5: Duplication, rearrangement, and mutation of DNA contribute to genome evolution</a:t>
            </a:r>
          </a:p>
        </p:txBody>
      </p:sp>
      <p:sp>
        <p:nvSpPr>
          <p:cNvPr id="49155" name="Rectangle 3"/>
          <p:cNvSpPr>
            <a:spLocks noGrp="1" noChangeArrowheads="1"/>
          </p:cNvSpPr>
          <p:nvPr>
            <p:ph idx="1"/>
          </p:nvPr>
        </p:nvSpPr>
        <p:spPr/>
        <p:txBody>
          <a:bodyPr/>
          <a:lstStyle/>
          <a:p>
            <a:r>
              <a:rPr lang="en-US" altLang="en-US" dirty="0" smtClean="0"/>
              <a:t>The basis of change at the genomic level is mutation, which underlies much of genome evolution</a:t>
            </a:r>
          </a:p>
          <a:p>
            <a:r>
              <a:rPr lang="en-US" altLang="en-US" dirty="0" smtClean="0"/>
              <a:t>The earliest forms of life likely had the minimal number of genes necessary for survival and reproduction</a:t>
            </a:r>
          </a:p>
          <a:p>
            <a:r>
              <a:rPr lang="en-US" altLang="en-US" dirty="0" smtClean="0"/>
              <a:t>The size of genomes has increased over evolutionary time, with the extra genetic material providing raw material for gene diversification</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47356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Duplication of Entire Chromosome Sets</a:t>
            </a:r>
          </a:p>
        </p:txBody>
      </p:sp>
      <p:sp>
        <p:nvSpPr>
          <p:cNvPr id="50179" name="Rectangle 3"/>
          <p:cNvSpPr>
            <a:spLocks noGrp="1" noChangeArrowheads="1"/>
          </p:cNvSpPr>
          <p:nvPr>
            <p:ph idx="1"/>
          </p:nvPr>
        </p:nvSpPr>
        <p:spPr/>
        <p:txBody>
          <a:bodyPr/>
          <a:lstStyle/>
          <a:p>
            <a:r>
              <a:rPr lang="en-US" altLang="en-US" dirty="0" smtClean="0"/>
              <a:t>Accidents in meiosis can lead to one or more extra sets of chromosomes, a condition known as polyploidy</a:t>
            </a:r>
          </a:p>
          <a:p>
            <a:r>
              <a:rPr lang="en-US" altLang="en-US" dirty="0" smtClean="0"/>
              <a:t>The genes in one or more of the extra sets can diverge by accumulating mutations</a:t>
            </a:r>
          </a:p>
          <a:p>
            <a:r>
              <a:rPr lang="en-US" altLang="en-US" dirty="0" smtClean="0"/>
              <a:t>These variations may persist if the organism carrying them survives and reproduces</a:t>
            </a:r>
          </a:p>
          <a:p>
            <a:r>
              <a:rPr lang="en-US" altLang="en-US" dirty="0" smtClean="0"/>
              <a:t>Polyploidy is rare </a:t>
            </a:r>
            <a:r>
              <a:rPr lang="en-US" dirty="0"/>
              <a:t>in animals</a:t>
            </a:r>
            <a:r>
              <a:rPr lang="en-US" altLang="en-US" dirty="0" smtClean="0"/>
              <a:t> but relatively common in plants, especially flowering plants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399417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t>Alterations of Chromosome Structure</a:t>
            </a:r>
          </a:p>
        </p:txBody>
      </p:sp>
      <p:sp>
        <p:nvSpPr>
          <p:cNvPr id="51203" name="Rectangle 3"/>
          <p:cNvSpPr>
            <a:spLocks noGrp="1" noChangeArrowheads="1"/>
          </p:cNvSpPr>
          <p:nvPr>
            <p:ph idx="1"/>
          </p:nvPr>
        </p:nvSpPr>
        <p:spPr/>
        <p:txBody>
          <a:bodyPr/>
          <a:lstStyle/>
          <a:p>
            <a:r>
              <a:rPr lang="en-US" altLang="en-US" dirty="0" smtClean="0"/>
              <a:t>Humans have 23 pairs of chromosomes, while chimpanzees have 24 pairs</a:t>
            </a:r>
          </a:p>
          <a:p>
            <a:r>
              <a:rPr lang="en-US" altLang="en-US" dirty="0" smtClean="0"/>
              <a:t>Following the divergence of humans and chimpanzees from a common ancestor, two </a:t>
            </a:r>
            <a:br>
              <a:rPr lang="en-US" altLang="en-US" dirty="0" smtClean="0"/>
            </a:br>
            <a:r>
              <a:rPr lang="en-US" altLang="en-US" dirty="0" smtClean="0"/>
              <a:t>ancestral chromosomes fused in the human line</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59500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168" y="268224"/>
            <a:ext cx="6455664"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18.10</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3346837" y="238048"/>
            <a:ext cx="1668726" cy="61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2075" b="1" dirty="0" smtClean="0">
                <a:solidFill>
                  <a:srgbClr val="000000"/>
                </a:solidFill>
                <a:latin typeface="Arial"/>
                <a:ea typeface="ＭＳ Ｐゴシック" charset="0"/>
              </a:rPr>
              <a:t>Human</a:t>
            </a:r>
          </a:p>
          <a:p>
            <a:pPr algn="ctr" eaLnBrk="0" hangingPunct="0">
              <a:lnSpc>
                <a:spcPts val="2300"/>
              </a:lnSpc>
            </a:pPr>
            <a:r>
              <a:rPr lang="en-US" sz="2075" b="1" dirty="0" smtClean="0">
                <a:solidFill>
                  <a:srgbClr val="000000"/>
                </a:solidFill>
                <a:latin typeface="Arial"/>
                <a:ea typeface="ＭＳ Ｐゴシック" charset="0"/>
              </a:rPr>
              <a:t>chromosome</a:t>
            </a:r>
            <a:endParaRPr lang="en-US" sz="2075" b="1" dirty="0">
              <a:solidFill>
                <a:srgbClr val="000000"/>
              </a:solidFill>
              <a:latin typeface="Arial"/>
              <a:ea typeface="ＭＳ Ｐゴシック" charset="0"/>
            </a:endParaRPr>
          </a:p>
        </p:txBody>
      </p:sp>
      <p:sp>
        <p:nvSpPr>
          <p:cNvPr id="8" name="TextBox 4"/>
          <p:cNvSpPr txBox="1">
            <a:spLocks noChangeArrowheads="1"/>
          </p:cNvSpPr>
          <p:nvPr/>
        </p:nvSpPr>
        <p:spPr bwMode="auto">
          <a:xfrm>
            <a:off x="1378021" y="919881"/>
            <a:ext cx="1370568" cy="61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dirty="0" smtClean="0">
                <a:solidFill>
                  <a:srgbClr val="000000"/>
                </a:solidFill>
                <a:latin typeface="Arial"/>
                <a:ea typeface="ＭＳ Ｐゴシック" charset="0"/>
              </a:rPr>
              <a:t>Telomere</a:t>
            </a:r>
          </a:p>
          <a:p>
            <a:pPr eaLnBrk="0" hangingPunct="0">
              <a:lnSpc>
                <a:spcPts val="2300"/>
              </a:lnSpc>
            </a:pPr>
            <a:r>
              <a:rPr lang="en-US" sz="2075" b="1" dirty="0" smtClean="0">
                <a:solidFill>
                  <a:srgbClr val="000000"/>
                </a:solidFill>
                <a:latin typeface="Arial"/>
                <a:ea typeface="ＭＳ Ｐゴシック" charset="0"/>
              </a:rPr>
              <a:t>sequences</a:t>
            </a:r>
            <a:endParaRPr lang="en-US" sz="2075" b="1" dirty="0">
              <a:solidFill>
                <a:srgbClr val="000000"/>
              </a:solidFill>
              <a:latin typeface="Arial"/>
              <a:ea typeface="ＭＳ Ｐゴシック" charset="0"/>
            </a:endParaRPr>
          </a:p>
        </p:txBody>
      </p:sp>
      <p:sp>
        <p:nvSpPr>
          <p:cNvPr id="9" name="TextBox 6"/>
          <p:cNvSpPr txBox="1">
            <a:spLocks noChangeArrowheads="1"/>
          </p:cNvSpPr>
          <p:nvPr/>
        </p:nvSpPr>
        <p:spPr bwMode="auto">
          <a:xfrm>
            <a:off x="5975896" y="238048"/>
            <a:ext cx="1816203" cy="61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2075" b="1" dirty="0" smtClean="0">
                <a:solidFill>
                  <a:srgbClr val="000000"/>
                </a:solidFill>
                <a:latin typeface="Arial"/>
                <a:ea typeface="ＭＳ Ｐゴシック" charset="0"/>
              </a:rPr>
              <a:t>Chimpanzee</a:t>
            </a:r>
          </a:p>
          <a:p>
            <a:pPr algn="ctr" eaLnBrk="0" hangingPunct="0">
              <a:lnSpc>
                <a:spcPts val="2300"/>
              </a:lnSpc>
            </a:pPr>
            <a:r>
              <a:rPr lang="en-US" sz="2075" b="1" dirty="0" smtClean="0">
                <a:solidFill>
                  <a:srgbClr val="000000"/>
                </a:solidFill>
                <a:latin typeface="Arial"/>
                <a:ea typeface="ＭＳ Ｐゴシック" charset="0"/>
              </a:rPr>
              <a:t>chromosomes</a:t>
            </a:r>
            <a:endParaRPr lang="en-US" sz="2075" b="1" dirty="0">
              <a:solidFill>
                <a:srgbClr val="000000"/>
              </a:solidFill>
              <a:latin typeface="Arial"/>
              <a:ea typeface="ＭＳ Ｐゴシック" charset="0"/>
            </a:endParaRPr>
          </a:p>
        </p:txBody>
      </p:sp>
      <p:sp>
        <p:nvSpPr>
          <p:cNvPr id="10" name="TextBox 8"/>
          <p:cNvSpPr txBox="1">
            <a:spLocks noChangeArrowheads="1"/>
          </p:cNvSpPr>
          <p:nvPr/>
        </p:nvSpPr>
        <p:spPr bwMode="auto">
          <a:xfrm>
            <a:off x="1378021" y="2351015"/>
            <a:ext cx="1492396" cy="61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dirty="0" smtClean="0">
                <a:solidFill>
                  <a:srgbClr val="000000"/>
                </a:solidFill>
                <a:latin typeface="Arial"/>
                <a:ea typeface="ＭＳ Ｐゴシック" charset="0"/>
              </a:rPr>
              <a:t>Centromere</a:t>
            </a:r>
          </a:p>
          <a:p>
            <a:pPr eaLnBrk="0" hangingPunct="0">
              <a:lnSpc>
                <a:spcPts val="2300"/>
              </a:lnSpc>
            </a:pPr>
            <a:r>
              <a:rPr lang="en-US" sz="2075" b="1" dirty="0" smtClean="0">
                <a:solidFill>
                  <a:srgbClr val="000000"/>
                </a:solidFill>
                <a:latin typeface="Arial"/>
                <a:ea typeface="ＭＳ Ｐゴシック" charset="0"/>
              </a:rPr>
              <a:t>sequences</a:t>
            </a:r>
            <a:endParaRPr lang="en-US" sz="2075" b="1" dirty="0">
              <a:solidFill>
                <a:srgbClr val="000000"/>
              </a:solidFill>
              <a:latin typeface="Arial"/>
              <a:ea typeface="ＭＳ Ｐゴシック" charset="0"/>
            </a:endParaRPr>
          </a:p>
        </p:txBody>
      </p:sp>
      <p:sp>
        <p:nvSpPr>
          <p:cNvPr id="11" name="TextBox 10"/>
          <p:cNvSpPr txBox="1">
            <a:spLocks noChangeArrowheads="1"/>
          </p:cNvSpPr>
          <p:nvPr/>
        </p:nvSpPr>
        <p:spPr bwMode="auto">
          <a:xfrm>
            <a:off x="1368495" y="3359076"/>
            <a:ext cx="1692258" cy="61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dirty="0" smtClean="0">
                <a:solidFill>
                  <a:srgbClr val="000000"/>
                </a:solidFill>
                <a:latin typeface="Arial"/>
                <a:ea typeface="ＭＳ Ｐゴシック" charset="0"/>
              </a:rPr>
              <a:t>Telomere-like</a:t>
            </a:r>
          </a:p>
          <a:p>
            <a:pPr eaLnBrk="0" hangingPunct="0">
              <a:lnSpc>
                <a:spcPts val="2300"/>
              </a:lnSpc>
            </a:pPr>
            <a:r>
              <a:rPr lang="en-US" sz="2075" b="1" dirty="0" smtClean="0">
                <a:solidFill>
                  <a:srgbClr val="000000"/>
                </a:solidFill>
                <a:latin typeface="Arial"/>
                <a:ea typeface="ＭＳ Ｐゴシック" charset="0"/>
              </a:rPr>
              <a:t>sequences</a:t>
            </a:r>
            <a:endParaRPr lang="en-US" sz="2075" b="1" dirty="0">
              <a:solidFill>
                <a:srgbClr val="000000"/>
              </a:solidFill>
              <a:latin typeface="Arial"/>
              <a:ea typeface="ＭＳ Ｐゴシック" charset="0"/>
            </a:endParaRPr>
          </a:p>
        </p:txBody>
      </p:sp>
      <p:sp>
        <p:nvSpPr>
          <p:cNvPr id="12" name="TextBox 12"/>
          <p:cNvSpPr txBox="1">
            <a:spLocks noChangeArrowheads="1"/>
          </p:cNvSpPr>
          <p:nvPr/>
        </p:nvSpPr>
        <p:spPr bwMode="auto">
          <a:xfrm>
            <a:off x="1378021" y="4200449"/>
            <a:ext cx="2022990" cy="614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dirty="0" smtClean="0">
                <a:solidFill>
                  <a:srgbClr val="000000"/>
                </a:solidFill>
                <a:latin typeface="Arial"/>
                <a:ea typeface="ＭＳ Ｐゴシック" charset="0"/>
              </a:rPr>
              <a:t>Centromere-like</a:t>
            </a:r>
          </a:p>
          <a:p>
            <a:pPr eaLnBrk="0" hangingPunct="0">
              <a:lnSpc>
                <a:spcPts val="2300"/>
              </a:lnSpc>
            </a:pPr>
            <a:r>
              <a:rPr lang="en-US" sz="2075" b="1" dirty="0" smtClean="0">
                <a:solidFill>
                  <a:srgbClr val="000000"/>
                </a:solidFill>
                <a:latin typeface="Arial"/>
                <a:ea typeface="ＭＳ Ｐゴシック" charset="0"/>
              </a:rPr>
              <a:t>sequences</a:t>
            </a:r>
            <a:endParaRPr lang="en-US" sz="2075" b="1" dirty="0">
              <a:solidFill>
                <a:srgbClr val="000000"/>
              </a:solidFill>
              <a:latin typeface="Arial"/>
              <a:ea typeface="ＭＳ Ｐゴシック" charset="0"/>
            </a:endParaRPr>
          </a:p>
        </p:txBody>
      </p:sp>
      <p:sp>
        <p:nvSpPr>
          <p:cNvPr id="13" name="TextBox 14"/>
          <p:cNvSpPr txBox="1">
            <a:spLocks noChangeArrowheads="1"/>
          </p:cNvSpPr>
          <p:nvPr/>
        </p:nvSpPr>
        <p:spPr bwMode="auto">
          <a:xfrm>
            <a:off x="6282668" y="3598981"/>
            <a:ext cx="29815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a:solidFill>
                  <a:srgbClr val="000000"/>
                </a:solidFill>
                <a:latin typeface="Arial"/>
                <a:ea typeface="ＭＳ Ｐゴシック" charset="0"/>
              </a:rPr>
              <a:t>12</a:t>
            </a:r>
          </a:p>
        </p:txBody>
      </p:sp>
      <p:sp>
        <p:nvSpPr>
          <p:cNvPr id="14" name="TextBox 15"/>
          <p:cNvSpPr txBox="1">
            <a:spLocks noChangeArrowheads="1"/>
          </p:cNvSpPr>
          <p:nvPr/>
        </p:nvSpPr>
        <p:spPr bwMode="auto">
          <a:xfrm>
            <a:off x="4117318" y="6237406"/>
            <a:ext cx="14908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dirty="0">
                <a:solidFill>
                  <a:srgbClr val="000000"/>
                </a:solidFill>
                <a:latin typeface="Arial"/>
                <a:ea typeface="ＭＳ Ｐゴシック" charset="0"/>
              </a:rPr>
              <a:t>2</a:t>
            </a:r>
          </a:p>
        </p:txBody>
      </p:sp>
      <p:sp>
        <p:nvSpPr>
          <p:cNvPr id="15" name="TextBox 17"/>
          <p:cNvSpPr txBox="1">
            <a:spLocks noChangeArrowheads="1"/>
          </p:cNvSpPr>
          <p:nvPr/>
        </p:nvSpPr>
        <p:spPr bwMode="auto">
          <a:xfrm>
            <a:off x="7212943" y="6278681"/>
            <a:ext cx="29815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2075" b="1" dirty="0">
                <a:solidFill>
                  <a:srgbClr val="000000"/>
                </a:solidFill>
                <a:latin typeface="Arial"/>
                <a:ea typeface="ＭＳ Ｐゴシック" charset="0"/>
              </a:rPr>
              <a:t>13</a:t>
            </a:r>
          </a:p>
        </p:txBody>
      </p:sp>
      <p:sp>
        <p:nvSpPr>
          <p:cNvPr id="2" name="Freeform 1"/>
          <p:cNvSpPr/>
          <p:nvPr/>
        </p:nvSpPr>
        <p:spPr>
          <a:xfrm>
            <a:off x="2593975" y="1114425"/>
            <a:ext cx="1514475" cy="3175"/>
          </a:xfrm>
          <a:custGeom>
            <a:avLst/>
            <a:gdLst>
              <a:gd name="connsiteX0" fmla="*/ 0 w 1514475"/>
              <a:gd name="connsiteY0" fmla="*/ 0 h 3175"/>
              <a:gd name="connsiteX1" fmla="*/ 1514475 w 1514475"/>
              <a:gd name="connsiteY1" fmla="*/ 3175 h 3175"/>
            </a:gdLst>
            <a:ahLst/>
            <a:cxnLst>
              <a:cxn ang="0">
                <a:pos x="connsiteX0" y="connsiteY0"/>
              </a:cxn>
              <a:cxn ang="0">
                <a:pos x="connsiteX1" y="connsiteY1"/>
              </a:cxn>
            </a:cxnLst>
            <a:rect l="l" t="t" r="r" b="b"/>
            <a:pathLst>
              <a:path w="1514475" h="3175">
                <a:moveTo>
                  <a:pt x="0" y="0"/>
                </a:moveTo>
                <a:lnTo>
                  <a:pt x="1514475" y="3175"/>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3" name="Freeform 2"/>
          <p:cNvSpPr/>
          <p:nvPr/>
        </p:nvSpPr>
        <p:spPr>
          <a:xfrm>
            <a:off x="2905125" y="2547938"/>
            <a:ext cx="1264444" cy="538162"/>
          </a:xfrm>
          <a:custGeom>
            <a:avLst/>
            <a:gdLst>
              <a:gd name="connsiteX0" fmla="*/ 0 w 1264444"/>
              <a:gd name="connsiteY0" fmla="*/ 0 h 538162"/>
              <a:gd name="connsiteX1" fmla="*/ 1264444 w 1264444"/>
              <a:gd name="connsiteY1" fmla="*/ 538162 h 538162"/>
            </a:gdLst>
            <a:ahLst/>
            <a:cxnLst>
              <a:cxn ang="0">
                <a:pos x="connsiteX0" y="connsiteY0"/>
              </a:cxn>
              <a:cxn ang="0">
                <a:pos x="connsiteX1" y="connsiteY1"/>
              </a:cxn>
            </a:cxnLst>
            <a:rect l="l" t="t" r="r" b="b"/>
            <a:pathLst>
              <a:path w="1264444" h="538162">
                <a:moveTo>
                  <a:pt x="0" y="0"/>
                </a:moveTo>
                <a:lnTo>
                  <a:pt x="1264444" y="538162"/>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6" name="Freeform 15"/>
          <p:cNvSpPr/>
          <p:nvPr/>
        </p:nvSpPr>
        <p:spPr>
          <a:xfrm>
            <a:off x="3086100" y="3365500"/>
            <a:ext cx="1025525" cy="206375"/>
          </a:xfrm>
          <a:custGeom>
            <a:avLst/>
            <a:gdLst>
              <a:gd name="connsiteX0" fmla="*/ 0 w 1025525"/>
              <a:gd name="connsiteY0" fmla="*/ 206375 h 206375"/>
              <a:gd name="connsiteX1" fmla="*/ 1025525 w 1025525"/>
              <a:gd name="connsiteY1" fmla="*/ 0 h 206375"/>
            </a:gdLst>
            <a:ahLst/>
            <a:cxnLst>
              <a:cxn ang="0">
                <a:pos x="connsiteX0" y="connsiteY0"/>
              </a:cxn>
              <a:cxn ang="0">
                <a:pos x="connsiteX1" y="connsiteY1"/>
              </a:cxn>
            </a:cxnLst>
            <a:rect l="l" t="t" r="r" b="b"/>
            <a:pathLst>
              <a:path w="1025525" h="206375">
                <a:moveTo>
                  <a:pt x="0" y="206375"/>
                </a:moveTo>
                <a:lnTo>
                  <a:pt x="1025525"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7" name="Freeform 16"/>
          <p:cNvSpPr/>
          <p:nvPr/>
        </p:nvSpPr>
        <p:spPr>
          <a:xfrm>
            <a:off x="3429000" y="3786188"/>
            <a:ext cx="673894" cy="611981"/>
          </a:xfrm>
          <a:custGeom>
            <a:avLst/>
            <a:gdLst>
              <a:gd name="connsiteX0" fmla="*/ 0 w 673894"/>
              <a:gd name="connsiteY0" fmla="*/ 611981 h 611981"/>
              <a:gd name="connsiteX1" fmla="*/ 673894 w 673894"/>
              <a:gd name="connsiteY1" fmla="*/ 0 h 611981"/>
            </a:gdLst>
            <a:ahLst/>
            <a:cxnLst>
              <a:cxn ang="0">
                <a:pos x="connsiteX0" y="connsiteY0"/>
              </a:cxn>
              <a:cxn ang="0">
                <a:pos x="connsiteX1" y="connsiteY1"/>
              </a:cxn>
            </a:cxnLst>
            <a:rect l="l" t="t" r="r" b="b"/>
            <a:pathLst>
              <a:path w="673894" h="611981">
                <a:moveTo>
                  <a:pt x="0" y="611981"/>
                </a:moveTo>
                <a:lnTo>
                  <a:pt x="673894" y="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Tree>
    <p:extLst>
      <p:ext uri="{BB962C8B-B14F-4D97-AF65-F5344CB8AC3E}">
        <p14:creationId xmlns:p14="http://schemas.microsoft.com/office/powerpoint/2010/main" val="3934109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p:txBody>
          <a:bodyPr/>
          <a:lstStyle/>
          <a:p>
            <a:r>
              <a:rPr lang="en-US" altLang="en-US" dirty="0" smtClean="0"/>
              <a:t>Researchers have compared the DNA sequences of human chromosomes with those of the mouse</a:t>
            </a:r>
          </a:p>
          <a:p>
            <a:r>
              <a:rPr lang="en-US" altLang="en-US" dirty="0" smtClean="0"/>
              <a:t>Large blocks of genes from human chromosome 16 can be found on four mouse chromosomes</a:t>
            </a:r>
          </a:p>
          <a:p>
            <a:r>
              <a:rPr lang="en-US" altLang="en-US" dirty="0" smtClean="0"/>
              <a:t>This indicates that these blocks of genes have stayed together during evolution of mouse and human lineages</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401231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 y="1716024"/>
            <a:ext cx="7559040" cy="34259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18.11</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813629" y="1674366"/>
            <a:ext cx="30617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000000"/>
                </a:solidFill>
                <a:latin typeface="Arial"/>
                <a:ea typeface="ＭＳ Ｐゴシック" charset="0"/>
              </a:rPr>
              <a:t>Human chromosome</a:t>
            </a:r>
          </a:p>
        </p:txBody>
      </p:sp>
      <p:sp>
        <p:nvSpPr>
          <p:cNvPr id="8" name="TextBox 3"/>
          <p:cNvSpPr txBox="1">
            <a:spLocks noChangeArrowheads="1"/>
          </p:cNvSpPr>
          <p:nvPr/>
        </p:nvSpPr>
        <p:spPr bwMode="auto">
          <a:xfrm>
            <a:off x="5193542" y="1674366"/>
            <a:ext cx="316432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dirty="0">
                <a:solidFill>
                  <a:srgbClr val="000000"/>
                </a:solidFill>
                <a:latin typeface="Arial"/>
                <a:ea typeface="ＭＳ Ｐゴシック" charset="0"/>
              </a:rPr>
              <a:t>Mouse chromosomes</a:t>
            </a:r>
          </a:p>
        </p:txBody>
      </p:sp>
      <p:sp>
        <p:nvSpPr>
          <p:cNvPr id="9" name="TextBox 4"/>
          <p:cNvSpPr txBox="1">
            <a:spLocks noChangeArrowheads="1"/>
          </p:cNvSpPr>
          <p:nvPr/>
        </p:nvSpPr>
        <p:spPr bwMode="auto">
          <a:xfrm>
            <a:off x="2135224" y="4789834"/>
            <a:ext cx="34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dirty="0">
                <a:solidFill>
                  <a:srgbClr val="000000"/>
                </a:solidFill>
                <a:latin typeface="Arial"/>
                <a:ea typeface="ＭＳ Ｐゴシック" charset="0"/>
              </a:rPr>
              <a:t>16</a:t>
            </a:r>
          </a:p>
        </p:txBody>
      </p:sp>
      <p:sp>
        <p:nvSpPr>
          <p:cNvPr id="10" name="TextBox 6"/>
          <p:cNvSpPr txBox="1">
            <a:spLocks noChangeArrowheads="1"/>
          </p:cNvSpPr>
          <p:nvPr/>
        </p:nvSpPr>
        <p:spPr bwMode="auto">
          <a:xfrm>
            <a:off x="5528504" y="4782691"/>
            <a:ext cx="171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000000"/>
                </a:solidFill>
                <a:latin typeface="Arial"/>
                <a:ea typeface="ＭＳ Ｐゴシック" charset="0"/>
              </a:rPr>
              <a:t>7</a:t>
            </a:r>
          </a:p>
        </p:txBody>
      </p:sp>
      <p:sp>
        <p:nvSpPr>
          <p:cNvPr id="11" name="TextBox 7"/>
          <p:cNvSpPr txBox="1">
            <a:spLocks noChangeArrowheads="1"/>
          </p:cNvSpPr>
          <p:nvPr/>
        </p:nvSpPr>
        <p:spPr bwMode="auto">
          <a:xfrm>
            <a:off x="6293679" y="4782691"/>
            <a:ext cx="171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000000"/>
                </a:solidFill>
                <a:latin typeface="Arial"/>
                <a:ea typeface="ＭＳ Ｐゴシック" charset="0"/>
              </a:rPr>
              <a:t>8</a:t>
            </a:r>
          </a:p>
        </p:txBody>
      </p:sp>
      <p:sp>
        <p:nvSpPr>
          <p:cNvPr id="12" name="TextBox 8"/>
          <p:cNvSpPr txBox="1">
            <a:spLocks noChangeArrowheads="1"/>
          </p:cNvSpPr>
          <p:nvPr/>
        </p:nvSpPr>
        <p:spPr bwMode="auto">
          <a:xfrm>
            <a:off x="6985829" y="4782691"/>
            <a:ext cx="34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000000"/>
                </a:solidFill>
                <a:latin typeface="Arial"/>
                <a:ea typeface="ＭＳ Ｐゴシック" charset="0"/>
              </a:rPr>
              <a:t>16</a:t>
            </a:r>
          </a:p>
        </p:txBody>
      </p:sp>
      <p:sp>
        <p:nvSpPr>
          <p:cNvPr id="13" name="TextBox 9"/>
          <p:cNvSpPr txBox="1">
            <a:spLocks noChangeArrowheads="1"/>
          </p:cNvSpPr>
          <p:nvPr/>
        </p:nvSpPr>
        <p:spPr bwMode="auto">
          <a:xfrm>
            <a:off x="7762117" y="4782691"/>
            <a:ext cx="34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000000"/>
                </a:solidFill>
                <a:latin typeface="Arial"/>
                <a:ea typeface="ＭＳ Ｐゴシック" charset="0"/>
              </a:rPr>
              <a:t>17</a:t>
            </a:r>
          </a:p>
        </p:txBody>
      </p:sp>
    </p:spTree>
    <p:extLst>
      <p:ext uri="{BB962C8B-B14F-4D97-AF65-F5344CB8AC3E}">
        <p14:creationId xmlns:p14="http://schemas.microsoft.com/office/powerpoint/2010/main" val="3773440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p:txBody>
          <a:bodyPr/>
          <a:lstStyle/>
          <a:p>
            <a:r>
              <a:rPr lang="en-US" altLang="en-US" dirty="0" smtClean="0"/>
              <a:t>Duplications and inversions result from mistakes during meiotic recombination</a:t>
            </a:r>
          </a:p>
          <a:p>
            <a:r>
              <a:rPr lang="en-US" altLang="en-US" dirty="0" smtClean="0"/>
              <a:t>The rate of duplications and inversions seems to have accelerated about 100 million years ago</a:t>
            </a:r>
          </a:p>
          <a:p>
            <a:r>
              <a:rPr lang="en-US" altLang="en-US" dirty="0" smtClean="0"/>
              <a:t>This coincides with the time that large dinosaurs went extinct and mammals diversified</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42824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Duplication and Divergence of Gene-Sized Regions of DNA</a:t>
            </a:r>
          </a:p>
        </p:txBody>
      </p:sp>
      <p:sp>
        <p:nvSpPr>
          <p:cNvPr id="56323" name="Rectangle 3"/>
          <p:cNvSpPr>
            <a:spLocks noGrp="1" noChangeArrowheads="1"/>
          </p:cNvSpPr>
          <p:nvPr>
            <p:ph idx="1"/>
          </p:nvPr>
        </p:nvSpPr>
        <p:spPr/>
        <p:txBody>
          <a:bodyPr/>
          <a:lstStyle/>
          <a:p>
            <a:r>
              <a:rPr lang="en-US" altLang="en-US" dirty="0" smtClean="0"/>
              <a:t>Unequal crossing over during prophase I of meiosis can result in one chromosome with a deletion and another with a duplication of a particular region</a:t>
            </a:r>
          </a:p>
          <a:p>
            <a:r>
              <a:rPr lang="en-US" altLang="en-US" dirty="0" smtClean="0"/>
              <a:t>Transposable elements can provide sites for crossover between </a:t>
            </a:r>
            <a:r>
              <a:rPr lang="en-US" altLang="en-US" dirty="0" err="1" smtClean="0"/>
              <a:t>nonsister</a:t>
            </a:r>
            <a:r>
              <a:rPr lang="en-US" altLang="en-US" dirty="0" smtClean="0"/>
              <a:t> chromatids</a:t>
            </a:r>
          </a:p>
          <a:p>
            <a:r>
              <a:rPr lang="en-US" altLang="en-US" dirty="0" smtClean="0"/>
              <a:t>Slippage can occur during DNA replication so that a part of the template region is either skipped or used twice by the replication machinery</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904762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920" y="268224"/>
            <a:ext cx="6614160"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18.12</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12" name="TextBox 2"/>
          <p:cNvSpPr txBox="1">
            <a:spLocks noChangeArrowheads="1"/>
          </p:cNvSpPr>
          <p:nvPr/>
        </p:nvSpPr>
        <p:spPr bwMode="auto">
          <a:xfrm>
            <a:off x="4016858" y="263500"/>
            <a:ext cx="1243930"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err="1" smtClean="0">
                <a:solidFill>
                  <a:srgbClr val="000000"/>
                </a:solidFill>
                <a:latin typeface="Arial"/>
                <a:ea typeface="ＭＳ Ｐゴシック" charset="0"/>
              </a:rPr>
              <a:t>Nonsister</a:t>
            </a:r>
            <a:endParaRPr lang="en-US" sz="1775" b="1" dirty="0" smtClean="0">
              <a:solidFill>
                <a:srgbClr val="000000"/>
              </a:solidFill>
              <a:latin typeface="Arial"/>
              <a:ea typeface="ＭＳ Ｐゴシック" charset="0"/>
            </a:endParaRPr>
          </a:p>
          <a:p>
            <a:pPr eaLnBrk="0" hangingPunct="0">
              <a:lnSpc>
                <a:spcPts val="2000"/>
              </a:lnSpc>
            </a:pPr>
            <a:r>
              <a:rPr lang="en-US" sz="1775" b="1" dirty="0" smtClean="0">
                <a:solidFill>
                  <a:srgbClr val="000000"/>
                </a:solidFill>
                <a:latin typeface="Arial"/>
                <a:ea typeface="ＭＳ Ｐゴシック" charset="0"/>
              </a:rPr>
              <a:t>chromatids</a:t>
            </a:r>
            <a:endParaRPr lang="en-US" sz="1775" b="1" dirty="0">
              <a:solidFill>
                <a:srgbClr val="000000"/>
              </a:solidFill>
              <a:latin typeface="Arial"/>
              <a:ea typeface="ＭＳ Ｐゴシック" charset="0"/>
            </a:endParaRPr>
          </a:p>
        </p:txBody>
      </p:sp>
      <p:sp>
        <p:nvSpPr>
          <p:cNvPr id="13" name="TextBox 4"/>
          <p:cNvSpPr txBox="1">
            <a:spLocks noChangeArrowheads="1"/>
          </p:cNvSpPr>
          <p:nvPr/>
        </p:nvSpPr>
        <p:spPr bwMode="auto">
          <a:xfrm>
            <a:off x="6392542" y="265068"/>
            <a:ext cx="1487651"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Transposable</a:t>
            </a:r>
          </a:p>
          <a:p>
            <a:pPr eaLnBrk="0" hangingPunct="0">
              <a:lnSpc>
                <a:spcPts val="2000"/>
              </a:lnSpc>
            </a:pPr>
            <a:r>
              <a:rPr lang="en-US" sz="1775" b="1" dirty="0" smtClean="0">
                <a:solidFill>
                  <a:srgbClr val="000000"/>
                </a:solidFill>
                <a:latin typeface="Arial"/>
                <a:ea typeface="ＭＳ Ｐゴシック" charset="0"/>
              </a:rPr>
              <a:t>element</a:t>
            </a:r>
            <a:endParaRPr lang="en-US" sz="1775" b="1" dirty="0">
              <a:solidFill>
                <a:srgbClr val="000000"/>
              </a:solidFill>
              <a:latin typeface="Arial"/>
              <a:ea typeface="ＭＳ Ｐゴシック" charset="0"/>
            </a:endParaRPr>
          </a:p>
        </p:txBody>
      </p:sp>
      <p:sp>
        <p:nvSpPr>
          <p:cNvPr id="14" name="TextBox 6"/>
          <p:cNvSpPr txBox="1">
            <a:spLocks noChangeArrowheads="1"/>
          </p:cNvSpPr>
          <p:nvPr/>
        </p:nvSpPr>
        <p:spPr bwMode="auto">
          <a:xfrm>
            <a:off x="1296670" y="2509025"/>
            <a:ext cx="184665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smtClean="0">
                <a:solidFill>
                  <a:srgbClr val="000000"/>
                </a:solidFill>
                <a:latin typeface="Arial"/>
                <a:ea typeface="ＭＳ Ｐゴシック" charset="0"/>
              </a:rPr>
              <a:t>Incorrect pairing</a:t>
            </a:r>
          </a:p>
          <a:p>
            <a:pPr eaLnBrk="0" hangingPunct="0">
              <a:lnSpc>
                <a:spcPts val="2000"/>
              </a:lnSpc>
            </a:pPr>
            <a:r>
              <a:rPr lang="en-US" sz="1775" b="1" smtClean="0">
                <a:solidFill>
                  <a:srgbClr val="000000"/>
                </a:solidFill>
                <a:latin typeface="Arial"/>
                <a:ea typeface="ＭＳ Ｐゴシック" charset="0"/>
              </a:rPr>
              <a:t>of two homologs</a:t>
            </a:r>
          </a:p>
          <a:p>
            <a:pPr eaLnBrk="0" hangingPunct="0">
              <a:lnSpc>
                <a:spcPts val="2000"/>
              </a:lnSpc>
            </a:pPr>
            <a:r>
              <a:rPr lang="en-US" sz="1775" b="1" smtClean="0">
                <a:solidFill>
                  <a:srgbClr val="000000"/>
                </a:solidFill>
                <a:latin typeface="Arial"/>
                <a:ea typeface="ＭＳ Ｐゴシック" charset="0"/>
              </a:rPr>
              <a:t>during meiosis</a:t>
            </a:r>
            <a:endParaRPr lang="en-US" sz="1775" b="1">
              <a:solidFill>
                <a:srgbClr val="000000"/>
              </a:solidFill>
              <a:latin typeface="Arial"/>
              <a:ea typeface="ＭＳ Ｐゴシック" charset="0"/>
            </a:endParaRPr>
          </a:p>
        </p:txBody>
      </p:sp>
      <p:sp>
        <p:nvSpPr>
          <p:cNvPr id="15" name="TextBox 14"/>
          <p:cNvSpPr txBox="1">
            <a:spLocks noChangeArrowheads="1"/>
          </p:cNvSpPr>
          <p:nvPr/>
        </p:nvSpPr>
        <p:spPr bwMode="auto">
          <a:xfrm>
            <a:off x="5166994" y="2394260"/>
            <a:ext cx="1141338"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775" b="1" dirty="0" smtClean="0">
                <a:solidFill>
                  <a:srgbClr val="000000"/>
                </a:solidFill>
                <a:latin typeface="Arial"/>
                <a:ea typeface="ＭＳ Ｐゴシック" charset="0"/>
              </a:rPr>
              <a:t>Crossover</a:t>
            </a:r>
          </a:p>
          <a:p>
            <a:pPr algn="ctr" eaLnBrk="0" hangingPunct="0">
              <a:lnSpc>
                <a:spcPts val="2000"/>
              </a:lnSpc>
            </a:pPr>
            <a:r>
              <a:rPr lang="en-US" sz="1775" b="1" dirty="0" smtClean="0">
                <a:solidFill>
                  <a:srgbClr val="000000"/>
                </a:solidFill>
                <a:latin typeface="Arial"/>
                <a:ea typeface="ＭＳ Ｐゴシック" charset="0"/>
              </a:rPr>
              <a:t>point</a:t>
            </a:r>
            <a:endParaRPr lang="en-US" sz="1775" b="1" dirty="0">
              <a:solidFill>
                <a:srgbClr val="000000"/>
              </a:solidFill>
              <a:latin typeface="Arial"/>
              <a:ea typeface="ＭＳ Ｐゴシック" charset="0"/>
            </a:endParaRPr>
          </a:p>
        </p:txBody>
      </p:sp>
      <p:sp>
        <p:nvSpPr>
          <p:cNvPr id="16" name="TextBox 11"/>
          <p:cNvSpPr txBox="1">
            <a:spLocks noChangeArrowheads="1"/>
          </p:cNvSpPr>
          <p:nvPr/>
        </p:nvSpPr>
        <p:spPr bwMode="auto">
          <a:xfrm>
            <a:off x="5584871" y="5895161"/>
            <a:ext cx="41036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and</a:t>
            </a:r>
          </a:p>
        </p:txBody>
      </p:sp>
      <p:sp>
        <p:nvSpPr>
          <p:cNvPr id="17" name="TextBox 11"/>
          <p:cNvSpPr txBox="1">
            <a:spLocks noChangeArrowheads="1"/>
          </p:cNvSpPr>
          <p:nvPr/>
        </p:nvSpPr>
        <p:spPr bwMode="auto">
          <a:xfrm>
            <a:off x="5367379" y="269272"/>
            <a:ext cx="569067"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Gene</a:t>
            </a:r>
            <a:endParaRPr lang="en-US" sz="1775" b="1" dirty="0">
              <a:solidFill>
                <a:srgbClr val="000000"/>
              </a:solidFill>
              <a:latin typeface="Arial"/>
              <a:ea typeface="ＭＳ Ｐゴシック" charset="0"/>
            </a:endParaRPr>
          </a:p>
        </p:txBody>
      </p:sp>
      <p:sp>
        <p:nvSpPr>
          <p:cNvPr id="2" name="Freeform 1"/>
          <p:cNvSpPr/>
          <p:nvPr/>
        </p:nvSpPr>
        <p:spPr>
          <a:xfrm>
            <a:off x="4391025" y="776288"/>
            <a:ext cx="561975" cy="862012"/>
          </a:xfrm>
          <a:custGeom>
            <a:avLst/>
            <a:gdLst>
              <a:gd name="connsiteX0" fmla="*/ 519113 w 561975"/>
              <a:gd name="connsiteY0" fmla="*/ 862012 h 862012"/>
              <a:gd name="connsiteX1" fmla="*/ 0 w 561975"/>
              <a:gd name="connsiteY1" fmla="*/ 0 h 862012"/>
              <a:gd name="connsiteX2" fmla="*/ 561975 w 561975"/>
              <a:gd name="connsiteY2" fmla="*/ 364331 h 862012"/>
            </a:gdLst>
            <a:ahLst/>
            <a:cxnLst>
              <a:cxn ang="0">
                <a:pos x="connsiteX0" y="connsiteY0"/>
              </a:cxn>
              <a:cxn ang="0">
                <a:pos x="connsiteX1" y="connsiteY1"/>
              </a:cxn>
              <a:cxn ang="0">
                <a:pos x="connsiteX2" y="connsiteY2"/>
              </a:cxn>
            </a:cxnLst>
            <a:rect l="l" t="t" r="r" b="b"/>
            <a:pathLst>
              <a:path w="561975" h="862012">
                <a:moveTo>
                  <a:pt x="519113" y="862012"/>
                </a:moveTo>
                <a:lnTo>
                  <a:pt x="0" y="0"/>
                </a:lnTo>
                <a:lnTo>
                  <a:pt x="561975" y="364331"/>
                </a:lnTo>
              </a:path>
            </a:pathLst>
          </a:custGeom>
          <a:ln w="12700">
            <a:solidFill>
              <a:schemeClr val="tx1"/>
            </a:solidFill>
            <a:beve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3" name="Freeform 2"/>
          <p:cNvSpPr/>
          <p:nvPr/>
        </p:nvSpPr>
        <p:spPr>
          <a:xfrm>
            <a:off x="5645944" y="519113"/>
            <a:ext cx="2381" cy="583406"/>
          </a:xfrm>
          <a:custGeom>
            <a:avLst/>
            <a:gdLst>
              <a:gd name="connsiteX0" fmla="*/ 0 w 2381"/>
              <a:gd name="connsiteY0" fmla="*/ 0 h 583406"/>
              <a:gd name="connsiteX1" fmla="*/ 2381 w 2381"/>
              <a:gd name="connsiteY1" fmla="*/ 583406 h 583406"/>
            </a:gdLst>
            <a:ahLst/>
            <a:cxnLst>
              <a:cxn ang="0">
                <a:pos x="connsiteX0" y="connsiteY0"/>
              </a:cxn>
              <a:cxn ang="0">
                <a:pos x="connsiteX1" y="connsiteY1"/>
              </a:cxn>
            </a:cxnLst>
            <a:rect l="l" t="t" r="r" b="b"/>
            <a:pathLst>
              <a:path w="2381" h="583406">
                <a:moveTo>
                  <a:pt x="0" y="0"/>
                </a:moveTo>
                <a:cubicBezTo>
                  <a:pt x="794" y="194469"/>
                  <a:pt x="1587" y="388937"/>
                  <a:pt x="2381" y="583406"/>
                </a:cubicBez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8" name="Freeform 17"/>
          <p:cNvSpPr/>
          <p:nvPr/>
        </p:nvSpPr>
        <p:spPr>
          <a:xfrm>
            <a:off x="6550819" y="759619"/>
            <a:ext cx="0" cy="369094"/>
          </a:xfrm>
          <a:custGeom>
            <a:avLst/>
            <a:gdLst>
              <a:gd name="connsiteX0" fmla="*/ 0 w 0"/>
              <a:gd name="connsiteY0" fmla="*/ 0 h 369094"/>
              <a:gd name="connsiteX1" fmla="*/ 0 w 0"/>
              <a:gd name="connsiteY1" fmla="*/ 369094 h 369094"/>
            </a:gdLst>
            <a:ahLst/>
            <a:cxnLst>
              <a:cxn ang="0">
                <a:pos x="connsiteX0" y="connsiteY0"/>
              </a:cxn>
              <a:cxn ang="0">
                <a:pos x="connsiteX1" y="connsiteY1"/>
              </a:cxn>
            </a:cxnLst>
            <a:rect l="l" t="t" r="r" b="b"/>
            <a:pathLst>
              <a:path h="369094">
                <a:moveTo>
                  <a:pt x="0" y="0"/>
                </a:moveTo>
                <a:lnTo>
                  <a:pt x="0" y="369094"/>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19" name="Freeform 18"/>
          <p:cNvSpPr/>
          <p:nvPr/>
        </p:nvSpPr>
        <p:spPr>
          <a:xfrm>
            <a:off x="5734050" y="2890838"/>
            <a:ext cx="0" cy="352425"/>
          </a:xfrm>
          <a:custGeom>
            <a:avLst/>
            <a:gdLst>
              <a:gd name="connsiteX0" fmla="*/ 0 w 0"/>
              <a:gd name="connsiteY0" fmla="*/ 0 h 352425"/>
              <a:gd name="connsiteX1" fmla="*/ 0 w 0"/>
              <a:gd name="connsiteY1" fmla="*/ 352425 h 352425"/>
            </a:gdLst>
            <a:ahLst/>
            <a:cxnLst>
              <a:cxn ang="0">
                <a:pos x="connsiteX0" y="connsiteY0"/>
              </a:cxn>
              <a:cxn ang="0">
                <a:pos x="connsiteX1" y="connsiteY1"/>
              </a:cxn>
            </a:cxnLst>
            <a:rect l="l" t="t" r="r" b="b"/>
            <a:pathLst>
              <a:path h="352425">
                <a:moveTo>
                  <a:pt x="0" y="0"/>
                </a:moveTo>
                <a:lnTo>
                  <a:pt x="0" y="352425"/>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Tree>
    <p:extLst>
      <p:ext uri="{BB962C8B-B14F-4D97-AF65-F5344CB8AC3E}">
        <p14:creationId xmlns:p14="http://schemas.microsoft.com/office/powerpoint/2010/main" val="4064148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How Transposable Elements Contribute to Genome Evolution</a:t>
            </a:r>
          </a:p>
        </p:txBody>
      </p:sp>
      <p:sp>
        <p:nvSpPr>
          <p:cNvPr id="65539" name="Rectangle 3"/>
          <p:cNvSpPr>
            <a:spLocks noGrp="1" noChangeArrowheads="1"/>
          </p:cNvSpPr>
          <p:nvPr>
            <p:ph idx="1"/>
          </p:nvPr>
        </p:nvSpPr>
        <p:spPr/>
        <p:txBody>
          <a:bodyPr/>
          <a:lstStyle/>
          <a:p>
            <a:r>
              <a:rPr lang="en-US" altLang="en-US" dirty="0" smtClean="0"/>
              <a:t>Multiple copies of similar transposable elements may facilitate recombination, or crossing over, between different chromosomes</a:t>
            </a:r>
          </a:p>
          <a:p>
            <a:r>
              <a:rPr lang="en-US" altLang="en-US" dirty="0" smtClean="0"/>
              <a:t>Insertion of transposable elements within a protein-coding sequence may block protein production</a:t>
            </a:r>
          </a:p>
          <a:p>
            <a:r>
              <a:rPr lang="en-US" altLang="en-US" dirty="0" smtClean="0"/>
              <a:t>Insertion of transposable elements within a regulatory sequence may increase or decrease protein production</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321791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r>
              <a:rPr lang="en-US" altLang="en-US" dirty="0" smtClean="0"/>
              <a:t>The </a:t>
            </a:r>
            <a:r>
              <a:rPr lang="en-US" altLang="en-US" b="1" dirty="0" smtClean="0"/>
              <a:t>whole-genome shotgun approach</a:t>
            </a:r>
            <a:r>
              <a:rPr lang="en-US" altLang="en-US" dirty="0" smtClean="0"/>
              <a:t> was developed by J. Craig Venter and colleagues</a:t>
            </a:r>
          </a:p>
          <a:p>
            <a:r>
              <a:rPr lang="en-US" altLang="en-US" dirty="0" smtClean="0"/>
              <a:t>This approach starts with cloning and sequencing random DNA fragments</a:t>
            </a:r>
          </a:p>
          <a:p>
            <a:r>
              <a:rPr lang="en-US" altLang="en-US" dirty="0" smtClean="0"/>
              <a:t>Powerful computer programs are used to assemble the resulting short overlapping sequences into a single continuous sequence</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737449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p:txBody>
          <a:bodyPr/>
          <a:lstStyle/>
          <a:p>
            <a:r>
              <a:rPr lang="en-US" altLang="en-US" dirty="0" smtClean="0"/>
              <a:t>Transposable elements may carry a gene or groups of genes to a new position</a:t>
            </a:r>
          </a:p>
          <a:p>
            <a:r>
              <a:rPr lang="en-US" altLang="en-US" dirty="0" smtClean="0"/>
              <a:t>In a similar process, an exon from one gene could be inserted into another by a mechanism similar to exon shuffling</a:t>
            </a:r>
          </a:p>
          <a:p>
            <a:r>
              <a:rPr lang="en-US" altLang="en-US" dirty="0" smtClean="0"/>
              <a:t>These sorts of changes are usually detrimental but may on occasion prove advantageous to an organism</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579973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Concept 18.6: Comparing genome sequences provides clues to evolution and development</a:t>
            </a:r>
          </a:p>
        </p:txBody>
      </p:sp>
      <p:sp>
        <p:nvSpPr>
          <p:cNvPr id="67587" name="Rectangle 3"/>
          <p:cNvSpPr>
            <a:spLocks noGrp="1" noChangeArrowheads="1"/>
          </p:cNvSpPr>
          <p:nvPr>
            <p:ph idx="1"/>
          </p:nvPr>
        </p:nvSpPr>
        <p:spPr/>
        <p:txBody>
          <a:bodyPr/>
          <a:lstStyle/>
          <a:p>
            <a:r>
              <a:rPr lang="en-US" altLang="en-US" dirty="0" smtClean="0"/>
              <a:t>Genome sequencing and data collection have advanced rapidly in the last 25 years</a:t>
            </a:r>
          </a:p>
          <a:p>
            <a:r>
              <a:rPr lang="en-US" altLang="en-US" dirty="0" smtClean="0"/>
              <a:t>Comparative studies of genomes </a:t>
            </a:r>
          </a:p>
          <a:p>
            <a:pPr lvl="1"/>
            <a:r>
              <a:rPr lang="en-US" altLang="en-US" dirty="0" smtClean="0"/>
              <a:t>Reveal much about the evolutionary history of life</a:t>
            </a:r>
          </a:p>
          <a:p>
            <a:pPr lvl="1"/>
            <a:r>
              <a:rPr lang="en-US" altLang="en-US" dirty="0" smtClean="0"/>
              <a:t>Help clarify mechanisms that generated the great diversity of present-day life-forms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491403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Comparing Genomes</a:t>
            </a:r>
          </a:p>
        </p:txBody>
      </p:sp>
      <p:sp>
        <p:nvSpPr>
          <p:cNvPr id="68611" name="Rectangle 3"/>
          <p:cNvSpPr>
            <a:spLocks noGrp="1" noChangeArrowheads="1"/>
          </p:cNvSpPr>
          <p:nvPr>
            <p:ph idx="1"/>
          </p:nvPr>
        </p:nvSpPr>
        <p:spPr/>
        <p:txBody>
          <a:bodyPr/>
          <a:lstStyle/>
          <a:p>
            <a:r>
              <a:rPr lang="en-US" altLang="en-US" dirty="0" smtClean="0"/>
              <a:t>Genome comparisons of closely related species help us understand recent evolutionary events </a:t>
            </a:r>
          </a:p>
          <a:p>
            <a:r>
              <a:rPr lang="en-US" altLang="en-US" dirty="0" smtClean="0"/>
              <a:t>Genome comparisons of distantly related species help us understand ancient evolutionary events</a:t>
            </a:r>
          </a:p>
          <a:p>
            <a:r>
              <a:rPr lang="en-US" altLang="en-US" dirty="0" smtClean="0"/>
              <a:t>Evolutionary relationships among species can be represented by a tree-shaped diagram</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100967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68224"/>
            <a:ext cx="6553200"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18.15</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1376189" y="627011"/>
            <a:ext cx="1295226" cy="1282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Most recent</a:t>
            </a:r>
          </a:p>
          <a:p>
            <a:pPr eaLnBrk="0" hangingPunct="0">
              <a:lnSpc>
                <a:spcPts val="2000"/>
              </a:lnSpc>
            </a:pPr>
            <a:r>
              <a:rPr lang="en-US" sz="1775" b="1" dirty="0" smtClean="0">
                <a:solidFill>
                  <a:srgbClr val="000000"/>
                </a:solidFill>
                <a:latin typeface="Arial"/>
                <a:ea typeface="ＭＳ Ｐゴシック" charset="0"/>
              </a:rPr>
              <a:t>common</a:t>
            </a:r>
          </a:p>
          <a:p>
            <a:pPr eaLnBrk="0" hangingPunct="0">
              <a:lnSpc>
                <a:spcPts val="2000"/>
              </a:lnSpc>
            </a:pPr>
            <a:r>
              <a:rPr lang="en-US" sz="1775" b="1" dirty="0" smtClean="0">
                <a:solidFill>
                  <a:srgbClr val="000000"/>
                </a:solidFill>
                <a:latin typeface="Arial"/>
                <a:ea typeface="ＭＳ Ｐゴシック" charset="0"/>
              </a:rPr>
              <a:t>ancestor</a:t>
            </a:r>
          </a:p>
          <a:p>
            <a:pPr eaLnBrk="0" hangingPunct="0">
              <a:lnSpc>
                <a:spcPts val="2000"/>
              </a:lnSpc>
            </a:pPr>
            <a:r>
              <a:rPr lang="en-US" sz="1775" b="1" dirty="0" smtClean="0">
                <a:solidFill>
                  <a:srgbClr val="000000"/>
                </a:solidFill>
                <a:latin typeface="Arial"/>
                <a:ea typeface="ＭＳ Ｐゴシック" charset="0"/>
              </a:rPr>
              <a:t>of all living</a:t>
            </a:r>
          </a:p>
          <a:p>
            <a:pPr eaLnBrk="0" hangingPunct="0">
              <a:lnSpc>
                <a:spcPts val="2000"/>
              </a:lnSpc>
            </a:pPr>
            <a:r>
              <a:rPr lang="en-US" sz="1775" b="1" dirty="0" smtClean="0">
                <a:solidFill>
                  <a:srgbClr val="000000"/>
                </a:solidFill>
                <a:latin typeface="Arial"/>
                <a:ea typeface="ＭＳ Ｐゴシック" charset="0"/>
              </a:rPr>
              <a:t>things</a:t>
            </a:r>
            <a:endParaRPr lang="en-US" sz="1775" b="1" dirty="0">
              <a:solidFill>
                <a:srgbClr val="000000"/>
              </a:solidFill>
              <a:latin typeface="Arial"/>
              <a:ea typeface="ＭＳ Ｐゴシック" charset="0"/>
            </a:endParaRPr>
          </a:p>
        </p:txBody>
      </p:sp>
      <p:sp>
        <p:nvSpPr>
          <p:cNvPr id="8" name="TextBox 7"/>
          <p:cNvSpPr txBox="1">
            <a:spLocks noChangeArrowheads="1"/>
          </p:cNvSpPr>
          <p:nvPr/>
        </p:nvSpPr>
        <p:spPr bwMode="auto">
          <a:xfrm>
            <a:off x="6817504" y="462549"/>
            <a:ext cx="91050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Bacteria</a:t>
            </a:r>
          </a:p>
        </p:txBody>
      </p:sp>
      <p:sp>
        <p:nvSpPr>
          <p:cNvPr id="9" name="TextBox 8"/>
          <p:cNvSpPr txBox="1">
            <a:spLocks noChangeArrowheads="1"/>
          </p:cNvSpPr>
          <p:nvPr/>
        </p:nvSpPr>
        <p:spPr bwMode="auto">
          <a:xfrm>
            <a:off x="6817504" y="1218199"/>
            <a:ext cx="897682"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err="1">
                <a:solidFill>
                  <a:srgbClr val="000000"/>
                </a:solidFill>
                <a:latin typeface="Arial"/>
                <a:ea typeface="ＭＳ Ｐゴシック" charset="0"/>
              </a:rPr>
              <a:t>Eukarya</a:t>
            </a:r>
            <a:endParaRPr lang="en-US" sz="1775" b="1" dirty="0">
              <a:solidFill>
                <a:srgbClr val="000000"/>
              </a:solidFill>
              <a:latin typeface="Arial"/>
              <a:ea typeface="ＭＳ Ｐゴシック" charset="0"/>
            </a:endParaRPr>
          </a:p>
        </p:txBody>
      </p:sp>
      <p:sp>
        <p:nvSpPr>
          <p:cNvPr id="10" name="TextBox 9"/>
          <p:cNvSpPr txBox="1">
            <a:spLocks noChangeArrowheads="1"/>
          </p:cNvSpPr>
          <p:nvPr/>
        </p:nvSpPr>
        <p:spPr bwMode="auto">
          <a:xfrm>
            <a:off x="6823854" y="2030999"/>
            <a:ext cx="91050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err="1">
                <a:solidFill>
                  <a:srgbClr val="000000"/>
                </a:solidFill>
                <a:latin typeface="Arial"/>
                <a:ea typeface="ＭＳ Ｐゴシック" charset="0"/>
              </a:rPr>
              <a:t>Archaea</a:t>
            </a:r>
            <a:endParaRPr lang="en-US" sz="1775" b="1" dirty="0">
              <a:solidFill>
                <a:srgbClr val="000000"/>
              </a:solidFill>
              <a:latin typeface="Arial"/>
              <a:ea typeface="ＭＳ Ｐゴシック" charset="0"/>
            </a:endParaRPr>
          </a:p>
        </p:txBody>
      </p:sp>
      <p:sp>
        <p:nvSpPr>
          <p:cNvPr id="11" name="TextBox 10"/>
          <p:cNvSpPr txBox="1">
            <a:spLocks noChangeArrowheads="1"/>
          </p:cNvSpPr>
          <p:nvPr/>
        </p:nvSpPr>
        <p:spPr bwMode="auto">
          <a:xfrm>
            <a:off x="2452505" y="2498676"/>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4</a:t>
            </a:r>
          </a:p>
        </p:txBody>
      </p:sp>
      <p:sp>
        <p:nvSpPr>
          <p:cNvPr id="12" name="TextBox 11"/>
          <p:cNvSpPr txBox="1">
            <a:spLocks noChangeArrowheads="1"/>
          </p:cNvSpPr>
          <p:nvPr/>
        </p:nvSpPr>
        <p:spPr bwMode="auto">
          <a:xfrm>
            <a:off x="3505020" y="2501057"/>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3</a:t>
            </a:r>
          </a:p>
        </p:txBody>
      </p:sp>
      <p:sp>
        <p:nvSpPr>
          <p:cNvPr id="13" name="TextBox 12"/>
          <p:cNvSpPr txBox="1">
            <a:spLocks noChangeArrowheads="1"/>
          </p:cNvSpPr>
          <p:nvPr/>
        </p:nvSpPr>
        <p:spPr bwMode="auto">
          <a:xfrm>
            <a:off x="4567060" y="2498676"/>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2</a:t>
            </a:r>
          </a:p>
        </p:txBody>
      </p:sp>
      <p:sp>
        <p:nvSpPr>
          <p:cNvPr id="14" name="TextBox 13"/>
          <p:cNvSpPr txBox="1">
            <a:spLocks noChangeArrowheads="1"/>
          </p:cNvSpPr>
          <p:nvPr/>
        </p:nvSpPr>
        <p:spPr bwMode="auto">
          <a:xfrm>
            <a:off x="2898609" y="2760612"/>
            <a:ext cx="2257028"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Billions of years ago</a:t>
            </a:r>
          </a:p>
        </p:txBody>
      </p:sp>
      <p:sp>
        <p:nvSpPr>
          <p:cNvPr id="15" name="TextBox 14"/>
          <p:cNvSpPr txBox="1">
            <a:spLocks noChangeArrowheads="1"/>
          </p:cNvSpPr>
          <p:nvPr/>
        </p:nvSpPr>
        <p:spPr bwMode="auto">
          <a:xfrm>
            <a:off x="5571156" y="2503438"/>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1</a:t>
            </a:r>
          </a:p>
        </p:txBody>
      </p:sp>
      <p:sp>
        <p:nvSpPr>
          <p:cNvPr id="16" name="TextBox 15"/>
          <p:cNvSpPr txBox="1">
            <a:spLocks noChangeArrowheads="1"/>
          </p:cNvSpPr>
          <p:nvPr/>
        </p:nvSpPr>
        <p:spPr bwMode="auto">
          <a:xfrm>
            <a:off x="6635576" y="2498676"/>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0</a:t>
            </a:r>
          </a:p>
        </p:txBody>
      </p:sp>
      <p:sp>
        <p:nvSpPr>
          <p:cNvPr id="17" name="TextBox 16"/>
          <p:cNvSpPr txBox="1">
            <a:spLocks noChangeArrowheads="1"/>
          </p:cNvSpPr>
          <p:nvPr/>
        </p:nvSpPr>
        <p:spPr bwMode="auto">
          <a:xfrm>
            <a:off x="5387793" y="3671835"/>
            <a:ext cx="135934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Chimpanzee</a:t>
            </a:r>
          </a:p>
        </p:txBody>
      </p:sp>
      <p:sp>
        <p:nvSpPr>
          <p:cNvPr id="18" name="TextBox 17"/>
          <p:cNvSpPr txBox="1">
            <a:spLocks noChangeArrowheads="1"/>
          </p:cNvSpPr>
          <p:nvPr/>
        </p:nvSpPr>
        <p:spPr bwMode="auto">
          <a:xfrm>
            <a:off x="5387793" y="4467171"/>
            <a:ext cx="78226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Human</a:t>
            </a:r>
          </a:p>
        </p:txBody>
      </p:sp>
      <p:sp>
        <p:nvSpPr>
          <p:cNvPr id="19" name="TextBox 18"/>
          <p:cNvSpPr txBox="1">
            <a:spLocks noChangeArrowheads="1"/>
          </p:cNvSpPr>
          <p:nvPr/>
        </p:nvSpPr>
        <p:spPr bwMode="auto">
          <a:xfrm>
            <a:off x="5387793" y="5289494"/>
            <a:ext cx="73096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Mouse</a:t>
            </a:r>
          </a:p>
        </p:txBody>
      </p:sp>
      <p:sp>
        <p:nvSpPr>
          <p:cNvPr id="20" name="TextBox 19"/>
          <p:cNvSpPr txBox="1">
            <a:spLocks noChangeArrowheads="1"/>
          </p:cNvSpPr>
          <p:nvPr/>
        </p:nvSpPr>
        <p:spPr bwMode="auto">
          <a:xfrm>
            <a:off x="1393651" y="5929271"/>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70</a:t>
            </a:r>
          </a:p>
        </p:txBody>
      </p:sp>
      <p:sp>
        <p:nvSpPr>
          <p:cNvPr id="23" name="TextBox 22"/>
          <p:cNvSpPr txBox="1">
            <a:spLocks noChangeArrowheads="1"/>
          </p:cNvSpPr>
          <p:nvPr/>
        </p:nvSpPr>
        <p:spPr bwMode="auto">
          <a:xfrm>
            <a:off x="2189784" y="6218198"/>
            <a:ext cx="2282676"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Millions of years ago</a:t>
            </a:r>
          </a:p>
        </p:txBody>
      </p:sp>
      <p:sp>
        <p:nvSpPr>
          <p:cNvPr id="24" name="TextBox 23"/>
          <p:cNvSpPr txBox="1">
            <a:spLocks noChangeArrowheads="1"/>
          </p:cNvSpPr>
          <p:nvPr/>
        </p:nvSpPr>
        <p:spPr bwMode="auto">
          <a:xfrm>
            <a:off x="4636914" y="5930058"/>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10</a:t>
            </a:r>
          </a:p>
        </p:txBody>
      </p:sp>
      <p:sp>
        <p:nvSpPr>
          <p:cNvPr id="25" name="TextBox 24"/>
          <p:cNvSpPr txBox="1">
            <a:spLocks noChangeArrowheads="1"/>
          </p:cNvSpPr>
          <p:nvPr/>
        </p:nvSpPr>
        <p:spPr bwMode="auto">
          <a:xfrm>
            <a:off x="5240959" y="5930058"/>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0</a:t>
            </a:r>
          </a:p>
        </p:txBody>
      </p:sp>
      <p:sp>
        <p:nvSpPr>
          <p:cNvPr id="26" name="TextBox 25"/>
          <p:cNvSpPr txBox="1">
            <a:spLocks noChangeArrowheads="1"/>
          </p:cNvSpPr>
          <p:nvPr/>
        </p:nvSpPr>
        <p:spPr bwMode="auto">
          <a:xfrm>
            <a:off x="1938955" y="5929271"/>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60</a:t>
            </a:r>
            <a:endParaRPr lang="en-US" sz="1800" b="1" dirty="0">
              <a:solidFill>
                <a:srgbClr val="000000"/>
              </a:solidFill>
              <a:latin typeface="Arial"/>
              <a:ea typeface="ＭＳ Ｐゴシック" charset="0"/>
            </a:endParaRPr>
          </a:p>
        </p:txBody>
      </p:sp>
      <p:sp>
        <p:nvSpPr>
          <p:cNvPr id="27" name="TextBox 26"/>
          <p:cNvSpPr txBox="1">
            <a:spLocks noChangeArrowheads="1"/>
          </p:cNvSpPr>
          <p:nvPr/>
        </p:nvSpPr>
        <p:spPr bwMode="auto">
          <a:xfrm>
            <a:off x="2472354" y="5929271"/>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5</a:t>
            </a:r>
            <a:r>
              <a:rPr lang="en-US" sz="1800" b="1" dirty="0" smtClean="0">
                <a:solidFill>
                  <a:srgbClr val="000000"/>
                </a:solidFill>
                <a:latin typeface="Arial"/>
                <a:ea typeface="ＭＳ Ｐゴシック" charset="0"/>
              </a:rPr>
              <a:t>0</a:t>
            </a:r>
            <a:endParaRPr lang="en-US" sz="1800" b="1" dirty="0">
              <a:solidFill>
                <a:srgbClr val="000000"/>
              </a:solidFill>
              <a:latin typeface="Arial"/>
              <a:ea typeface="ＭＳ Ｐゴシック" charset="0"/>
            </a:endParaRPr>
          </a:p>
        </p:txBody>
      </p:sp>
      <p:sp>
        <p:nvSpPr>
          <p:cNvPr id="28" name="TextBox 27"/>
          <p:cNvSpPr txBox="1">
            <a:spLocks noChangeArrowheads="1"/>
          </p:cNvSpPr>
          <p:nvPr/>
        </p:nvSpPr>
        <p:spPr bwMode="auto">
          <a:xfrm>
            <a:off x="3020039" y="5924509"/>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40</a:t>
            </a:r>
            <a:endParaRPr lang="en-US" sz="1800" b="1" dirty="0">
              <a:solidFill>
                <a:srgbClr val="000000"/>
              </a:solidFill>
              <a:latin typeface="Arial"/>
              <a:ea typeface="ＭＳ Ｐゴシック" charset="0"/>
            </a:endParaRPr>
          </a:p>
        </p:txBody>
      </p:sp>
      <p:sp>
        <p:nvSpPr>
          <p:cNvPr id="29" name="TextBox 28"/>
          <p:cNvSpPr txBox="1">
            <a:spLocks noChangeArrowheads="1"/>
          </p:cNvSpPr>
          <p:nvPr/>
        </p:nvSpPr>
        <p:spPr bwMode="auto">
          <a:xfrm>
            <a:off x="3558200" y="5924509"/>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3</a:t>
            </a:r>
            <a:r>
              <a:rPr lang="en-US" sz="1800" b="1" dirty="0" smtClean="0">
                <a:solidFill>
                  <a:srgbClr val="000000"/>
                </a:solidFill>
                <a:latin typeface="Arial"/>
                <a:ea typeface="ＭＳ Ｐゴシック" charset="0"/>
              </a:rPr>
              <a:t>0</a:t>
            </a:r>
            <a:endParaRPr lang="en-US" sz="1800" b="1" dirty="0">
              <a:solidFill>
                <a:srgbClr val="000000"/>
              </a:solidFill>
              <a:latin typeface="Arial"/>
              <a:ea typeface="ＭＳ Ｐゴシック" charset="0"/>
            </a:endParaRPr>
          </a:p>
        </p:txBody>
      </p:sp>
      <p:sp>
        <p:nvSpPr>
          <p:cNvPr id="30" name="TextBox 29"/>
          <p:cNvSpPr txBox="1">
            <a:spLocks noChangeArrowheads="1"/>
          </p:cNvSpPr>
          <p:nvPr/>
        </p:nvSpPr>
        <p:spPr bwMode="auto">
          <a:xfrm>
            <a:off x="4096361" y="5924509"/>
            <a:ext cx="25648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20</a:t>
            </a:r>
            <a:endParaRPr lang="en-US" sz="1800" b="1" dirty="0">
              <a:solidFill>
                <a:srgbClr val="000000"/>
              </a:solidFill>
              <a:latin typeface="Arial"/>
              <a:ea typeface="ＭＳ Ｐゴシック" charset="0"/>
            </a:endParaRPr>
          </a:p>
        </p:txBody>
      </p:sp>
    </p:spTree>
    <p:extLst>
      <p:ext uri="{BB962C8B-B14F-4D97-AF65-F5344CB8AC3E}">
        <p14:creationId xmlns:p14="http://schemas.microsoft.com/office/powerpoint/2010/main" val="2103620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i="1" dirty="0" smtClean="0"/>
              <a:t>Comparing Distantly Related Species</a:t>
            </a:r>
          </a:p>
        </p:txBody>
      </p:sp>
      <p:sp>
        <p:nvSpPr>
          <p:cNvPr id="70659" name="Rectangle 3"/>
          <p:cNvSpPr>
            <a:spLocks noGrp="1" noChangeArrowheads="1"/>
          </p:cNvSpPr>
          <p:nvPr>
            <p:ph idx="1"/>
          </p:nvPr>
        </p:nvSpPr>
        <p:spPr/>
        <p:txBody>
          <a:bodyPr/>
          <a:lstStyle/>
          <a:p>
            <a:r>
              <a:rPr lang="en-US" altLang="en-US" dirty="0" smtClean="0"/>
              <a:t>Highly conserved genes have remained similar over time</a:t>
            </a:r>
          </a:p>
          <a:p>
            <a:r>
              <a:rPr lang="en-US" altLang="en-US" dirty="0" smtClean="0"/>
              <a:t>These help clarify relationships among species that diverged from each other long ago</a:t>
            </a:r>
          </a:p>
          <a:p>
            <a:r>
              <a:rPr lang="en-US" altLang="en-US" dirty="0" smtClean="0"/>
              <a:t>Bacteria, </a:t>
            </a:r>
            <a:r>
              <a:rPr lang="en-US" altLang="en-US" dirty="0" err="1" smtClean="0"/>
              <a:t>archaea</a:t>
            </a:r>
            <a:r>
              <a:rPr lang="en-US" altLang="en-US" dirty="0" smtClean="0"/>
              <a:t>, and eukaryotes diverged from each other between 2 and 4 billion years ago</a:t>
            </a:r>
          </a:p>
          <a:p>
            <a:r>
              <a:rPr lang="en-US" altLang="en-US" dirty="0" smtClean="0"/>
              <a:t>Comparative genomic studies confirm the relevance of research on model organisms to our understanding of biology in general and human biology in particular</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717708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i="1" dirty="0" smtClean="0"/>
              <a:t>Comparing Closely Related Species</a:t>
            </a:r>
          </a:p>
        </p:txBody>
      </p:sp>
      <p:sp>
        <p:nvSpPr>
          <p:cNvPr id="71683" name="Rectangle 3"/>
          <p:cNvSpPr>
            <a:spLocks noGrp="1" noChangeArrowheads="1"/>
          </p:cNvSpPr>
          <p:nvPr>
            <p:ph idx="1"/>
          </p:nvPr>
        </p:nvSpPr>
        <p:spPr/>
        <p:txBody>
          <a:bodyPr/>
          <a:lstStyle/>
          <a:p>
            <a:r>
              <a:rPr lang="en-US" altLang="en-US" dirty="0" smtClean="0"/>
              <a:t>The genomes of two closely related species are likely to be organized similarly</a:t>
            </a:r>
          </a:p>
          <a:p>
            <a:r>
              <a:rPr lang="en-US" altLang="en-US" dirty="0" smtClean="0"/>
              <a:t>Particular genetic differences between the two species can be easily correlated with phenotypic differences between them</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889037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1"/>
          </p:nvPr>
        </p:nvSpPr>
        <p:spPr/>
        <p:txBody>
          <a:bodyPr/>
          <a:lstStyle/>
          <a:p>
            <a:r>
              <a:rPr lang="en-US" altLang="en-US" dirty="0" smtClean="0"/>
              <a:t>Human and chimpanzee genomes differ by 1.2% at single base pairs and by 2.7% because of insertions and deletions</a:t>
            </a:r>
          </a:p>
          <a:p>
            <a:r>
              <a:rPr lang="en-US" altLang="en-US" dirty="0" smtClean="0"/>
              <a:t>Several genes are evolving faster in humans than in chimpanzees</a:t>
            </a:r>
          </a:p>
          <a:p>
            <a:r>
              <a:rPr lang="en-US" altLang="en-US" dirty="0" smtClean="0"/>
              <a:t>These include genes involved in defense against malaria and tuberculosis and in regulation of brain size</a:t>
            </a:r>
          </a:p>
          <a:p>
            <a:r>
              <a:rPr lang="en-US" altLang="en-US" dirty="0" smtClean="0"/>
              <a:t>Genes that seem to be evolving fastest code for transcription factors</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899857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i="1" dirty="0" smtClean="0"/>
              <a:t>Comparing Genomes Within a Species</a:t>
            </a:r>
          </a:p>
        </p:txBody>
      </p:sp>
      <p:sp>
        <p:nvSpPr>
          <p:cNvPr id="76803" name="Rectangle 3"/>
          <p:cNvSpPr>
            <a:spLocks noGrp="1" noChangeArrowheads="1"/>
          </p:cNvSpPr>
          <p:nvPr>
            <p:ph idx="1"/>
          </p:nvPr>
        </p:nvSpPr>
        <p:spPr/>
        <p:txBody>
          <a:bodyPr/>
          <a:lstStyle/>
          <a:p>
            <a:r>
              <a:rPr lang="en-US" altLang="en-US" dirty="0" smtClean="0"/>
              <a:t>As a species, humans have only existed for about 200,000 years and have low within-species genetic variation</a:t>
            </a:r>
          </a:p>
          <a:p>
            <a:r>
              <a:rPr lang="en-US" altLang="en-US" dirty="0" smtClean="0"/>
              <a:t>Most of the variation within humans is due to </a:t>
            </a:r>
            <a:r>
              <a:rPr lang="en-US" altLang="en-US" b="1" dirty="0" smtClean="0"/>
              <a:t>single nucleotide polymorphisms </a:t>
            </a:r>
            <a:r>
              <a:rPr lang="en-US" altLang="en-US" dirty="0" smtClean="0"/>
              <a:t>(</a:t>
            </a:r>
            <a:r>
              <a:rPr lang="en-US" altLang="en-US" b="1" dirty="0" smtClean="0"/>
              <a:t>SNPs</a:t>
            </a:r>
            <a:r>
              <a:rPr lang="en-US" altLang="en-US" dirty="0" smtClean="0"/>
              <a:t>)</a:t>
            </a:r>
          </a:p>
          <a:p>
            <a:r>
              <a:rPr lang="en-US" altLang="en-US" dirty="0" smtClean="0"/>
              <a:t>There are also inversions, deletions, and duplications and a large number of copy-number variants (CNVs)</a:t>
            </a:r>
          </a:p>
          <a:p>
            <a:r>
              <a:rPr lang="en-US" altLang="en-US" dirty="0" smtClean="0"/>
              <a:t>These variations are useful for studying human evolution and human health</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909309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t>Widespread Conservation of Developmental Genes Among Animals</a:t>
            </a:r>
          </a:p>
        </p:txBody>
      </p:sp>
      <p:sp>
        <p:nvSpPr>
          <p:cNvPr id="77827" name="Rectangle 3"/>
          <p:cNvSpPr>
            <a:spLocks noGrp="1" noChangeArrowheads="1"/>
          </p:cNvSpPr>
          <p:nvPr>
            <p:ph idx="1"/>
          </p:nvPr>
        </p:nvSpPr>
        <p:spPr/>
        <p:txBody>
          <a:bodyPr/>
          <a:lstStyle/>
          <a:p>
            <a:r>
              <a:rPr lang="en-US" altLang="en-US" dirty="0" smtClean="0"/>
              <a:t>Evolutionary developmental biology, or </a:t>
            </a:r>
            <a:r>
              <a:rPr lang="en-US" altLang="en-US" b="1" dirty="0" err="1" smtClean="0"/>
              <a:t>evo-devo</a:t>
            </a:r>
            <a:r>
              <a:rPr lang="en-US" altLang="en-US" dirty="0" smtClean="0"/>
              <a:t>, compares the developmental processes of different multicellular organisms</a:t>
            </a:r>
          </a:p>
          <a:p>
            <a:r>
              <a:rPr lang="en-US" altLang="en-US" dirty="0" smtClean="0"/>
              <a:t>Genomic information shows that minor differences in gene sequence or regulation can result in striking differences in form</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411176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p:txBody>
          <a:bodyPr/>
          <a:lstStyle/>
          <a:p>
            <a:r>
              <a:rPr lang="en-US" altLang="en-US" dirty="0" smtClean="0"/>
              <a:t>Molecular analysis of the homeotic genes in </a:t>
            </a:r>
            <a:r>
              <a:rPr lang="en-US" altLang="en-US" i="1" dirty="0" smtClean="0"/>
              <a:t>Drosophila</a:t>
            </a:r>
            <a:r>
              <a:rPr lang="en-US" altLang="en-US" dirty="0" smtClean="0"/>
              <a:t> has shown that they all include a sequence called a </a:t>
            </a:r>
            <a:r>
              <a:rPr lang="en-US" altLang="en-US" b="1" dirty="0" err="1" smtClean="0"/>
              <a:t>homeobox</a:t>
            </a:r>
            <a:endParaRPr lang="en-US" altLang="en-US" b="1" dirty="0" smtClean="0"/>
          </a:p>
          <a:p>
            <a:r>
              <a:rPr lang="en-US" altLang="en-US" dirty="0" smtClean="0"/>
              <a:t>An identical or very similar nucleotide sequence has been discovered in the homeotic genes of both vertebrates and invertebrates</a:t>
            </a:r>
          </a:p>
          <a:p>
            <a:r>
              <a:rPr lang="en-US" altLang="en-US" dirty="0" smtClean="0"/>
              <a:t>The vertebrate genes homologous to homeotic genes of flies have kept the same chromosomal arrangement</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19867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88" y="268224"/>
            <a:ext cx="6516624"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18.2-s3</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1699617" y="294413"/>
            <a:ext cx="1795363" cy="1282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0" b="1" dirty="0" smtClean="0">
                <a:solidFill>
                  <a:srgbClr val="000000"/>
                </a:solidFill>
                <a:latin typeface="Arial"/>
                <a:ea typeface="ＭＳ Ｐゴシック" charset="0"/>
              </a:rPr>
              <a:t>Cut the DNA</a:t>
            </a:r>
          </a:p>
          <a:p>
            <a:pPr eaLnBrk="0" hangingPunct="0">
              <a:lnSpc>
                <a:spcPts val="2000"/>
              </a:lnSpc>
            </a:pPr>
            <a:r>
              <a:rPr lang="en-US" sz="1770" b="1" dirty="0" smtClean="0">
                <a:solidFill>
                  <a:srgbClr val="000000"/>
                </a:solidFill>
                <a:latin typeface="Arial"/>
                <a:ea typeface="ＭＳ Ｐゴシック" charset="0"/>
              </a:rPr>
              <a:t>into overlapping</a:t>
            </a:r>
          </a:p>
          <a:p>
            <a:pPr eaLnBrk="0" hangingPunct="0">
              <a:lnSpc>
                <a:spcPts val="1900"/>
              </a:lnSpc>
            </a:pPr>
            <a:r>
              <a:rPr lang="en-US" sz="1770" b="1" dirty="0" smtClean="0">
                <a:solidFill>
                  <a:srgbClr val="000000"/>
                </a:solidFill>
                <a:latin typeface="Arial"/>
                <a:ea typeface="ＭＳ Ｐゴシック" charset="0"/>
              </a:rPr>
              <a:t>fragments short</a:t>
            </a:r>
          </a:p>
          <a:p>
            <a:pPr eaLnBrk="0" hangingPunct="0">
              <a:lnSpc>
                <a:spcPts val="2000"/>
              </a:lnSpc>
            </a:pPr>
            <a:r>
              <a:rPr lang="en-US" sz="1770" b="1" dirty="0" smtClean="0">
                <a:solidFill>
                  <a:srgbClr val="000000"/>
                </a:solidFill>
                <a:latin typeface="Arial"/>
                <a:ea typeface="ＭＳ Ｐゴシック" charset="0"/>
              </a:rPr>
              <a:t>enough for</a:t>
            </a:r>
          </a:p>
          <a:p>
            <a:pPr eaLnBrk="0" hangingPunct="0">
              <a:lnSpc>
                <a:spcPts val="1900"/>
              </a:lnSpc>
            </a:pPr>
            <a:r>
              <a:rPr lang="en-US" sz="1770" b="1" dirty="0" smtClean="0">
                <a:solidFill>
                  <a:srgbClr val="000000"/>
                </a:solidFill>
                <a:latin typeface="Arial"/>
                <a:ea typeface="ＭＳ Ｐゴシック" charset="0"/>
              </a:rPr>
              <a:t>sequencing.</a:t>
            </a:r>
            <a:endParaRPr lang="en-US" sz="1770" b="1" dirty="0">
              <a:solidFill>
                <a:srgbClr val="000000"/>
              </a:solidFill>
              <a:latin typeface="Arial"/>
              <a:ea typeface="ＭＳ Ｐゴシック" charset="0"/>
            </a:endParaRPr>
          </a:p>
        </p:txBody>
      </p:sp>
      <p:sp>
        <p:nvSpPr>
          <p:cNvPr id="8" name="TextBox 8"/>
          <p:cNvSpPr txBox="1">
            <a:spLocks noChangeArrowheads="1"/>
          </p:cNvSpPr>
          <p:nvPr/>
        </p:nvSpPr>
        <p:spPr bwMode="auto">
          <a:xfrm>
            <a:off x="1701998" y="2130361"/>
            <a:ext cx="22313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0" b="1" smtClean="0">
                <a:solidFill>
                  <a:srgbClr val="000000"/>
                </a:solidFill>
                <a:latin typeface="Arial"/>
                <a:ea typeface="ＭＳ Ｐゴシック" charset="0"/>
              </a:rPr>
              <a:t>Clone the fragments</a:t>
            </a:r>
          </a:p>
          <a:p>
            <a:pPr eaLnBrk="0" hangingPunct="0">
              <a:lnSpc>
                <a:spcPts val="2000"/>
              </a:lnSpc>
            </a:pPr>
            <a:r>
              <a:rPr lang="en-US" sz="1770" b="1" smtClean="0">
                <a:solidFill>
                  <a:srgbClr val="000000"/>
                </a:solidFill>
                <a:latin typeface="Arial"/>
                <a:ea typeface="ＭＳ Ｐゴシック" charset="0"/>
              </a:rPr>
              <a:t>in plasmid or other</a:t>
            </a:r>
          </a:p>
          <a:p>
            <a:pPr eaLnBrk="0" hangingPunct="0">
              <a:lnSpc>
                <a:spcPts val="2000"/>
              </a:lnSpc>
            </a:pPr>
            <a:r>
              <a:rPr lang="en-US" sz="1770" b="1" smtClean="0">
                <a:solidFill>
                  <a:srgbClr val="000000"/>
                </a:solidFill>
                <a:latin typeface="Arial"/>
                <a:ea typeface="ＭＳ Ｐゴシック" charset="0"/>
              </a:rPr>
              <a:t>vectors.</a:t>
            </a:r>
            <a:endParaRPr lang="en-US" sz="1770" b="1" dirty="0">
              <a:solidFill>
                <a:srgbClr val="000000"/>
              </a:solidFill>
              <a:latin typeface="Arial"/>
              <a:ea typeface="ＭＳ Ｐゴシック" charset="0"/>
            </a:endParaRPr>
          </a:p>
        </p:txBody>
      </p:sp>
      <p:sp>
        <p:nvSpPr>
          <p:cNvPr id="9" name="TextBox 12"/>
          <p:cNvSpPr txBox="1">
            <a:spLocks noChangeArrowheads="1"/>
          </p:cNvSpPr>
          <p:nvPr/>
        </p:nvSpPr>
        <p:spPr bwMode="auto">
          <a:xfrm>
            <a:off x="1701998" y="3771836"/>
            <a:ext cx="1679947"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0" b="1" dirty="0" smtClean="0">
                <a:solidFill>
                  <a:srgbClr val="000000"/>
                </a:solidFill>
                <a:latin typeface="Arial"/>
                <a:ea typeface="ＭＳ Ｐゴシック" charset="0"/>
              </a:rPr>
              <a:t>Sequence each</a:t>
            </a:r>
          </a:p>
          <a:p>
            <a:pPr eaLnBrk="0" hangingPunct="0">
              <a:lnSpc>
                <a:spcPts val="2000"/>
              </a:lnSpc>
            </a:pPr>
            <a:r>
              <a:rPr lang="en-US" sz="1770" b="1" dirty="0" smtClean="0">
                <a:solidFill>
                  <a:srgbClr val="000000"/>
                </a:solidFill>
                <a:latin typeface="Arial"/>
                <a:ea typeface="ＭＳ Ｐゴシック" charset="0"/>
              </a:rPr>
              <a:t>fragment.</a:t>
            </a:r>
            <a:endParaRPr lang="en-US" sz="1770" b="1" dirty="0">
              <a:solidFill>
                <a:srgbClr val="000000"/>
              </a:solidFill>
              <a:latin typeface="Arial"/>
              <a:ea typeface="ＭＳ Ｐゴシック" charset="0"/>
            </a:endParaRPr>
          </a:p>
        </p:txBody>
      </p:sp>
      <p:sp>
        <p:nvSpPr>
          <p:cNvPr id="10" name="TextBox 18"/>
          <p:cNvSpPr txBox="1">
            <a:spLocks noChangeArrowheads="1"/>
          </p:cNvSpPr>
          <p:nvPr/>
        </p:nvSpPr>
        <p:spPr bwMode="auto">
          <a:xfrm>
            <a:off x="1701998" y="5272024"/>
            <a:ext cx="2154436" cy="1282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0" b="1" dirty="0" smtClean="0">
                <a:solidFill>
                  <a:srgbClr val="000000"/>
                </a:solidFill>
                <a:latin typeface="Arial"/>
                <a:ea typeface="ＭＳ Ｐゴシック" charset="0"/>
              </a:rPr>
              <a:t>Order the</a:t>
            </a:r>
          </a:p>
          <a:p>
            <a:pPr eaLnBrk="0" hangingPunct="0">
              <a:lnSpc>
                <a:spcPts val="2000"/>
              </a:lnSpc>
            </a:pPr>
            <a:r>
              <a:rPr lang="en-US" sz="1770" b="1" dirty="0" smtClean="0">
                <a:solidFill>
                  <a:srgbClr val="000000"/>
                </a:solidFill>
                <a:latin typeface="Arial"/>
                <a:ea typeface="ＭＳ Ｐゴシック" charset="0"/>
              </a:rPr>
              <a:t>sequences into one</a:t>
            </a:r>
          </a:p>
          <a:p>
            <a:pPr eaLnBrk="0" hangingPunct="0">
              <a:lnSpc>
                <a:spcPts val="2000"/>
              </a:lnSpc>
            </a:pPr>
            <a:r>
              <a:rPr lang="en-US" sz="1770" b="1" dirty="0" smtClean="0">
                <a:solidFill>
                  <a:srgbClr val="000000"/>
                </a:solidFill>
                <a:latin typeface="Arial"/>
                <a:ea typeface="ＭＳ Ｐゴシック" charset="0"/>
              </a:rPr>
              <a:t>overall sequence</a:t>
            </a:r>
          </a:p>
          <a:p>
            <a:pPr eaLnBrk="0" hangingPunct="0">
              <a:lnSpc>
                <a:spcPts val="2000"/>
              </a:lnSpc>
            </a:pPr>
            <a:r>
              <a:rPr lang="en-US" sz="1770" b="1" dirty="0" smtClean="0">
                <a:solidFill>
                  <a:srgbClr val="000000"/>
                </a:solidFill>
                <a:latin typeface="Arial"/>
                <a:ea typeface="ＭＳ Ｐゴシック" charset="0"/>
              </a:rPr>
              <a:t>with computer</a:t>
            </a:r>
          </a:p>
          <a:p>
            <a:pPr eaLnBrk="0" hangingPunct="0">
              <a:lnSpc>
                <a:spcPts val="2000"/>
              </a:lnSpc>
            </a:pPr>
            <a:r>
              <a:rPr lang="en-US" sz="1770" b="1" dirty="0" smtClean="0">
                <a:solidFill>
                  <a:srgbClr val="000000"/>
                </a:solidFill>
                <a:latin typeface="Arial"/>
                <a:ea typeface="ＭＳ Ｐゴシック" charset="0"/>
              </a:rPr>
              <a:t>software.</a:t>
            </a:r>
            <a:endParaRPr lang="en-US" sz="1770" b="1" dirty="0">
              <a:solidFill>
                <a:srgbClr val="000000"/>
              </a:solidFill>
              <a:latin typeface="Arial"/>
              <a:ea typeface="ＭＳ Ｐゴシック" charset="0"/>
            </a:endParaRPr>
          </a:p>
        </p:txBody>
      </p:sp>
      <p:sp>
        <p:nvSpPr>
          <p:cNvPr id="11" name="TextBox 10"/>
          <p:cNvSpPr txBox="1"/>
          <p:nvPr/>
        </p:nvSpPr>
        <p:spPr>
          <a:xfrm>
            <a:off x="3642250" y="3905480"/>
            <a:ext cx="1286935" cy="276999"/>
          </a:xfrm>
          <a:prstGeom prst="rect">
            <a:avLst/>
          </a:prstGeom>
          <a:noFill/>
        </p:spPr>
        <p:txBody>
          <a:bodyPr wrap="square" rtlCol="0">
            <a:spAutoFit/>
          </a:bodyPr>
          <a:lstStyle/>
          <a:p>
            <a:pPr eaLnBrk="0" hangingPunct="0"/>
            <a:r>
              <a:rPr lang="en-US" sz="1200" b="1" dirty="0">
                <a:solidFill>
                  <a:srgbClr val="FFFFFF"/>
                </a:solidFill>
                <a:latin typeface="Arial" charset="0"/>
                <a:ea typeface="ＭＳ Ｐゴシック" charset="0"/>
              </a:rPr>
              <a:t>CGCCATCAGT</a:t>
            </a:r>
          </a:p>
        </p:txBody>
      </p:sp>
      <p:sp>
        <p:nvSpPr>
          <p:cNvPr id="12" name="TextBox 11"/>
          <p:cNvSpPr txBox="1"/>
          <p:nvPr/>
        </p:nvSpPr>
        <p:spPr>
          <a:xfrm>
            <a:off x="4830227" y="3905480"/>
            <a:ext cx="1671639" cy="276999"/>
          </a:xfrm>
          <a:prstGeom prst="rect">
            <a:avLst/>
          </a:prstGeom>
          <a:noFill/>
        </p:spPr>
        <p:txBody>
          <a:bodyPr wrap="square" rtlCol="0">
            <a:spAutoFit/>
          </a:bodyPr>
          <a:lstStyle/>
          <a:p>
            <a:pPr eaLnBrk="0" hangingPunct="0"/>
            <a:r>
              <a:rPr lang="en-US" sz="1200" b="1" dirty="0">
                <a:solidFill>
                  <a:srgbClr val="FFFFFF"/>
                </a:solidFill>
                <a:latin typeface="Arial" charset="0"/>
                <a:ea typeface="ＭＳ Ｐゴシック" charset="0"/>
              </a:rPr>
              <a:t>AGTCCGCTATACGA</a:t>
            </a:r>
          </a:p>
        </p:txBody>
      </p:sp>
      <p:sp>
        <p:nvSpPr>
          <p:cNvPr id="13" name="TextBox 12"/>
          <p:cNvSpPr txBox="1"/>
          <p:nvPr/>
        </p:nvSpPr>
        <p:spPr>
          <a:xfrm>
            <a:off x="6452124" y="3905480"/>
            <a:ext cx="1352784" cy="276999"/>
          </a:xfrm>
          <a:prstGeom prst="rect">
            <a:avLst/>
          </a:prstGeom>
          <a:noFill/>
        </p:spPr>
        <p:txBody>
          <a:bodyPr wrap="square" rtlCol="0">
            <a:spAutoFit/>
          </a:bodyPr>
          <a:lstStyle/>
          <a:p>
            <a:pPr eaLnBrk="0" hangingPunct="0"/>
            <a:r>
              <a:rPr lang="en-US" sz="1200" b="1" dirty="0">
                <a:solidFill>
                  <a:srgbClr val="FFFFFF"/>
                </a:solidFill>
                <a:latin typeface="Arial" charset="0"/>
                <a:ea typeface="ＭＳ Ｐゴシック" charset="0"/>
              </a:rPr>
              <a:t>ACGATACTGGT</a:t>
            </a:r>
          </a:p>
        </p:txBody>
      </p:sp>
      <p:sp>
        <p:nvSpPr>
          <p:cNvPr id="14" name="TextBox 13"/>
          <p:cNvSpPr txBox="1"/>
          <p:nvPr/>
        </p:nvSpPr>
        <p:spPr>
          <a:xfrm>
            <a:off x="3883632" y="4991626"/>
            <a:ext cx="1333420" cy="276999"/>
          </a:xfrm>
          <a:prstGeom prst="rect">
            <a:avLst/>
          </a:prstGeom>
          <a:noFill/>
        </p:spPr>
        <p:txBody>
          <a:bodyPr wrap="square" rtlCol="0">
            <a:spAutoFit/>
          </a:bodyPr>
          <a:lstStyle/>
          <a:p>
            <a:pPr eaLnBrk="0" hangingPunct="0"/>
            <a:r>
              <a:rPr lang="en-US" sz="1200" b="1" dirty="0">
                <a:solidFill>
                  <a:srgbClr val="FFFFFF"/>
                </a:solidFill>
                <a:latin typeface="Arial" charset="0"/>
                <a:ea typeface="ＭＳ Ｐゴシック" charset="0"/>
              </a:rPr>
              <a:t>CGCCATCAGT</a:t>
            </a:r>
          </a:p>
        </p:txBody>
      </p:sp>
      <p:sp>
        <p:nvSpPr>
          <p:cNvPr id="15" name="TextBox 14"/>
          <p:cNvSpPr txBox="1"/>
          <p:nvPr/>
        </p:nvSpPr>
        <p:spPr>
          <a:xfrm>
            <a:off x="5708913" y="4991626"/>
            <a:ext cx="1352784" cy="276999"/>
          </a:xfrm>
          <a:prstGeom prst="rect">
            <a:avLst/>
          </a:prstGeom>
          <a:noFill/>
        </p:spPr>
        <p:txBody>
          <a:bodyPr wrap="square" rtlCol="0">
            <a:spAutoFit/>
          </a:bodyPr>
          <a:lstStyle/>
          <a:p>
            <a:pPr eaLnBrk="0" hangingPunct="0"/>
            <a:r>
              <a:rPr lang="en-US" sz="1200" b="1" dirty="0">
                <a:solidFill>
                  <a:srgbClr val="FFFFFF"/>
                </a:solidFill>
                <a:latin typeface="Arial" charset="0"/>
                <a:ea typeface="ＭＳ Ｐゴシック" charset="0"/>
              </a:rPr>
              <a:t>ACGATACTGGT</a:t>
            </a:r>
          </a:p>
        </p:txBody>
      </p:sp>
      <p:sp>
        <p:nvSpPr>
          <p:cNvPr id="16" name="TextBox 15"/>
          <p:cNvSpPr txBox="1"/>
          <p:nvPr/>
        </p:nvSpPr>
        <p:spPr>
          <a:xfrm>
            <a:off x="4636137" y="5471019"/>
            <a:ext cx="1671639" cy="276999"/>
          </a:xfrm>
          <a:prstGeom prst="rect">
            <a:avLst/>
          </a:prstGeom>
          <a:noFill/>
        </p:spPr>
        <p:txBody>
          <a:bodyPr wrap="square" rtlCol="0">
            <a:spAutoFit/>
          </a:bodyPr>
          <a:lstStyle/>
          <a:p>
            <a:pPr eaLnBrk="0" hangingPunct="0"/>
            <a:r>
              <a:rPr lang="en-US" sz="1200" b="1" dirty="0">
                <a:solidFill>
                  <a:srgbClr val="FFFFFF"/>
                </a:solidFill>
                <a:latin typeface="Arial" charset="0"/>
                <a:ea typeface="ＭＳ Ｐゴシック" charset="0"/>
              </a:rPr>
              <a:t>AGTCCGCTATACGA</a:t>
            </a:r>
          </a:p>
        </p:txBody>
      </p:sp>
      <p:sp>
        <p:nvSpPr>
          <p:cNvPr id="17" name="TextBox 16"/>
          <p:cNvSpPr txBox="1"/>
          <p:nvPr/>
        </p:nvSpPr>
        <p:spPr>
          <a:xfrm>
            <a:off x="3743067" y="6259126"/>
            <a:ext cx="3558799" cy="276999"/>
          </a:xfrm>
          <a:prstGeom prst="rect">
            <a:avLst/>
          </a:prstGeom>
          <a:noFill/>
        </p:spPr>
        <p:txBody>
          <a:bodyPr wrap="square" rtlCol="0">
            <a:spAutoFit/>
          </a:bodyPr>
          <a:lstStyle/>
          <a:p>
            <a:pPr eaLnBrk="0" hangingPunct="0"/>
            <a:r>
              <a:rPr lang="en-US" sz="1200" b="1" dirty="0" smtClean="0">
                <a:solidFill>
                  <a:srgbClr val="FFFFFF"/>
                </a:solidFill>
                <a:latin typeface="Arial" charset="0"/>
                <a:ea typeface="ＭＳ Ｐゴシック" charset="0"/>
              </a:rPr>
              <a:t>…CGCCATCAGTCCGCTATACGATACTGGT…</a:t>
            </a:r>
            <a:endParaRPr lang="en-US" sz="120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3882739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936" y="268224"/>
            <a:ext cx="4834128"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18.17</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2300976" y="549491"/>
            <a:ext cx="78226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Adult</a:t>
            </a:r>
          </a:p>
          <a:p>
            <a:pPr eaLnBrk="0" hangingPunct="0">
              <a:lnSpc>
                <a:spcPts val="2000"/>
              </a:lnSpc>
            </a:pPr>
            <a:r>
              <a:rPr lang="en-US" sz="1775" b="1" dirty="0" smtClean="0">
                <a:solidFill>
                  <a:srgbClr val="000000"/>
                </a:solidFill>
                <a:latin typeface="Arial"/>
                <a:ea typeface="ＭＳ Ｐゴシック" charset="0"/>
              </a:rPr>
              <a:t>fruit fly</a:t>
            </a:r>
            <a:endParaRPr lang="en-US" sz="1775" b="1" dirty="0">
              <a:solidFill>
                <a:srgbClr val="000000"/>
              </a:solidFill>
              <a:latin typeface="Arial"/>
              <a:ea typeface="ＭＳ Ｐゴシック" charset="0"/>
            </a:endParaRPr>
          </a:p>
        </p:txBody>
      </p:sp>
      <p:sp>
        <p:nvSpPr>
          <p:cNvPr id="8" name="TextBox 4"/>
          <p:cNvSpPr txBox="1">
            <a:spLocks noChangeArrowheads="1"/>
          </p:cNvSpPr>
          <p:nvPr/>
        </p:nvSpPr>
        <p:spPr bwMode="auto">
          <a:xfrm>
            <a:off x="2300976" y="1727413"/>
            <a:ext cx="1744067"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Fruit fly embryo</a:t>
            </a:r>
          </a:p>
          <a:p>
            <a:pPr eaLnBrk="0" hangingPunct="0">
              <a:lnSpc>
                <a:spcPts val="2000"/>
              </a:lnSpc>
            </a:pPr>
            <a:r>
              <a:rPr lang="en-US" sz="1775" b="1" dirty="0" smtClean="0">
                <a:solidFill>
                  <a:srgbClr val="000000"/>
                </a:solidFill>
                <a:latin typeface="Arial"/>
                <a:ea typeface="ＭＳ Ｐゴシック" charset="0"/>
              </a:rPr>
              <a:t>(10 hours)</a:t>
            </a:r>
            <a:endParaRPr lang="en-US" sz="1775" b="1" dirty="0">
              <a:solidFill>
                <a:srgbClr val="000000"/>
              </a:solidFill>
              <a:latin typeface="Arial"/>
              <a:ea typeface="ＭＳ Ｐゴシック" charset="0"/>
            </a:endParaRPr>
          </a:p>
        </p:txBody>
      </p:sp>
      <p:sp>
        <p:nvSpPr>
          <p:cNvPr id="9" name="TextBox 6"/>
          <p:cNvSpPr txBox="1">
            <a:spLocks noChangeArrowheads="1"/>
          </p:cNvSpPr>
          <p:nvPr/>
        </p:nvSpPr>
        <p:spPr bwMode="auto">
          <a:xfrm>
            <a:off x="2296213" y="2435437"/>
            <a:ext cx="144911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Fruit fly</a:t>
            </a:r>
          </a:p>
          <a:p>
            <a:pPr eaLnBrk="0" hangingPunct="0">
              <a:lnSpc>
                <a:spcPts val="2000"/>
              </a:lnSpc>
            </a:pPr>
            <a:r>
              <a:rPr lang="en-US" sz="1775" b="1" dirty="0" smtClean="0">
                <a:solidFill>
                  <a:srgbClr val="000000"/>
                </a:solidFill>
                <a:latin typeface="Arial"/>
                <a:ea typeface="ＭＳ Ｐゴシック" charset="0"/>
              </a:rPr>
              <a:t>chromosome</a:t>
            </a:r>
            <a:endParaRPr lang="en-US" sz="1775" b="1" dirty="0">
              <a:solidFill>
                <a:srgbClr val="000000"/>
              </a:solidFill>
              <a:latin typeface="Arial"/>
              <a:ea typeface="ＭＳ Ｐゴシック" charset="0"/>
            </a:endParaRPr>
          </a:p>
        </p:txBody>
      </p:sp>
      <p:sp>
        <p:nvSpPr>
          <p:cNvPr id="10" name="TextBox 8"/>
          <p:cNvSpPr txBox="1">
            <a:spLocks noChangeArrowheads="1"/>
          </p:cNvSpPr>
          <p:nvPr/>
        </p:nvSpPr>
        <p:spPr bwMode="auto">
          <a:xfrm>
            <a:off x="2296213" y="3211723"/>
            <a:ext cx="1577355"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Mouse</a:t>
            </a:r>
          </a:p>
          <a:p>
            <a:pPr eaLnBrk="0" hangingPunct="0">
              <a:lnSpc>
                <a:spcPts val="2000"/>
              </a:lnSpc>
            </a:pPr>
            <a:r>
              <a:rPr lang="en-US" sz="1775" b="1" dirty="0" smtClean="0">
                <a:solidFill>
                  <a:srgbClr val="000000"/>
                </a:solidFill>
                <a:latin typeface="Arial"/>
                <a:ea typeface="ＭＳ Ｐゴシック" charset="0"/>
              </a:rPr>
              <a:t>chromosomes</a:t>
            </a:r>
            <a:endParaRPr lang="en-US" sz="1775" b="1" dirty="0">
              <a:solidFill>
                <a:srgbClr val="000000"/>
              </a:solidFill>
              <a:latin typeface="Arial"/>
              <a:ea typeface="ＭＳ Ｐゴシック" charset="0"/>
            </a:endParaRPr>
          </a:p>
        </p:txBody>
      </p:sp>
      <p:sp>
        <p:nvSpPr>
          <p:cNvPr id="11" name="TextBox 10"/>
          <p:cNvSpPr txBox="1">
            <a:spLocks noChangeArrowheads="1"/>
          </p:cNvSpPr>
          <p:nvPr/>
        </p:nvSpPr>
        <p:spPr bwMode="auto">
          <a:xfrm>
            <a:off x="2300976" y="4454733"/>
            <a:ext cx="1628651"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smtClean="0">
                <a:solidFill>
                  <a:srgbClr val="000000"/>
                </a:solidFill>
                <a:latin typeface="Arial"/>
                <a:ea typeface="ＭＳ Ｐゴシック" charset="0"/>
              </a:rPr>
              <a:t>Mouse embryo</a:t>
            </a:r>
          </a:p>
          <a:p>
            <a:pPr eaLnBrk="0" hangingPunct="0">
              <a:lnSpc>
                <a:spcPts val="2000"/>
              </a:lnSpc>
            </a:pPr>
            <a:r>
              <a:rPr lang="en-US" sz="1775" b="1" dirty="0" smtClean="0">
                <a:solidFill>
                  <a:srgbClr val="000000"/>
                </a:solidFill>
                <a:latin typeface="Arial"/>
                <a:ea typeface="ＭＳ Ｐゴシック" charset="0"/>
              </a:rPr>
              <a:t>(12 days)</a:t>
            </a:r>
            <a:endParaRPr lang="en-US" sz="1775" b="1" dirty="0">
              <a:solidFill>
                <a:srgbClr val="000000"/>
              </a:solidFill>
              <a:latin typeface="Arial"/>
              <a:ea typeface="ＭＳ Ｐゴシック" charset="0"/>
            </a:endParaRPr>
          </a:p>
        </p:txBody>
      </p:sp>
      <p:sp>
        <p:nvSpPr>
          <p:cNvPr id="12" name="TextBox 12"/>
          <p:cNvSpPr txBox="1">
            <a:spLocks noChangeArrowheads="1"/>
          </p:cNvSpPr>
          <p:nvPr/>
        </p:nvSpPr>
        <p:spPr bwMode="auto">
          <a:xfrm>
            <a:off x="2305739" y="5850144"/>
            <a:ext cx="1397819"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Adult mouse</a:t>
            </a:r>
          </a:p>
        </p:txBody>
      </p:sp>
      <p:sp>
        <p:nvSpPr>
          <p:cNvPr id="2" name="Left Brace 1"/>
          <p:cNvSpPr/>
          <p:nvPr/>
        </p:nvSpPr>
        <p:spPr bwMode="auto">
          <a:xfrm>
            <a:off x="3920335" y="3079749"/>
            <a:ext cx="117565" cy="911225"/>
          </a:xfrm>
          <a:prstGeom prst="leftBrace">
            <a:avLst>
              <a:gd name="adj1" fmla="val 32960"/>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Tree>
    <p:extLst>
      <p:ext uri="{BB962C8B-B14F-4D97-AF65-F5344CB8AC3E}">
        <p14:creationId xmlns:p14="http://schemas.microsoft.com/office/powerpoint/2010/main" val="1734465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idx="1"/>
          </p:nvPr>
        </p:nvSpPr>
        <p:spPr/>
        <p:txBody>
          <a:bodyPr/>
          <a:lstStyle/>
          <a:p>
            <a:r>
              <a:rPr lang="en-US" altLang="en-US" dirty="0" smtClean="0"/>
              <a:t>Related </a:t>
            </a:r>
            <a:r>
              <a:rPr lang="en-US" altLang="en-US" dirty="0" err="1" smtClean="0"/>
              <a:t>homeobox</a:t>
            </a:r>
            <a:r>
              <a:rPr lang="en-US" altLang="en-US" dirty="0" smtClean="0"/>
              <a:t> sequences have been found in regulatory genes of yeasts and plants</a:t>
            </a:r>
          </a:p>
          <a:p>
            <a:r>
              <a:rPr lang="en-US" altLang="en-US" dirty="0" smtClean="0"/>
              <a:t>The </a:t>
            </a:r>
            <a:r>
              <a:rPr lang="en-US" altLang="en-US" dirty="0" err="1" smtClean="0"/>
              <a:t>homeodomain</a:t>
            </a:r>
            <a:r>
              <a:rPr lang="en-US" altLang="en-US" dirty="0" smtClean="0"/>
              <a:t> is the part of the protein that binds to DNA when the protein functions as a transcriptional regulator</a:t>
            </a:r>
          </a:p>
          <a:p>
            <a:r>
              <a:rPr lang="en-US" altLang="en-US" dirty="0" smtClean="0"/>
              <a:t>The more variable domains in the protein recognize particular DNA sequences and specify which genes are regulated by the protein</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1766088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p:txBody>
          <a:bodyPr/>
          <a:lstStyle/>
          <a:p>
            <a:r>
              <a:rPr lang="en-US" altLang="en-US" dirty="0" smtClean="0"/>
              <a:t>Sometimes small changes in regulatory sequences of certain genes lead to major changes in body form</a:t>
            </a:r>
          </a:p>
          <a:p>
            <a:r>
              <a:rPr lang="en-US" altLang="en-US" dirty="0" smtClean="0"/>
              <a:t>For example, variation in </a:t>
            </a:r>
            <a:r>
              <a:rPr lang="en-US" altLang="en-US" i="1" dirty="0" err="1" smtClean="0"/>
              <a:t>Hox</a:t>
            </a:r>
            <a:r>
              <a:rPr lang="en-US" altLang="en-US" dirty="0" smtClean="0"/>
              <a:t> gene expression controls variation in leg-bearing segments of crustaceans and insects</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3383226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 y="268224"/>
            <a:ext cx="7284720" cy="6321552"/>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18.18</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
        <p:nvSpPr>
          <p:cNvPr id="7" name="TextBox 2"/>
          <p:cNvSpPr txBox="1">
            <a:spLocks noChangeArrowheads="1"/>
          </p:cNvSpPr>
          <p:nvPr/>
        </p:nvSpPr>
        <p:spPr bwMode="auto">
          <a:xfrm>
            <a:off x="3833178" y="263175"/>
            <a:ext cx="1197444" cy="56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1950" b="1" dirty="0" smtClean="0">
                <a:solidFill>
                  <a:srgbClr val="000000"/>
                </a:solidFill>
                <a:latin typeface="Arial"/>
                <a:ea typeface="ＭＳ Ｐゴシック" charset="0"/>
              </a:rPr>
              <a:t>Genital</a:t>
            </a:r>
          </a:p>
          <a:p>
            <a:pPr eaLnBrk="0" hangingPunct="0">
              <a:lnSpc>
                <a:spcPts val="2225"/>
              </a:lnSpc>
            </a:pPr>
            <a:r>
              <a:rPr lang="en-US" sz="1950" b="1" dirty="0" smtClean="0">
                <a:solidFill>
                  <a:srgbClr val="000000"/>
                </a:solidFill>
                <a:latin typeface="Arial"/>
                <a:ea typeface="ＭＳ Ｐゴシック" charset="0"/>
              </a:rPr>
              <a:t>segments</a:t>
            </a:r>
            <a:endParaRPr lang="en-US" sz="1950" b="1" dirty="0">
              <a:solidFill>
                <a:srgbClr val="000000"/>
              </a:solidFill>
              <a:latin typeface="Arial"/>
              <a:ea typeface="ＭＳ Ｐゴシック" charset="0"/>
            </a:endParaRPr>
          </a:p>
        </p:txBody>
      </p:sp>
      <p:sp>
        <p:nvSpPr>
          <p:cNvPr id="8" name="TextBox 4"/>
          <p:cNvSpPr txBox="1">
            <a:spLocks noChangeArrowheads="1"/>
          </p:cNvSpPr>
          <p:nvPr/>
        </p:nvSpPr>
        <p:spPr bwMode="auto">
          <a:xfrm>
            <a:off x="948690" y="2673797"/>
            <a:ext cx="7407605" cy="28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1970" b="1" dirty="0">
                <a:solidFill>
                  <a:srgbClr val="000000"/>
                </a:solidFill>
                <a:latin typeface="Arial"/>
                <a:ea typeface="ＭＳ Ｐゴシック" charset="0"/>
              </a:rPr>
              <a:t>(a) Expression of four </a:t>
            </a:r>
            <a:r>
              <a:rPr lang="en-US" sz="1970" b="1" i="1" dirty="0" err="1">
                <a:solidFill>
                  <a:srgbClr val="000000"/>
                </a:solidFill>
                <a:latin typeface="Arial"/>
                <a:ea typeface="ＭＳ Ｐゴシック" charset="0"/>
              </a:rPr>
              <a:t>Hox</a:t>
            </a:r>
            <a:r>
              <a:rPr lang="en-US" sz="1970" b="1" dirty="0">
                <a:solidFill>
                  <a:srgbClr val="000000"/>
                </a:solidFill>
                <a:latin typeface="Arial"/>
                <a:ea typeface="ＭＳ Ｐゴシック" charset="0"/>
              </a:rPr>
              <a:t> genes in the brine shrimp </a:t>
            </a:r>
            <a:r>
              <a:rPr lang="en-US" sz="1970" b="1" i="1" dirty="0" err="1">
                <a:solidFill>
                  <a:srgbClr val="000000"/>
                </a:solidFill>
                <a:latin typeface="Arial"/>
                <a:ea typeface="ＭＳ Ｐゴシック" charset="0"/>
              </a:rPr>
              <a:t>Artemia</a:t>
            </a:r>
            <a:endParaRPr lang="en-US" sz="1970" b="1" i="1" dirty="0">
              <a:solidFill>
                <a:srgbClr val="000000"/>
              </a:solidFill>
              <a:latin typeface="Arial"/>
              <a:ea typeface="ＭＳ Ｐゴシック" charset="0"/>
            </a:endParaRPr>
          </a:p>
        </p:txBody>
      </p:sp>
      <p:sp>
        <p:nvSpPr>
          <p:cNvPr id="11" name="TextBox 7"/>
          <p:cNvSpPr txBox="1">
            <a:spLocks noChangeArrowheads="1"/>
          </p:cNvSpPr>
          <p:nvPr/>
        </p:nvSpPr>
        <p:spPr bwMode="auto">
          <a:xfrm>
            <a:off x="961390" y="5818634"/>
            <a:ext cx="7362593" cy="56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411480" indent="-457200" eaLnBrk="0" hangingPunct="0">
              <a:lnSpc>
                <a:spcPts val="2225"/>
              </a:lnSpc>
            </a:pPr>
            <a:r>
              <a:rPr lang="en-US" sz="1970" b="1" dirty="0" smtClean="0">
                <a:solidFill>
                  <a:srgbClr val="000000"/>
                </a:solidFill>
                <a:latin typeface="Arial"/>
                <a:ea typeface="ＭＳ Ｐゴシック" charset="0"/>
              </a:rPr>
              <a:t>(b) Expression of the grasshopper versions of the same four</a:t>
            </a:r>
            <a:br>
              <a:rPr lang="en-US" sz="1970" b="1" dirty="0" smtClean="0">
                <a:solidFill>
                  <a:srgbClr val="000000"/>
                </a:solidFill>
                <a:latin typeface="Arial"/>
                <a:ea typeface="ＭＳ Ｐゴシック" charset="0"/>
              </a:rPr>
            </a:br>
            <a:r>
              <a:rPr lang="en-US" sz="1970" b="1" i="1" dirty="0" err="1" smtClean="0">
                <a:solidFill>
                  <a:srgbClr val="000000"/>
                </a:solidFill>
                <a:latin typeface="Arial"/>
                <a:ea typeface="ＭＳ Ｐゴシック" charset="0"/>
              </a:rPr>
              <a:t>Hox</a:t>
            </a:r>
            <a:r>
              <a:rPr lang="en-US" sz="1970" b="1" dirty="0" smtClean="0">
                <a:solidFill>
                  <a:srgbClr val="000000"/>
                </a:solidFill>
                <a:latin typeface="Arial"/>
                <a:ea typeface="ＭＳ Ｐゴシック" charset="0"/>
              </a:rPr>
              <a:t> genes</a:t>
            </a:r>
            <a:endParaRPr lang="en-US" sz="1970" b="1" dirty="0">
              <a:solidFill>
                <a:srgbClr val="000000"/>
              </a:solidFill>
              <a:latin typeface="Arial"/>
              <a:ea typeface="ＭＳ Ｐゴシック" charset="0"/>
            </a:endParaRPr>
          </a:p>
        </p:txBody>
      </p:sp>
      <p:sp>
        <p:nvSpPr>
          <p:cNvPr id="12" name="TextBox 10"/>
          <p:cNvSpPr txBox="1">
            <a:spLocks noChangeArrowheads="1"/>
          </p:cNvSpPr>
          <p:nvPr/>
        </p:nvSpPr>
        <p:spPr bwMode="auto">
          <a:xfrm>
            <a:off x="5439728" y="6286947"/>
            <a:ext cx="279884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775" b="1" dirty="0">
                <a:solidFill>
                  <a:srgbClr val="000000"/>
                </a:solidFill>
                <a:latin typeface="Arial"/>
                <a:ea typeface="ＭＳ Ｐゴシック" charset="0"/>
              </a:rPr>
              <a:t>© 1995 The Royal Society</a:t>
            </a:r>
          </a:p>
        </p:txBody>
      </p:sp>
      <p:sp>
        <p:nvSpPr>
          <p:cNvPr id="13" name="TextBox 2"/>
          <p:cNvSpPr txBox="1">
            <a:spLocks noChangeArrowheads="1"/>
          </p:cNvSpPr>
          <p:nvPr/>
        </p:nvSpPr>
        <p:spPr bwMode="auto">
          <a:xfrm>
            <a:off x="6728778" y="3603275"/>
            <a:ext cx="1197444" cy="564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1950" b="1" dirty="0" smtClean="0">
                <a:solidFill>
                  <a:srgbClr val="000000"/>
                </a:solidFill>
                <a:latin typeface="Arial"/>
                <a:ea typeface="ＭＳ Ｐゴシック" charset="0"/>
              </a:rPr>
              <a:t>Genital</a:t>
            </a:r>
          </a:p>
          <a:p>
            <a:pPr eaLnBrk="0" hangingPunct="0">
              <a:lnSpc>
                <a:spcPts val="2225"/>
              </a:lnSpc>
            </a:pPr>
            <a:r>
              <a:rPr lang="en-US" sz="1950" b="1" dirty="0" smtClean="0">
                <a:solidFill>
                  <a:srgbClr val="000000"/>
                </a:solidFill>
                <a:latin typeface="Arial"/>
                <a:ea typeface="ＭＳ Ｐゴシック" charset="0"/>
              </a:rPr>
              <a:t>segments</a:t>
            </a:r>
            <a:endParaRPr lang="en-US" sz="1950" b="1" dirty="0">
              <a:solidFill>
                <a:srgbClr val="000000"/>
              </a:solidFill>
              <a:latin typeface="Arial"/>
              <a:ea typeface="ＭＳ Ｐゴシック" charset="0"/>
            </a:endParaRPr>
          </a:p>
        </p:txBody>
      </p:sp>
      <p:sp>
        <p:nvSpPr>
          <p:cNvPr id="2" name="Freeform 1"/>
          <p:cNvSpPr/>
          <p:nvPr/>
        </p:nvSpPr>
        <p:spPr>
          <a:xfrm>
            <a:off x="4038600" y="847725"/>
            <a:ext cx="396875" cy="508000"/>
          </a:xfrm>
          <a:custGeom>
            <a:avLst/>
            <a:gdLst>
              <a:gd name="connsiteX0" fmla="*/ 0 w 396875"/>
              <a:gd name="connsiteY0" fmla="*/ 336550 h 508000"/>
              <a:gd name="connsiteX1" fmla="*/ 234950 w 396875"/>
              <a:gd name="connsiteY1" fmla="*/ 0 h 508000"/>
              <a:gd name="connsiteX2" fmla="*/ 396875 w 396875"/>
              <a:gd name="connsiteY2" fmla="*/ 508000 h 508000"/>
            </a:gdLst>
            <a:ahLst/>
            <a:cxnLst>
              <a:cxn ang="0">
                <a:pos x="connsiteX0" y="connsiteY0"/>
              </a:cxn>
              <a:cxn ang="0">
                <a:pos x="connsiteX1" y="connsiteY1"/>
              </a:cxn>
              <a:cxn ang="0">
                <a:pos x="connsiteX2" y="connsiteY2"/>
              </a:cxn>
            </a:cxnLst>
            <a:rect l="l" t="t" r="r" b="b"/>
            <a:pathLst>
              <a:path w="396875" h="508000">
                <a:moveTo>
                  <a:pt x="0" y="336550"/>
                </a:moveTo>
                <a:lnTo>
                  <a:pt x="234950" y="0"/>
                </a:lnTo>
                <a:lnTo>
                  <a:pt x="396875" y="508000"/>
                </a:lnTo>
              </a:path>
            </a:pathLst>
          </a:custGeom>
          <a:ln w="12700">
            <a:solidFill>
              <a:schemeClr val="tx1"/>
            </a:solidFill>
            <a:miter lim="800000"/>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
        <p:nvSpPr>
          <p:cNvPr id="9" name="Freeform 8"/>
          <p:cNvSpPr/>
          <p:nvPr/>
        </p:nvSpPr>
        <p:spPr>
          <a:xfrm>
            <a:off x="6635750" y="4162425"/>
            <a:ext cx="530225" cy="555625"/>
          </a:xfrm>
          <a:custGeom>
            <a:avLst/>
            <a:gdLst>
              <a:gd name="connsiteX0" fmla="*/ 0 w 530225"/>
              <a:gd name="connsiteY0" fmla="*/ 555625 h 555625"/>
              <a:gd name="connsiteX1" fmla="*/ 530225 w 530225"/>
              <a:gd name="connsiteY1" fmla="*/ 0 h 555625"/>
              <a:gd name="connsiteX2" fmla="*/ 155575 w 530225"/>
              <a:gd name="connsiteY2" fmla="*/ 473075 h 555625"/>
            </a:gdLst>
            <a:ahLst/>
            <a:cxnLst>
              <a:cxn ang="0">
                <a:pos x="connsiteX0" y="connsiteY0"/>
              </a:cxn>
              <a:cxn ang="0">
                <a:pos x="connsiteX1" y="connsiteY1"/>
              </a:cxn>
              <a:cxn ang="0">
                <a:pos x="connsiteX2" y="connsiteY2"/>
              </a:cxn>
            </a:cxnLst>
            <a:rect l="l" t="t" r="r" b="b"/>
            <a:pathLst>
              <a:path w="530225" h="555625">
                <a:moveTo>
                  <a:pt x="0" y="555625"/>
                </a:moveTo>
                <a:lnTo>
                  <a:pt x="530225" y="0"/>
                </a:lnTo>
                <a:lnTo>
                  <a:pt x="155575" y="473075"/>
                </a:lnTo>
              </a:path>
            </a:pathLst>
          </a:custGeom>
          <a:ln w="12700">
            <a:solidFill>
              <a:schemeClr val="tx1"/>
            </a:solidFill>
            <a:beve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pitchFamily="84" charset="0"/>
              <a:ea typeface="ＭＳ Ｐゴシック" charset="0"/>
            </a:endParaRPr>
          </a:p>
        </p:txBody>
      </p:sp>
    </p:spTree>
    <p:extLst>
      <p:ext uri="{BB962C8B-B14F-4D97-AF65-F5344CB8AC3E}">
        <p14:creationId xmlns:p14="http://schemas.microsoft.com/office/powerpoint/2010/main" val="243679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r>
              <a:rPr lang="en-US" altLang="en-US" dirty="0" smtClean="0"/>
              <a:t>The new sequencing techniques have facilitated an approach called </a:t>
            </a:r>
            <a:r>
              <a:rPr lang="en-US" altLang="en-US" b="1" dirty="0" err="1" smtClean="0"/>
              <a:t>metagenomics</a:t>
            </a:r>
            <a:r>
              <a:rPr lang="en-US" altLang="en-US" dirty="0" smtClean="0"/>
              <a:t> </a:t>
            </a:r>
          </a:p>
          <a:p>
            <a:r>
              <a:rPr lang="en-US" altLang="en-US" dirty="0" smtClean="0"/>
              <a:t>In this approach, DNA from a group of species in an environmental sample is collected and sequenced</a:t>
            </a:r>
          </a:p>
          <a:p>
            <a:r>
              <a:rPr lang="en-US" altLang="en-US" dirty="0" smtClean="0"/>
              <a:t>Computer software sorts out the partial sequences and assembles them into their specific genomes</a:t>
            </a:r>
          </a:p>
        </p:txBody>
      </p:sp>
      <p:sp>
        <p:nvSpPr>
          <p:cNvPr id="7"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16090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Concept 18.2: Scientists use bioinformatics to analyze genomes and their functions</a:t>
            </a:r>
          </a:p>
        </p:txBody>
      </p:sp>
      <p:sp>
        <p:nvSpPr>
          <p:cNvPr id="13315" name="Rectangle 3"/>
          <p:cNvSpPr>
            <a:spLocks noGrp="1" noChangeArrowheads="1"/>
          </p:cNvSpPr>
          <p:nvPr>
            <p:ph idx="1"/>
          </p:nvPr>
        </p:nvSpPr>
        <p:spPr/>
        <p:txBody>
          <a:bodyPr/>
          <a:lstStyle/>
          <a:p>
            <a:r>
              <a:rPr lang="en-US" altLang="en-US" dirty="0" smtClean="0"/>
              <a:t>The Human Genome Project established databases and refined analytical software to make data available on the Internet</a:t>
            </a:r>
          </a:p>
          <a:p>
            <a:r>
              <a:rPr lang="en-US" altLang="en-US" dirty="0" smtClean="0"/>
              <a:t>This has accelerated progress in DNA sequence analysis</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2832546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Centralized Resources for Analyzing Genome Sequences</a:t>
            </a:r>
          </a:p>
        </p:txBody>
      </p:sp>
      <p:sp>
        <p:nvSpPr>
          <p:cNvPr id="14339" name="Rectangle 3"/>
          <p:cNvSpPr>
            <a:spLocks noGrp="1" noChangeArrowheads="1"/>
          </p:cNvSpPr>
          <p:nvPr>
            <p:ph idx="1"/>
          </p:nvPr>
        </p:nvSpPr>
        <p:spPr/>
        <p:txBody>
          <a:bodyPr/>
          <a:lstStyle/>
          <a:p>
            <a:r>
              <a:rPr lang="en-US" altLang="en-US" dirty="0" smtClean="0"/>
              <a:t>Bioinformatics resources are provided by a number of sources</a:t>
            </a:r>
          </a:p>
          <a:p>
            <a:pPr lvl="1"/>
            <a:r>
              <a:rPr lang="en-US" altLang="en-US" dirty="0" smtClean="0"/>
              <a:t>National Library of Medicine and the National Institutes of Health (NIH) created the National </a:t>
            </a:r>
            <a:br>
              <a:rPr lang="en-US" altLang="en-US" dirty="0" smtClean="0"/>
            </a:br>
            <a:r>
              <a:rPr lang="en-US" altLang="en-US" dirty="0" smtClean="0"/>
              <a:t>Center for Biotechnology Information (NCBI)</a:t>
            </a:r>
          </a:p>
          <a:p>
            <a:pPr lvl="1"/>
            <a:r>
              <a:rPr lang="en-US" altLang="en-US" dirty="0" smtClean="0"/>
              <a:t>European Molecular Biology Laboratory</a:t>
            </a:r>
          </a:p>
          <a:p>
            <a:pPr lvl="1"/>
            <a:r>
              <a:rPr lang="en-US" altLang="en-US" dirty="0" smtClean="0"/>
              <a:t>DNA Data Bank of Japan</a:t>
            </a:r>
          </a:p>
          <a:p>
            <a:pPr lvl="1"/>
            <a:r>
              <a:rPr lang="en-US" altLang="en-US" dirty="0" smtClean="0"/>
              <a:t>BGI in Shenzhen, China</a:t>
            </a:r>
          </a:p>
        </p:txBody>
      </p:sp>
      <p:sp>
        <p:nvSpPr>
          <p:cNvPr id="8" name="Footer Placeholder 2"/>
          <p:cNvSpPr>
            <a:spLocks noGrp="1"/>
          </p:cNvSpPr>
          <p:nvPr>
            <p:ph type="ftr" sz="quarter" idx="3"/>
          </p:nvPr>
        </p:nvSpPr>
        <p:spPr>
          <a:xfrm>
            <a:off x="0" y="6489700"/>
            <a:ext cx="3086100" cy="365125"/>
          </a:xfrm>
        </p:spPr>
        <p:txBody>
          <a:bodyPr/>
          <a:lstStyle/>
          <a:p>
            <a:r>
              <a:rPr lang="en-US" dirty="0" smtClean="0"/>
              <a:t>© 2016 Pearson Education, Inc.</a:t>
            </a:r>
            <a:endParaRPr lang="en-US" dirty="0"/>
          </a:p>
        </p:txBody>
      </p:sp>
    </p:spTree>
    <p:extLst>
      <p:ext uri="{BB962C8B-B14F-4D97-AF65-F5344CB8AC3E}">
        <p14:creationId xmlns:p14="http://schemas.microsoft.com/office/powerpoint/2010/main" val="535437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478536" y="188902"/>
            <a:ext cx="8186928" cy="6410785"/>
          </a:xfrm>
          <a:prstGeom prst="rect">
            <a:avLst/>
          </a:prstGeom>
        </p:spPr>
      </p:pic>
      <p:sp>
        <p:nvSpPr>
          <p:cNvPr id="6" name="Title 5"/>
          <p:cNvSpPr>
            <a:spLocks noGrp="1"/>
          </p:cNvSpPr>
          <p:nvPr>
            <p:ph type="title"/>
          </p:nvPr>
        </p:nvSpPr>
        <p:spPr/>
        <p:txBody>
          <a:bodyPr/>
          <a:lstStyle/>
          <a:p>
            <a:r>
              <a:rPr lang="en-US" sz="1200" dirty="0" smtClean="0">
                <a:solidFill>
                  <a:schemeClr val="tx2"/>
                </a:solidFill>
                <a:effectLst/>
                <a:latin typeface="Arial" panose="020B0604020202020204" pitchFamily="34" charset="0"/>
                <a:ea typeface="ＭＳ Ｐゴシック" charset="0"/>
                <a:cs typeface="Arial" panose="020B0604020202020204" pitchFamily="34" charset="0"/>
              </a:rPr>
              <a:t>Figure 18.3</a:t>
            </a:r>
            <a:endParaRPr lang="en-US" dirty="0"/>
          </a:p>
        </p:txBody>
      </p:sp>
      <p:sp>
        <p:nvSpPr>
          <p:cNvPr id="4" name="Footer Placeholder 3"/>
          <p:cNvSpPr>
            <a:spLocks noGrp="1"/>
          </p:cNvSpPr>
          <p:nvPr>
            <p:ph type="ftr" sz="quarter" idx="3"/>
          </p:nvPr>
        </p:nvSpPr>
        <p:spPr/>
        <p:txBody>
          <a:bodyPr/>
          <a:lstStyle/>
          <a:p>
            <a:r>
              <a:rPr lang="en-US" smtClean="0">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31890626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BIF2e_Lecture_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Lecture_Design" id="{B0E6D828-9B85-4718-9282-A007272011D2}" vid="{E31D12D0-4DE0-4655-8738-44DE4B3CF91E}"/>
    </a:ext>
  </a:extLst>
</a:theme>
</file>

<file path=ppt/theme/theme10.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1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4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4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4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1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5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5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5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5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5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5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BIF2e_Lecture_Design</Template>
  <TotalTime>3629</TotalTime>
  <Words>2808</Words>
  <Application>Microsoft Office PowerPoint</Application>
  <PresentationFormat>On-screen Show (4:3)</PresentationFormat>
  <Paragraphs>450</Paragraphs>
  <Slides>53</Slides>
  <Notes>53</Notes>
  <HiddenSlides>0</HiddenSlides>
  <MMClips>0</MMClips>
  <ScaleCrop>false</ScaleCrop>
  <HeadingPairs>
    <vt:vector size="6" baseType="variant">
      <vt:variant>
        <vt:lpstr>Fonts Used</vt:lpstr>
      </vt:variant>
      <vt:variant>
        <vt:i4>7</vt:i4>
      </vt:variant>
      <vt:variant>
        <vt:lpstr>Theme</vt:lpstr>
      </vt:variant>
      <vt:variant>
        <vt:i4>159</vt:i4>
      </vt:variant>
      <vt:variant>
        <vt:lpstr>Slide Titles</vt:lpstr>
      </vt:variant>
      <vt:variant>
        <vt:i4>53</vt:i4>
      </vt:variant>
    </vt:vector>
  </HeadingPairs>
  <TitlesOfParts>
    <vt:vector size="219" baseType="lpstr">
      <vt:lpstr>ＭＳ Ｐゴシック</vt:lpstr>
      <vt:lpstr>Arial</vt:lpstr>
      <vt:lpstr>Tahoma</vt:lpstr>
      <vt:lpstr>Times</vt:lpstr>
      <vt:lpstr>Times New Roman</vt:lpstr>
      <vt:lpstr>Wingdings</vt:lpstr>
      <vt:lpstr>ヒラギノ角ゴ Pro W3</vt:lpstr>
      <vt:lpstr>BIF2e_Lecture_Design</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43_Blank</vt:lpstr>
      <vt:lpstr>44_Blank</vt:lpstr>
      <vt:lpstr>45_Blank</vt:lpstr>
      <vt:lpstr>46_Blank</vt:lpstr>
      <vt:lpstr>47_Blank</vt:lpstr>
      <vt:lpstr>48_Blank</vt:lpstr>
      <vt:lpstr>49_Blank</vt:lpstr>
      <vt:lpstr>50_Blank</vt:lpstr>
      <vt:lpstr>51_Blank</vt:lpstr>
      <vt:lpstr>52_Blank</vt:lpstr>
      <vt:lpstr>53_Blank</vt:lpstr>
      <vt:lpstr>54_Blank</vt:lpstr>
      <vt:lpstr>55_Blank</vt:lpstr>
      <vt:lpstr>56_Blank</vt:lpstr>
      <vt:lpstr>57_Blank</vt:lpstr>
      <vt:lpstr>58_Blank</vt:lpstr>
      <vt:lpstr>59_Blank</vt:lpstr>
      <vt:lpstr>60_Blank</vt:lpstr>
      <vt:lpstr>61_Blank</vt:lpstr>
      <vt:lpstr>62_Blank</vt:lpstr>
      <vt:lpstr>63_Blank</vt:lpstr>
      <vt:lpstr>64_Blank</vt:lpstr>
      <vt:lpstr>65_Blank</vt:lpstr>
      <vt:lpstr>66_Blank</vt:lpstr>
      <vt:lpstr>67_Blank</vt:lpstr>
      <vt:lpstr>68_Blank</vt:lpstr>
      <vt:lpstr>69_Blank</vt:lpstr>
      <vt:lpstr>70_Blank</vt:lpstr>
      <vt:lpstr>71_Blank</vt:lpstr>
      <vt:lpstr>72_Blank</vt:lpstr>
      <vt:lpstr>73_Blank</vt:lpstr>
      <vt:lpstr>74_Blank</vt:lpstr>
      <vt:lpstr>75_Blank</vt:lpstr>
      <vt:lpstr>76_Blank</vt:lpstr>
      <vt:lpstr>77_Blank</vt:lpstr>
      <vt:lpstr>78_Blank</vt:lpstr>
      <vt:lpstr>79_Blank</vt:lpstr>
      <vt:lpstr>80_Blank</vt:lpstr>
      <vt:lpstr>81_Blank</vt:lpstr>
      <vt:lpstr>82_Blank</vt:lpstr>
      <vt:lpstr>83_Blank</vt:lpstr>
      <vt:lpstr>84_Blank</vt:lpstr>
      <vt:lpstr>85_Blank</vt:lpstr>
      <vt:lpstr>86_Blank</vt:lpstr>
      <vt:lpstr>87_Blank</vt:lpstr>
      <vt:lpstr>88_Blank</vt:lpstr>
      <vt:lpstr>89_Blank</vt:lpstr>
      <vt:lpstr>90_Blank</vt:lpstr>
      <vt:lpstr>91_Blank</vt:lpstr>
      <vt:lpstr>92_Blank</vt:lpstr>
      <vt:lpstr>93_Blank</vt:lpstr>
      <vt:lpstr>94_Blank</vt:lpstr>
      <vt:lpstr>95_Blank</vt:lpstr>
      <vt:lpstr>96_Blank</vt:lpstr>
      <vt:lpstr>97_Blank</vt:lpstr>
      <vt:lpstr>98_Blank</vt:lpstr>
      <vt:lpstr>99_Blank</vt:lpstr>
      <vt:lpstr>100_Blank</vt:lpstr>
      <vt:lpstr>101_Blank</vt:lpstr>
      <vt:lpstr>102_Blank</vt:lpstr>
      <vt:lpstr>103_Blank</vt:lpstr>
      <vt:lpstr>104_Blank</vt:lpstr>
      <vt:lpstr>105_Blank</vt:lpstr>
      <vt:lpstr>106_Blank</vt:lpstr>
      <vt:lpstr>107_Blank</vt:lpstr>
      <vt:lpstr>108_Blank</vt:lpstr>
      <vt:lpstr>109_Blank</vt:lpstr>
      <vt:lpstr>110_Blank</vt:lpstr>
      <vt:lpstr>111_Blank</vt:lpstr>
      <vt:lpstr>112_Blank</vt:lpstr>
      <vt:lpstr>113_Blank</vt:lpstr>
      <vt:lpstr>114_Blank</vt:lpstr>
      <vt:lpstr>115_Blank</vt:lpstr>
      <vt:lpstr>116_Blank</vt:lpstr>
      <vt:lpstr>117_Blank</vt:lpstr>
      <vt:lpstr>118_Blank</vt:lpstr>
      <vt:lpstr>119_Blank</vt:lpstr>
      <vt:lpstr>120_Blank</vt:lpstr>
      <vt:lpstr>121_Blank</vt:lpstr>
      <vt:lpstr>122_Blank</vt:lpstr>
      <vt:lpstr>123_Blank</vt:lpstr>
      <vt:lpstr>124_Blank</vt:lpstr>
      <vt:lpstr>125_Blank</vt:lpstr>
      <vt:lpstr>126_Blank</vt:lpstr>
      <vt:lpstr>127_Blank</vt:lpstr>
      <vt:lpstr>128_Blank</vt:lpstr>
      <vt:lpstr>129_Blank</vt:lpstr>
      <vt:lpstr>130_Blank</vt:lpstr>
      <vt:lpstr>131_Blank</vt:lpstr>
      <vt:lpstr>132_Blank</vt:lpstr>
      <vt:lpstr>133_Blank</vt:lpstr>
      <vt:lpstr>134_Blank</vt:lpstr>
      <vt:lpstr>135_Blank</vt:lpstr>
      <vt:lpstr>136_Blank</vt:lpstr>
      <vt:lpstr>137_Blank</vt:lpstr>
      <vt:lpstr>138_Blank</vt:lpstr>
      <vt:lpstr>139_Blank</vt:lpstr>
      <vt:lpstr>140_Blank</vt:lpstr>
      <vt:lpstr>141_Blank</vt:lpstr>
      <vt:lpstr>142_Blank</vt:lpstr>
      <vt:lpstr>143_Blank</vt:lpstr>
      <vt:lpstr>144_Blank</vt:lpstr>
      <vt:lpstr>145_Blank</vt:lpstr>
      <vt:lpstr>146_Blank</vt:lpstr>
      <vt:lpstr>147_Blank</vt:lpstr>
      <vt:lpstr>148_Blank</vt:lpstr>
      <vt:lpstr>149_Blank</vt:lpstr>
      <vt:lpstr>150_Blank</vt:lpstr>
      <vt:lpstr>151_Blank</vt:lpstr>
      <vt:lpstr>152_Blank</vt:lpstr>
      <vt:lpstr>153_Blank</vt:lpstr>
      <vt:lpstr>154_Blank</vt:lpstr>
      <vt:lpstr>155_Blank</vt:lpstr>
      <vt:lpstr>156_Blank</vt:lpstr>
      <vt:lpstr>157_Blank</vt:lpstr>
      <vt:lpstr>158_Blank</vt:lpstr>
      <vt:lpstr>PowerPoint Presentation</vt:lpstr>
      <vt:lpstr>PowerPoint Presentation</vt:lpstr>
      <vt:lpstr>Concept 18.1: The Human Genome Project fostered development of faster, less expensive sequencing techniques</vt:lpstr>
      <vt:lpstr>PowerPoint Presentation</vt:lpstr>
      <vt:lpstr>Figure 18.2-s3</vt:lpstr>
      <vt:lpstr>PowerPoint Presentation</vt:lpstr>
      <vt:lpstr>Concept 18.2: Scientists use bioinformatics to analyze genomes and their functions</vt:lpstr>
      <vt:lpstr>Centralized Resources for Analyzing Genome Sequences</vt:lpstr>
      <vt:lpstr>Figure 18.3</vt:lpstr>
      <vt:lpstr>Understanding the Functions of Protein-Coding Genes</vt:lpstr>
      <vt:lpstr>Systems Biology</vt:lpstr>
      <vt:lpstr>Application of Systems Biology to Medicine</vt:lpstr>
      <vt:lpstr>PowerPoint Presentation</vt:lpstr>
      <vt:lpstr>Genome Size</vt:lpstr>
      <vt:lpstr>Number of Genes</vt:lpstr>
      <vt:lpstr>PowerPoint Presentation</vt:lpstr>
      <vt:lpstr>Gene Density and Noncoding DNA</vt:lpstr>
      <vt:lpstr>Concept 18.4: Multicellular eukaryotes have much noncoding DNA and many multigene families</vt:lpstr>
      <vt:lpstr>Figure 18.5</vt:lpstr>
      <vt:lpstr>Transposable Elements and Related Sequences</vt:lpstr>
      <vt:lpstr>Movement of Transposons and Retrotransposons</vt:lpstr>
      <vt:lpstr>Figure 18.7</vt:lpstr>
      <vt:lpstr>PowerPoint Presentation</vt:lpstr>
      <vt:lpstr>Figure 18.8</vt:lpstr>
      <vt:lpstr>Other Repetitive DNA, Including Simple Sequence DNA</vt:lpstr>
      <vt:lpstr>PowerPoint Presentation</vt:lpstr>
      <vt:lpstr>Genes and Multigene Families</vt:lpstr>
      <vt:lpstr>Figure 18.9-1</vt:lpstr>
      <vt:lpstr>PowerPoint Presentation</vt:lpstr>
      <vt:lpstr>Concept 18.5: Duplication, rearrangement, and mutation of DNA contribute to genome evolution</vt:lpstr>
      <vt:lpstr>Duplication of Entire Chromosome Sets</vt:lpstr>
      <vt:lpstr>Alterations of Chromosome Structure</vt:lpstr>
      <vt:lpstr>Figure 18.10</vt:lpstr>
      <vt:lpstr>PowerPoint Presentation</vt:lpstr>
      <vt:lpstr>Figure 18.11</vt:lpstr>
      <vt:lpstr>PowerPoint Presentation</vt:lpstr>
      <vt:lpstr>Duplication and Divergence of Gene-Sized Regions of DNA</vt:lpstr>
      <vt:lpstr>Figure 18.12</vt:lpstr>
      <vt:lpstr>How Transposable Elements Contribute to Genome Evolution</vt:lpstr>
      <vt:lpstr>PowerPoint Presentation</vt:lpstr>
      <vt:lpstr>Concept 18.6: Comparing genome sequences provides clues to evolution and development</vt:lpstr>
      <vt:lpstr>Comparing Genomes</vt:lpstr>
      <vt:lpstr>Figure 18.15</vt:lpstr>
      <vt:lpstr>Comparing Distantly Related Species</vt:lpstr>
      <vt:lpstr>Comparing Closely Related Species</vt:lpstr>
      <vt:lpstr>PowerPoint Presentation</vt:lpstr>
      <vt:lpstr>Comparing Genomes Within a Species</vt:lpstr>
      <vt:lpstr>Widespread Conservation of Developmental Genes Among Animals</vt:lpstr>
      <vt:lpstr>PowerPoint Presentation</vt:lpstr>
      <vt:lpstr>Figure 18.17</vt:lpstr>
      <vt:lpstr>PowerPoint Presentation</vt:lpstr>
      <vt:lpstr>PowerPoint Presentation</vt:lpstr>
      <vt:lpstr>Figure 18.18</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Kristi Whittaker</cp:lastModifiedBy>
  <cp:revision>597</cp:revision>
  <cp:lastPrinted>2005-03-24T12:52:04Z</cp:lastPrinted>
  <dcterms:created xsi:type="dcterms:W3CDTF">2010-10-31T21:38:30Z</dcterms:created>
  <dcterms:modified xsi:type="dcterms:W3CDTF">2017-12-15T15:57:05Z</dcterms:modified>
</cp:coreProperties>
</file>