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123.xml" ContentType="application/vnd.openxmlformats-officedocument.presentationml.slideMaster+xml"/>
  <Override PartName="/ppt/slideMasters/slideMaster124.xml" ContentType="application/vnd.openxmlformats-officedocument.presentationml.slideMaster+xml"/>
  <Override PartName="/ppt/slideMasters/slideMaster125.xml" ContentType="application/vnd.openxmlformats-officedocument.presentationml.slideMaster+xml"/>
  <Override PartName="/ppt/slideMasters/slideMaster126.xml" ContentType="application/vnd.openxmlformats-officedocument.presentationml.slideMaster+xml"/>
  <Override PartName="/ppt/slideMasters/slideMaster127.xml" ContentType="application/vnd.openxmlformats-officedocument.presentationml.slideMaster+xml"/>
  <Override PartName="/ppt/slideMasters/slideMaster128.xml" ContentType="application/vnd.openxmlformats-officedocument.presentationml.slideMaster+xml"/>
  <Override PartName="/ppt/slideMasters/slideMaster129.xml" ContentType="application/vnd.openxmlformats-officedocument.presentationml.slideMaster+xml"/>
  <Override PartName="/ppt/slideMasters/slideMaster130.xml" ContentType="application/vnd.openxmlformats-officedocument.presentationml.slideMaster+xml"/>
  <Override PartName="/ppt/slideMasters/slideMaster131.xml" ContentType="application/vnd.openxmlformats-officedocument.presentationml.slideMaster+xml"/>
  <Override PartName="/ppt/slideMasters/slideMaster132.xml" ContentType="application/vnd.openxmlformats-officedocument.presentationml.slideMaster+xml"/>
  <Override PartName="/ppt/slideMasters/slideMaster133.xml" ContentType="application/vnd.openxmlformats-officedocument.presentationml.slideMaster+xml"/>
  <Override PartName="/ppt/slideMasters/slideMaster134.xml" ContentType="application/vnd.openxmlformats-officedocument.presentationml.slideMaster+xml"/>
  <Override PartName="/ppt/slideMasters/slideMaster135.xml" ContentType="application/vnd.openxmlformats-officedocument.presentationml.slideMaster+xml"/>
  <Override PartName="/ppt/slideMasters/slideMaster136.xml" ContentType="application/vnd.openxmlformats-officedocument.presentationml.slideMaster+xml"/>
  <Override PartName="/ppt/slideMasters/slideMaster137.xml" ContentType="application/vnd.openxmlformats-officedocument.presentationml.slideMaster+xml"/>
  <Override PartName="/ppt/slideMasters/slideMaster138.xml" ContentType="application/vnd.openxmlformats-officedocument.presentationml.slideMaster+xml"/>
  <Override PartName="/ppt/slideMasters/slideMaster139.xml" ContentType="application/vnd.openxmlformats-officedocument.presentationml.slideMaster+xml"/>
  <Override PartName="/ppt/slideMasters/slideMaster140.xml" ContentType="application/vnd.openxmlformats-officedocument.presentationml.slideMaster+xml"/>
  <Override PartName="/ppt/slideMasters/slideMaster141.xml" ContentType="application/vnd.openxmlformats-officedocument.presentationml.slideMaster+xml"/>
  <Override PartName="/ppt/slideMasters/slideMaster142.xml" ContentType="application/vnd.openxmlformats-officedocument.presentationml.slideMaster+xml"/>
  <Override PartName="/ppt/slideMasters/slideMaster143.xml" ContentType="application/vnd.openxmlformats-officedocument.presentationml.slideMaster+xml"/>
  <Override PartName="/ppt/slideMasters/slideMaster144.xml" ContentType="application/vnd.openxmlformats-officedocument.presentationml.slideMaster+xml"/>
  <Override PartName="/ppt/slideMasters/slideMaster145.xml" ContentType="application/vnd.openxmlformats-officedocument.presentationml.slideMaster+xml"/>
  <Override PartName="/ppt/slideMasters/slideMaster146.xml" ContentType="application/vnd.openxmlformats-officedocument.presentationml.slideMaster+xml"/>
  <Override PartName="/ppt/slideMasters/slideMaster147.xml" ContentType="application/vnd.openxmlformats-officedocument.presentationml.slideMaster+xml"/>
  <Override PartName="/ppt/slideMasters/slideMaster148.xml" ContentType="application/vnd.openxmlformats-officedocument.presentationml.slideMaster+xml"/>
  <Override PartName="/ppt/slideMasters/slideMaster149.xml" ContentType="application/vnd.openxmlformats-officedocument.presentationml.slideMaster+xml"/>
  <Override PartName="/ppt/slideMasters/slideMaster150.xml" ContentType="application/vnd.openxmlformats-officedocument.presentationml.slideMaster+xml"/>
  <Override PartName="/ppt/slideMasters/slideMaster151.xml" ContentType="application/vnd.openxmlformats-officedocument.presentationml.slideMaster+xml"/>
  <Override PartName="/ppt/slideMasters/slideMaster152.xml" ContentType="application/vnd.openxmlformats-officedocument.presentationml.slideMaster+xml"/>
  <Override PartName="/ppt/slideMasters/slideMaster153.xml" ContentType="application/vnd.openxmlformats-officedocument.presentationml.slideMaster+xml"/>
  <Override PartName="/ppt/slideMasters/slideMaster154.xml" ContentType="application/vnd.openxmlformats-officedocument.presentationml.slideMaster+xml"/>
  <Override PartName="/ppt/slideMasters/slideMaster155.xml" ContentType="application/vnd.openxmlformats-officedocument.presentationml.slideMaster+xml"/>
  <Override PartName="/ppt/slideMasters/slideMaster156.xml" ContentType="application/vnd.openxmlformats-officedocument.presentationml.slideMaster+xml"/>
  <Override PartName="/ppt/slideMasters/slideMaster157.xml" ContentType="application/vnd.openxmlformats-officedocument.presentationml.slideMaster+xml"/>
  <Override PartName="/ppt/slideMasters/slideMaster158.xml" ContentType="application/vnd.openxmlformats-officedocument.presentationml.slideMaster+xml"/>
  <Override PartName="/ppt/slideMasters/slideMaster159.xml" ContentType="application/vnd.openxmlformats-officedocument.presentationml.slideMaster+xml"/>
  <Override PartName="/ppt/slideMasters/slideMaster160.xml" ContentType="application/vnd.openxmlformats-officedocument.presentationml.slideMaster+xml"/>
  <Override PartName="/ppt/slideMasters/slideMaster161.xml" ContentType="application/vnd.openxmlformats-officedocument.presentationml.slideMaster+xml"/>
  <Override PartName="/ppt/slideMasters/slideMaster162.xml" ContentType="application/vnd.openxmlformats-officedocument.presentationml.slideMaster+xml"/>
  <Override PartName="/ppt/slideMasters/slideMaster16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theme/theme103.xml" ContentType="application/vnd.openxmlformats-officedocument.theme+xml"/>
  <Override PartName="/ppt/theme/theme104.xml" ContentType="application/vnd.openxmlformats-officedocument.theme+xml"/>
  <Override PartName="/ppt/theme/theme105.xml" ContentType="application/vnd.openxmlformats-officedocument.theme+xml"/>
  <Override PartName="/ppt/theme/theme106.xml" ContentType="application/vnd.openxmlformats-officedocument.theme+xml"/>
  <Override PartName="/ppt/theme/theme107.xml" ContentType="application/vnd.openxmlformats-officedocument.theme+xml"/>
  <Override PartName="/ppt/theme/theme108.xml" ContentType="application/vnd.openxmlformats-officedocument.theme+xml"/>
  <Override PartName="/ppt/theme/theme109.xml" ContentType="application/vnd.openxmlformats-officedocument.theme+xml"/>
  <Override PartName="/ppt/theme/theme110.xml" ContentType="application/vnd.openxmlformats-officedocument.theme+xml"/>
  <Override PartName="/ppt/theme/theme111.xml" ContentType="application/vnd.openxmlformats-officedocument.theme+xml"/>
  <Override PartName="/ppt/theme/theme112.xml" ContentType="application/vnd.openxmlformats-officedocument.theme+xml"/>
  <Override PartName="/ppt/theme/theme113.xml" ContentType="application/vnd.openxmlformats-officedocument.theme+xml"/>
  <Override PartName="/ppt/theme/theme114.xml" ContentType="application/vnd.openxmlformats-officedocument.theme+xml"/>
  <Override PartName="/ppt/theme/theme115.xml" ContentType="application/vnd.openxmlformats-officedocument.theme+xml"/>
  <Override PartName="/ppt/theme/theme116.xml" ContentType="application/vnd.openxmlformats-officedocument.theme+xml"/>
  <Override PartName="/ppt/theme/theme117.xml" ContentType="application/vnd.openxmlformats-officedocument.theme+xml"/>
  <Override PartName="/ppt/theme/theme118.xml" ContentType="application/vnd.openxmlformats-officedocument.theme+xml"/>
  <Override PartName="/ppt/theme/theme119.xml" ContentType="application/vnd.openxmlformats-officedocument.theme+xml"/>
  <Override PartName="/ppt/theme/theme120.xml" ContentType="application/vnd.openxmlformats-officedocument.theme+xml"/>
  <Override PartName="/ppt/theme/theme121.xml" ContentType="application/vnd.openxmlformats-officedocument.theme+xml"/>
  <Override PartName="/ppt/theme/theme122.xml" ContentType="application/vnd.openxmlformats-officedocument.theme+xml"/>
  <Override PartName="/ppt/slideLayouts/slideLayout7.xml" ContentType="application/vnd.openxmlformats-officedocument.presentationml.slideLayout+xml"/>
  <Override PartName="/ppt/theme/theme123.xml" ContentType="application/vnd.openxmlformats-officedocument.theme+xml"/>
  <Override PartName="/ppt/theme/theme124.xml" ContentType="application/vnd.openxmlformats-officedocument.theme+xml"/>
  <Override PartName="/ppt/theme/theme125.xml" ContentType="application/vnd.openxmlformats-officedocument.theme+xml"/>
  <Override PartName="/ppt/theme/theme126.xml" ContentType="application/vnd.openxmlformats-officedocument.theme+xml"/>
  <Override PartName="/ppt/slideLayouts/slideLayout8.xml" ContentType="application/vnd.openxmlformats-officedocument.presentationml.slideLayout+xml"/>
  <Override PartName="/ppt/theme/theme127.xml" ContentType="application/vnd.openxmlformats-officedocument.theme+xml"/>
  <Override PartName="/ppt/theme/theme128.xml" ContentType="application/vnd.openxmlformats-officedocument.theme+xml"/>
  <Override PartName="/ppt/theme/theme129.xml" ContentType="application/vnd.openxmlformats-officedocument.theme+xml"/>
  <Override PartName="/ppt/theme/theme130.xml" ContentType="application/vnd.openxmlformats-officedocument.theme+xml"/>
  <Override PartName="/ppt/theme/theme131.xml" ContentType="application/vnd.openxmlformats-officedocument.theme+xml"/>
  <Override PartName="/ppt/slideLayouts/slideLayout9.xml" ContentType="application/vnd.openxmlformats-officedocument.presentationml.slideLayout+xml"/>
  <Override PartName="/ppt/theme/theme132.xml" ContentType="application/vnd.openxmlformats-officedocument.theme+xml"/>
  <Override PartName="/ppt/slideLayouts/slideLayout10.xml" ContentType="application/vnd.openxmlformats-officedocument.presentationml.slideLayout+xml"/>
  <Override PartName="/ppt/theme/theme133.xml" ContentType="application/vnd.openxmlformats-officedocument.theme+xml"/>
  <Override PartName="/ppt/slideLayouts/slideLayout11.xml" ContentType="application/vnd.openxmlformats-officedocument.presentationml.slideLayout+xml"/>
  <Override PartName="/ppt/theme/theme134.xml" ContentType="application/vnd.openxmlformats-officedocument.theme+xml"/>
  <Override PartName="/ppt/slideLayouts/slideLayout12.xml" ContentType="application/vnd.openxmlformats-officedocument.presentationml.slideLayout+xml"/>
  <Override PartName="/ppt/theme/theme135.xml" ContentType="application/vnd.openxmlformats-officedocument.theme+xml"/>
  <Override PartName="/ppt/slideLayouts/slideLayout13.xml" ContentType="application/vnd.openxmlformats-officedocument.presentationml.slideLayout+xml"/>
  <Override PartName="/ppt/theme/theme136.xml" ContentType="application/vnd.openxmlformats-officedocument.theme+xml"/>
  <Override PartName="/ppt/theme/theme137.xml" ContentType="application/vnd.openxmlformats-officedocument.theme+xml"/>
  <Override PartName="/ppt/slideLayouts/slideLayout14.xml" ContentType="application/vnd.openxmlformats-officedocument.presentationml.slideLayout+xml"/>
  <Override PartName="/ppt/theme/theme138.xml" ContentType="application/vnd.openxmlformats-officedocument.theme+xml"/>
  <Override PartName="/ppt/slideLayouts/slideLayout15.xml" ContentType="application/vnd.openxmlformats-officedocument.presentationml.slideLayout+xml"/>
  <Override PartName="/ppt/theme/theme139.xml" ContentType="application/vnd.openxmlformats-officedocument.theme+xml"/>
  <Override PartName="/ppt/theme/theme140.xml" ContentType="application/vnd.openxmlformats-officedocument.theme+xml"/>
  <Override PartName="/ppt/theme/theme141.xml" ContentType="application/vnd.openxmlformats-officedocument.theme+xml"/>
  <Override PartName="/ppt/slideLayouts/slideLayout16.xml" ContentType="application/vnd.openxmlformats-officedocument.presentationml.slideLayout+xml"/>
  <Override PartName="/ppt/theme/theme142.xml" ContentType="application/vnd.openxmlformats-officedocument.theme+xml"/>
  <Override PartName="/ppt/slideLayouts/slideLayout17.xml" ContentType="application/vnd.openxmlformats-officedocument.presentationml.slideLayout+xml"/>
  <Override PartName="/ppt/theme/theme143.xml" ContentType="application/vnd.openxmlformats-officedocument.theme+xml"/>
  <Override PartName="/ppt/theme/theme144.xml" ContentType="application/vnd.openxmlformats-officedocument.theme+xml"/>
  <Override PartName="/ppt/theme/theme145.xml" ContentType="application/vnd.openxmlformats-officedocument.theme+xml"/>
  <Override PartName="/ppt/theme/theme146.xml" ContentType="application/vnd.openxmlformats-officedocument.theme+xml"/>
  <Override PartName="/ppt/slideLayouts/slideLayout18.xml" ContentType="application/vnd.openxmlformats-officedocument.presentationml.slideLayout+xml"/>
  <Override PartName="/ppt/theme/theme147.xml" ContentType="application/vnd.openxmlformats-officedocument.theme+xml"/>
  <Override PartName="/ppt/slideLayouts/slideLayout19.xml" ContentType="application/vnd.openxmlformats-officedocument.presentationml.slideLayout+xml"/>
  <Override PartName="/ppt/theme/theme148.xml" ContentType="application/vnd.openxmlformats-officedocument.theme+xml"/>
  <Override PartName="/ppt/theme/theme149.xml" ContentType="application/vnd.openxmlformats-officedocument.theme+xml"/>
  <Override PartName="/ppt/theme/theme150.xml" ContentType="application/vnd.openxmlformats-officedocument.theme+xml"/>
  <Override PartName="/ppt/slideLayouts/slideLayout20.xml" ContentType="application/vnd.openxmlformats-officedocument.presentationml.slideLayout+xml"/>
  <Override PartName="/ppt/theme/theme151.xml" ContentType="application/vnd.openxmlformats-officedocument.theme+xml"/>
  <Override PartName="/ppt/slideLayouts/slideLayout21.xml" ContentType="application/vnd.openxmlformats-officedocument.presentationml.slideLayout+xml"/>
  <Override PartName="/ppt/theme/theme152.xml" ContentType="application/vnd.openxmlformats-officedocument.theme+xml"/>
  <Override PartName="/ppt/theme/theme153.xml" ContentType="application/vnd.openxmlformats-officedocument.theme+xml"/>
  <Override PartName="/ppt/theme/theme154.xml" ContentType="application/vnd.openxmlformats-officedocument.theme+xml"/>
  <Override PartName="/ppt/slideLayouts/slideLayout22.xml" ContentType="application/vnd.openxmlformats-officedocument.presentationml.slideLayout+xml"/>
  <Override PartName="/ppt/theme/theme155.xml" ContentType="application/vnd.openxmlformats-officedocument.theme+xml"/>
  <Override PartName="/ppt/theme/theme156.xml" ContentType="application/vnd.openxmlformats-officedocument.theme+xml"/>
  <Override PartName="/ppt/theme/theme157.xml" ContentType="application/vnd.openxmlformats-officedocument.theme+xml"/>
  <Override PartName="/ppt/slideLayouts/slideLayout23.xml" ContentType="application/vnd.openxmlformats-officedocument.presentationml.slideLayout+xml"/>
  <Override PartName="/ppt/theme/theme158.xml" ContentType="application/vnd.openxmlformats-officedocument.theme+xml"/>
  <Override PartName="/ppt/theme/theme159.xml" ContentType="application/vnd.openxmlformats-officedocument.theme+xml"/>
  <Override PartName="/ppt/theme/theme160.xml" ContentType="application/vnd.openxmlformats-officedocument.theme+xml"/>
  <Override PartName="/ppt/theme/theme161.xml" ContentType="application/vnd.openxmlformats-officedocument.theme+xml"/>
  <Override PartName="/ppt/theme/theme162.xml" ContentType="application/vnd.openxmlformats-officedocument.theme+xml"/>
  <Override PartName="/ppt/theme/theme163.xml" ContentType="application/vnd.openxmlformats-officedocument.theme+xml"/>
  <Override PartName="/ppt/theme/theme164.xml" ContentType="application/vnd.openxmlformats-officedocument.theme+xml"/>
  <Override PartName="/ppt/theme/theme16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80" r:id="rId1"/>
    <p:sldMasterId id="2147483787" r:id="rId2"/>
    <p:sldMasterId id="2147483789" r:id="rId3"/>
    <p:sldMasterId id="2147483791" r:id="rId4"/>
    <p:sldMasterId id="2147483793" r:id="rId5"/>
    <p:sldMasterId id="2147483795" r:id="rId6"/>
    <p:sldMasterId id="2147483797" r:id="rId7"/>
    <p:sldMasterId id="2147483799" r:id="rId8"/>
    <p:sldMasterId id="2147483801" r:id="rId9"/>
    <p:sldMasterId id="2147483803" r:id="rId10"/>
    <p:sldMasterId id="2147483805" r:id="rId11"/>
    <p:sldMasterId id="2147483807" r:id="rId12"/>
    <p:sldMasterId id="2147483809" r:id="rId13"/>
    <p:sldMasterId id="2147483811" r:id="rId14"/>
    <p:sldMasterId id="2147483813" r:id="rId15"/>
    <p:sldMasterId id="2147483815" r:id="rId16"/>
    <p:sldMasterId id="2147483817" r:id="rId17"/>
    <p:sldMasterId id="2147483819" r:id="rId18"/>
    <p:sldMasterId id="2147483821" r:id="rId19"/>
    <p:sldMasterId id="2147483823" r:id="rId20"/>
    <p:sldMasterId id="2147483825" r:id="rId21"/>
    <p:sldMasterId id="2147483827" r:id="rId22"/>
    <p:sldMasterId id="2147483829" r:id="rId23"/>
    <p:sldMasterId id="2147483831" r:id="rId24"/>
    <p:sldMasterId id="2147483833" r:id="rId25"/>
    <p:sldMasterId id="2147483835" r:id="rId26"/>
    <p:sldMasterId id="2147483837" r:id="rId27"/>
    <p:sldMasterId id="2147483839" r:id="rId28"/>
    <p:sldMasterId id="2147483841" r:id="rId29"/>
    <p:sldMasterId id="2147483843" r:id="rId30"/>
    <p:sldMasterId id="2147483845" r:id="rId31"/>
    <p:sldMasterId id="2147483847" r:id="rId32"/>
    <p:sldMasterId id="2147483849" r:id="rId33"/>
    <p:sldMasterId id="2147483851" r:id="rId34"/>
    <p:sldMasterId id="2147483853" r:id="rId35"/>
    <p:sldMasterId id="2147483855" r:id="rId36"/>
    <p:sldMasterId id="2147483857" r:id="rId37"/>
    <p:sldMasterId id="2147483859" r:id="rId38"/>
    <p:sldMasterId id="2147483861" r:id="rId39"/>
    <p:sldMasterId id="2147483863" r:id="rId40"/>
    <p:sldMasterId id="2147483865" r:id="rId41"/>
    <p:sldMasterId id="2147483867" r:id="rId42"/>
    <p:sldMasterId id="2147483869" r:id="rId43"/>
    <p:sldMasterId id="2147483871" r:id="rId44"/>
    <p:sldMasterId id="2147483873" r:id="rId45"/>
    <p:sldMasterId id="2147483875" r:id="rId46"/>
    <p:sldMasterId id="2147483877" r:id="rId47"/>
    <p:sldMasterId id="2147483879" r:id="rId48"/>
    <p:sldMasterId id="2147483881" r:id="rId49"/>
    <p:sldMasterId id="2147483883" r:id="rId50"/>
    <p:sldMasterId id="2147483885" r:id="rId51"/>
    <p:sldMasterId id="2147483887" r:id="rId52"/>
    <p:sldMasterId id="2147483889" r:id="rId53"/>
    <p:sldMasterId id="2147483891" r:id="rId54"/>
    <p:sldMasterId id="2147483893" r:id="rId55"/>
    <p:sldMasterId id="2147483895" r:id="rId56"/>
    <p:sldMasterId id="2147483897" r:id="rId57"/>
    <p:sldMasterId id="2147483899" r:id="rId58"/>
    <p:sldMasterId id="2147483901" r:id="rId59"/>
    <p:sldMasterId id="2147483903" r:id="rId60"/>
    <p:sldMasterId id="2147483905" r:id="rId61"/>
    <p:sldMasterId id="2147483907" r:id="rId62"/>
    <p:sldMasterId id="2147483909" r:id="rId63"/>
    <p:sldMasterId id="2147483911" r:id="rId64"/>
    <p:sldMasterId id="2147483913" r:id="rId65"/>
    <p:sldMasterId id="2147483915" r:id="rId66"/>
    <p:sldMasterId id="2147483917" r:id="rId67"/>
    <p:sldMasterId id="2147483919" r:id="rId68"/>
    <p:sldMasterId id="2147483921" r:id="rId69"/>
    <p:sldMasterId id="2147483923" r:id="rId70"/>
    <p:sldMasterId id="2147483925" r:id="rId71"/>
    <p:sldMasterId id="2147483927" r:id="rId72"/>
    <p:sldMasterId id="2147483929" r:id="rId73"/>
    <p:sldMasterId id="2147483931" r:id="rId74"/>
    <p:sldMasterId id="2147483933" r:id="rId75"/>
    <p:sldMasterId id="2147483935" r:id="rId76"/>
    <p:sldMasterId id="2147483937" r:id="rId77"/>
    <p:sldMasterId id="2147483939" r:id="rId78"/>
    <p:sldMasterId id="2147483941" r:id="rId79"/>
    <p:sldMasterId id="2147483943" r:id="rId80"/>
    <p:sldMasterId id="2147483945" r:id="rId81"/>
    <p:sldMasterId id="2147483947" r:id="rId82"/>
    <p:sldMasterId id="2147483949" r:id="rId83"/>
    <p:sldMasterId id="2147483951" r:id="rId84"/>
    <p:sldMasterId id="2147483953" r:id="rId85"/>
    <p:sldMasterId id="2147483955" r:id="rId86"/>
    <p:sldMasterId id="2147483957" r:id="rId87"/>
    <p:sldMasterId id="2147483959" r:id="rId88"/>
    <p:sldMasterId id="2147483961" r:id="rId89"/>
    <p:sldMasterId id="2147483963" r:id="rId90"/>
    <p:sldMasterId id="2147483964" r:id="rId91"/>
    <p:sldMasterId id="2147483966" r:id="rId92"/>
    <p:sldMasterId id="2147483968" r:id="rId93"/>
    <p:sldMasterId id="2147483970" r:id="rId94"/>
    <p:sldMasterId id="2147483972" r:id="rId95"/>
    <p:sldMasterId id="2147483974" r:id="rId96"/>
    <p:sldMasterId id="2147483976" r:id="rId97"/>
    <p:sldMasterId id="2147483978" r:id="rId98"/>
    <p:sldMasterId id="2147483980" r:id="rId99"/>
    <p:sldMasterId id="2147483982" r:id="rId100"/>
    <p:sldMasterId id="2147483984" r:id="rId101"/>
    <p:sldMasterId id="2147483986" r:id="rId102"/>
    <p:sldMasterId id="2147483988" r:id="rId103"/>
    <p:sldMasterId id="2147483990" r:id="rId104"/>
    <p:sldMasterId id="2147483992" r:id="rId105"/>
    <p:sldMasterId id="2147483994" r:id="rId106"/>
    <p:sldMasterId id="2147483996" r:id="rId107"/>
    <p:sldMasterId id="2147483998" r:id="rId108"/>
    <p:sldMasterId id="2147484000" r:id="rId109"/>
    <p:sldMasterId id="2147484001" r:id="rId110"/>
    <p:sldMasterId id="2147484003" r:id="rId111"/>
    <p:sldMasterId id="2147484005" r:id="rId112"/>
    <p:sldMasterId id="2147484007" r:id="rId113"/>
    <p:sldMasterId id="2147484008" r:id="rId114"/>
    <p:sldMasterId id="2147484010" r:id="rId115"/>
    <p:sldMasterId id="2147484012" r:id="rId116"/>
    <p:sldMasterId id="2147484014" r:id="rId117"/>
    <p:sldMasterId id="2147484016" r:id="rId118"/>
    <p:sldMasterId id="2147484018" r:id="rId119"/>
    <p:sldMasterId id="2147484020" r:id="rId120"/>
    <p:sldMasterId id="2147484022" r:id="rId121"/>
    <p:sldMasterId id="2147484023" r:id="rId122"/>
    <p:sldMasterId id="2147484025" r:id="rId123"/>
    <p:sldMasterId id="2147484027" r:id="rId124"/>
    <p:sldMasterId id="2147484029" r:id="rId125"/>
    <p:sldMasterId id="2147484031" r:id="rId126"/>
    <p:sldMasterId id="2147484033" r:id="rId127"/>
    <p:sldMasterId id="2147484035" r:id="rId128"/>
    <p:sldMasterId id="2147484037" r:id="rId129"/>
    <p:sldMasterId id="2147484039" r:id="rId130"/>
    <p:sldMasterId id="2147484041" r:id="rId131"/>
    <p:sldMasterId id="2147484043" r:id="rId132"/>
    <p:sldMasterId id="2147484045" r:id="rId133"/>
    <p:sldMasterId id="2147484047" r:id="rId134"/>
    <p:sldMasterId id="2147484049" r:id="rId135"/>
    <p:sldMasterId id="2147484051" r:id="rId136"/>
    <p:sldMasterId id="2147484053" r:id="rId137"/>
    <p:sldMasterId id="2147484055" r:id="rId138"/>
    <p:sldMasterId id="2147484057" r:id="rId139"/>
    <p:sldMasterId id="2147484059" r:id="rId140"/>
    <p:sldMasterId id="2147484061" r:id="rId141"/>
    <p:sldMasterId id="2147484063" r:id="rId142"/>
    <p:sldMasterId id="2147484065" r:id="rId143"/>
    <p:sldMasterId id="2147484067" r:id="rId144"/>
    <p:sldMasterId id="2147484069" r:id="rId145"/>
    <p:sldMasterId id="2147484071" r:id="rId146"/>
    <p:sldMasterId id="2147484073" r:id="rId147"/>
    <p:sldMasterId id="2147484075" r:id="rId148"/>
    <p:sldMasterId id="2147484077" r:id="rId149"/>
    <p:sldMasterId id="2147484079" r:id="rId150"/>
    <p:sldMasterId id="2147484081" r:id="rId151"/>
    <p:sldMasterId id="2147484083" r:id="rId152"/>
    <p:sldMasterId id="2147484085" r:id="rId153"/>
    <p:sldMasterId id="2147484087" r:id="rId154"/>
    <p:sldMasterId id="2147484089" r:id="rId155"/>
    <p:sldMasterId id="2147484091" r:id="rId156"/>
    <p:sldMasterId id="2147484093" r:id="rId157"/>
    <p:sldMasterId id="2147484095" r:id="rId158"/>
    <p:sldMasterId id="2147484097" r:id="rId159"/>
    <p:sldMasterId id="2147484099" r:id="rId160"/>
    <p:sldMasterId id="2147484101" r:id="rId161"/>
    <p:sldMasterId id="2147484103" r:id="rId162"/>
    <p:sldMasterId id="2147484105" r:id="rId163"/>
  </p:sldMasterIdLst>
  <p:notesMasterIdLst>
    <p:notesMasterId r:id="rId222"/>
  </p:notesMasterIdLst>
  <p:handoutMasterIdLst>
    <p:handoutMasterId r:id="rId223"/>
  </p:handoutMasterIdLst>
  <p:sldIdLst>
    <p:sldId id="257" r:id="rId164"/>
    <p:sldId id="259" r:id="rId165"/>
    <p:sldId id="315" r:id="rId166"/>
    <p:sldId id="261" r:id="rId167"/>
    <p:sldId id="262" r:id="rId168"/>
    <p:sldId id="263" r:id="rId169"/>
    <p:sldId id="319" r:id="rId170"/>
    <p:sldId id="265" r:id="rId171"/>
    <p:sldId id="266" r:id="rId172"/>
    <p:sldId id="324" r:id="rId173"/>
    <p:sldId id="268" r:id="rId174"/>
    <p:sldId id="269" r:id="rId175"/>
    <p:sldId id="325" r:id="rId176"/>
    <p:sldId id="326" r:id="rId177"/>
    <p:sldId id="273" r:id="rId178"/>
    <p:sldId id="274" r:id="rId179"/>
    <p:sldId id="275" r:id="rId180"/>
    <p:sldId id="327" r:id="rId181"/>
    <p:sldId id="277" r:id="rId182"/>
    <p:sldId id="278" r:id="rId183"/>
    <p:sldId id="328" r:id="rId184"/>
    <p:sldId id="280" r:id="rId185"/>
    <p:sldId id="281" r:id="rId186"/>
    <p:sldId id="282" r:id="rId187"/>
    <p:sldId id="330" r:id="rId188"/>
    <p:sldId id="284" r:id="rId189"/>
    <p:sldId id="331" r:id="rId190"/>
    <p:sldId id="286" r:id="rId191"/>
    <p:sldId id="287" r:id="rId192"/>
    <p:sldId id="334" r:id="rId193"/>
    <p:sldId id="289" r:id="rId194"/>
    <p:sldId id="335" r:id="rId195"/>
    <p:sldId id="336" r:id="rId196"/>
    <p:sldId id="291" r:id="rId197"/>
    <p:sldId id="292" r:id="rId198"/>
    <p:sldId id="293" r:id="rId199"/>
    <p:sldId id="340" r:id="rId200"/>
    <p:sldId id="295" r:id="rId201"/>
    <p:sldId id="296" r:id="rId202"/>
    <p:sldId id="341" r:id="rId203"/>
    <p:sldId id="353" r:id="rId204"/>
    <p:sldId id="354" r:id="rId205"/>
    <p:sldId id="298" r:id="rId206"/>
    <p:sldId id="299" r:id="rId207"/>
    <p:sldId id="345" r:id="rId208"/>
    <p:sldId id="301" r:id="rId209"/>
    <p:sldId id="302" r:id="rId210"/>
    <p:sldId id="303" r:id="rId211"/>
    <p:sldId id="304" r:id="rId212"/>
    <p:sldId id="346" r:id="rId213"/>
    <p:sldId id="306" r:id="rId214"/>
    <p:sldId id="307" r:id="rId215"/>
    <p:sldId id="308" r:id="rId216"/>
    <p:sldId id="349" r:id="rId217"/>
    <p:sldId id="310" r:id="rId218"/>
    <p:sldId id="311" r:id="rId219"/>
    <p:sldId id="312" r:id="rId220"/>
    <p:sldId id="352" r:id="rId221"/>
  </p:sldIdLst>
  <p:sldSz cx="9144000" cy="6858000" type="screen4x3"/>
  <p:notesSz cx="6858000" cy="9144000"/>
  <p:custDataLst>
    <p:tags r:id="rId2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8" pos="2880">
          <p15:clr>
            <a:srgbClr val="A4A3A4"/>
          </p15:clr>
        </p15:guide>
        <p15:guide id="9" orient="horz" pos="2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/>
  <p:cmAuthor id="2" name="Kathleen Fitzpatrick" initials="" lastIdx="1" clrIdx="1"/>
  <p:cmAuthor id="3" name="Sylvia Rebert" initials="SR" lastIdx="1" clrIdx="2"/>
  <p:cmAuthor id="4" name="manjubharkavi" initials="m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209"/>
    <a:srgbClr val="990066"/>
    <a:srgbClr val="0051A2"/>
    <a:srgbClr val="9D0016"/>
    <a:srgbClr val="F9E33B"/>
    <a:srgbClr val="ABA49A"/>
    <a:srgbClr val="F6C932"/>
    <a:srgbClr val="474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0" autoAdjust="0"/>
    <p:restoredTop sz="92230" autoAdjust="0"/>
  </p:normalViewPr>
  <p:slideViewPr>
    <p:cSldViewPr snapToGrid="0" showGuides="1">
      <p:cViewPr varScale="1">
        <p:scale>
          <a:sx n="85" d="100"/>
          <a:sy n="85" d="100"/>
        </p:scale>
        <p:origin x="1698" y="84"/>
      </p:cViewPr>
      <p:guideLst>
        <p:guide pos="2880"/>
        <p:guide orient="horz" pos="2204"/>
      </p:guideLst>
    </p:cSldViewPr>
  </p:slideViewPr>
  <p:outlineViewPr>
    <p:cViewPr>
      <p:scale>
        <a:sx n="33" d="100"/>
        <a:sy n="33" d="100"/>
      </p:scale>
      <p:origin x="0" y="616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696"/>
    </p:cViewPr>
  </p:sorterViewPr>
  <p:notesViewPr>
    <p:cSldViewPr snapToGrid="0" showGuides="1">
      <p:cViewPr varScale="1">
        <p:scale>
          <a:sx n="54" d="100"/>
          <a:sy n="54" d="100"/>
        </p:scale>
        <p:origin x="187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Master" Target="slideMasters/slideMaster117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63" Type="http://schemas.openxmlformats.org/officeDocument/2006/relationships/slideMaster" Target="slideMasters/slideMaster63.xml"/><Relationship Id="rId84" Type="http://schemas.openxmlformats.org/officeDocument/2006/relationships/slideMaster" Target="slideMasters/slideMaster84.xml"/><Relationship Id="rId138" Type="http://schemas.openxmlformats.org/officeDocument/2006/relationships/slideMaster" Target="slideMasters/slideMaster138.xml"/><Relationship Id="rId159" Type="http://schemas.openxmlformats.org/officeDocument/2006/relationships/slideMaster" Target="slideMasters/slideMaster159.xml"/><Relationship Id="rId170" Type="http://schemas.openxmlformats.org/officeDocument/2006/relationships/slide" Target="slides/slide7.xml"/><Relationship Id="rId191" Type="http://schemas.openxmlformats.org/officeDocument/2006/relationships/slide" Target="slides/slide28.xml"/><Relationship Id="rId205" Type="http://schemas.openxmlformats.org/officeDocument/2006/relationships/slide" Target="slides/slide42.xml"/><Relationship Id="rId226" Type="http://schemas.openxmlformats.org/officeDocument/2006/relationships/presProps" Target="presProps.xml"/><Relationship Id="rId107" Type="http://schemas.openxmlformats.org/officeDocument/2006/relationships/slideMaster" Target="slideMasters/slideMaster107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53" Type="http://schemas.openxmlformats.org/officeDocument/2006/relationships/slideMaster" Target="slideMasters/slideMaster53.xml"/><Relationship Id="rId74" Type="http://schemas.openxmlformats.org/officeDocument/2006/relationships/slideMaster" Target="slideMasters/slideMaster74.xml"/><Relationship Id="rId128" Type="http://schemas.openxmlformats.org/officeDocument/2006/relationships/slideMaster" Target="slideMasters/slideMaster128.xml"/><Relationship Id="rId149" Type="http://schemas.openxmlformats.org/officeDocument/2006/relationships/slideMaster" Target="slideMasters/slideMaster149.xml"/><Relationship Id="rId5" Type="http://schemas.openxmlformats.org/officeDocument/2006/relationships/slideMaster" Target="slideMasters/slideMaster5.xml"/><Relationship Id="rId95" Type="http://schemas.openxmlformats.org/officeDocument/2006/relationships/slideMaster" Target="slideMasters/slideMaster95.xml"/><Relationship Id="rId160" Type="http://schemas.openxmlformats.org/officeDocument/2006/relationships/slideMaster" Target="slideMasters/slideMaster160.xml"/><Relationship Id="rId181" Type="http://schemas.openxmlformats.org/officeDocument/2006/relationships/slide" Target="slides/slide18.xml"/><Relationship Id="rId216" Type="http://schemas.openxmlformats.org/officeDocument/2006/relationships/slide" Target="slides/slide53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113" Type="http://schemas.openxmlformats.org/officeDocument/2006/relationships/slideMaster" Target="slideMasters/slideMaster113.xml"/><Relationship Id="rId118" Type="http://schemas.openxmlformats.org/officeDocument/2006/relationships/slideMaster" Target="slideMasters/slideMaster118.xml"/><Relationship Id="rId134" Type="http://schemas.openxmlformats.org/officeDocument/2006/relationships/slideMaster" Target="slideMasters/slideMaster134.xml"/><Relationship Id="rId139" Type="http://schemas.openxmlformats.org/officeDocument/2006/relationships/slideMaster" Target="slideMasters/slideMaster139.xml"/><Relationship Id="rId80" Type="http://schemas.openxmlformats.org/officeDocument/2006/relationships/slideMaster" Target="slideMasters/slideMaster80.xml"/><Relationship Id="rId85" Type="http://schemas.openxmlformats.org/officeDocument/2006/relationships/slideMaster" Target="slideMasters/slideMaster85.xml"/><Relationship Id="rId150" Type="http://schemas.openxmlformats.org/officeDocument/2006/relationships/slideMaster" Target="slideMasters/slideMaster150.xml"/><Relationship Id="rId155" Type="http://schemas.openxmlformats.org/officeDocument/2006/relationships/slideMaster" Target="slideMasters/slideMaster155.xml"/><Relationship Id="rId171" Type="http://schemas.openxmlformats.org/officeDocument/2006/relationships/slide" Target="slides/slide8.xml"/><Relationship Id="rId176" Type="http://schemas.openxmlformats.org/officeDocument/2006/relationships/slide" Target="slides/slide13.xml"/><Relationship Id="rId192" Type="http://schemas.openxmlformats.org/officeDocument/2006/relationships/slide" Target="slides/slide29.xml"/><Relationship Id="rId197" Type="http://schemas.openxmlformats.org/officeDocument/2006/relationships/slide" Target="slides/slide34.xml"/><Relationship Id="rId206" Type="http://schemas.openxmlformats.org/officeDocument/2006/relationships/slide" Target="slides/slide43.xml"/><Relationship Id="rId227" Type="http://schemas.openxmlformats.org/officeDocument/2006/relationships/viewProps" Target="viewProps.xml"/><Relationship Id="rId201" Type="http://schemas.openxmlformats.org/officeDocument/2006/relationships/slide" Target="slides/slide38.xml"/><Relationship Id="rId222" Type="http://schemas.openxmlformats.org/officeDocument/2006/relationships/notesMaster" Target="notesMasters/notesMaster1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Master" Target="slideMasters/slideMaster59.xml"/><Relationship Id="rId103" Type="http://schemas.openxmlformats.org/officeDocument/2006/relationships/slideMaster" Target="slideMasters/slideMaster103.xml"/><Relationship Id="rId108" Type="http://schemas.openxmlformats.org/officeDocument/2006/relationships/slideMaster" Target="slideMasters/slideMaster108.xml"/><Relationship Id="rId124" Type="http://schemas.openxmlformats.org/officeDocument/2006/relationships/slideMaster" Target="slideMasters/slideMaster124.xml"/><Relationship Id="rId129" Type="http://schemas.openxmlformats.org/officeDocument/2006/relationships/slideMaster" Target="slideMasters/slideMaster129.xml"/><Relationship Id="rId54" Type="http://schemas.openxmlformats.org/officeDocument/2006/relationships/slideMaster" Target="slideMasters/slideMaster54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91" Type="http://schemas.openxmlformats.org/officeDocument/2006/relationships/slideMaster" Target="slideMasters/slideMaster91.xml"/><Relationship Id="rId96" Type="http://schemas.openxmlformats.org/officeDocument/2006/relationships/slideMaster" Target="slideMasters/slideMaster96.xml"/><Relationship Id="rId140" Type="http://schemas.openxmlformats.org/officeDocument/2006/relationships/slideMaster" Target="slideMasters/slideMaster140.xml"/><Relationship Id="rId145" Type="http://schemas.openxmlformats.org/officeDocument/2006/relationships/slideMaster" Target="slideMasters/slideMaster145.xml"/><Relationship Id="rId161" Type="http://schemas.openxmlformats.org/officeDocument/2006/relationships/slideMaster" Target="slideMasters/slideMaster161.xml"/><Relationship Id="rId166" Type="http://schemas.openxmlformats.org/officeDocument/2006/relationships/slide" Target="slides/slide3.xml"/><Relationship Id="rId182" Type="http://schemas.openxmlformats.org/officeDocument/2006/relationships/slide" Target="slides/slide19.xml"/><Relationship Id="rId187" Type="http://schemas.openxmlformats.org/officeDocument/2006/relationships/slide" Target="slides/slide24.xml"/><Relationship Id="rId217" Type="http://schemas.openxmlformats.org/officeDocument/2006/relationships/slide" Target="slides/slide5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12" Type="http://schemas.openxmlformats.org/officeDocument/2006/relationships/slide" Target="slides/slide49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49" Type="http://schemas.openxmlformats.org/officeDocument/2006/relationships/slideMaster" Target="slideMasters/slideMaster49.xml"/><Relationship Id="rId114" Type="http://schemas.openxmlformats.org/officeDocument/2006/relationships/slideMaster" Target="slideMasters/slideMaster114.xml"/><Relationship Id="rId119" Type="http://schemas.openxmlformats.org/officeDocument/2006/relationships/slideMaster" Target="slideMasters/slideMaster119.xml"/><Relationship Id="rId44" Type="http://schemas.openxmlformats.org/officeDocument/2006/relationships/slideMaster" Target="slideMasters/slideMaster44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81" Type="http://schemas.openxmlformats.org/officeDocument/2006/relationships/slideMaster" Target="slideMasters/slideMaster81.xml"/><Relationship Id="rId86" Type="http://schemas.openxmlformats.org/officeDocument/2006/relationships/slideMaster" Target="slideMasters/slideMaster86.xml"/><Relationship Id="rId130" Type="http://schemas.openxmlformats.org/officeDocument/2006/relationships/slideMaster" Target="slideMasters/slideMaster130.xml"/><Relationship Id="rId135" Type="http://schemas.openxmlformats.org/officeDocument/2006/relationships/slideMaster" Target="slideMasters/slideMaster135.xml"/><Relationship Id="rId151" Type="http://schemas.openxmlformats.org/officeDocument/2006/relationships/slideMaster" Target="slideMasters/slideMaster151.xml"/><Relationship Id="rId156" Type="http://schemas.openxmlformats.org/officeDocument/2006/relationships/slideMaster" Target="slideMasters/slideMaster156.xml"/><Relationship Id="rId177" Type="http://schemas.openxmlformats.org/officeDocument/2006/relationships/slide" Target="slides/slide14.xml"/><Relationship Id="rId198" Type="http://schemas.openxmlformats.org/officeDocument/2006/relationships/slide" Target="slides/slide35.xml"/><Relationship Id="rId172" Type="http://schemas.openxmlformats.org/officeDocument/2006/relationships/slide" Target="slides/slide9.xml"/><Relationship Id="rId193" Type="http://schemas.openxmlformats.org/officeDocument/2006/relationships/slide" Target="slides/slide30.xml"/><Relationship Id="rId202" Type="http://schemas.openxmlformats.org/officeDocument/2006/relationships/slide" Target="slides/slide39.xml"/><Relationship Id="rId207" Type="http://schemas.openxmlformats.org/officeDocument/2006/relationships/slide" Target="slides/slide44.xml"/><Relationship Id="rId223" Type="http://schemas.openxmlformats.org/officeDocument/2006/relationships/handoutMaster" Target="handoutMasters/handoutMaster1.xml"/><Relationship Id="rId228" Type="http://schemas.openxmlformats.org/officeDocument/2006/relationships/theme" Target="theme/theme1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Master" Target="slideMasters/slideMaster10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Master" Target="slideMasters/slideMaster97.xml"/><Relationship Id="rId104" Type="http://schemas.openxmlformats.org/officeDocument/2006/relationships/slideMaster" Target="slideMasters/slideMaster104.xml"/><Relationship Id="rId120" Type="http://schemas.openxmlformats.org/officeDocument/2006/relationships/slideMaster" Target="slideMasters/slideMaster120.xml"/><Relationship Id="rId125" Type="http://schemas.openxmlformats.org/officeDocument/2006/relationships/slideMaster" Target="slideMasters/slideMaster125.xml"/><Relationship Id="rId141" Type="http://schemas.openxmlformats.org/officeDocument/2006/relationships/slideMaster" Target="slideMasters/slideMaster141.xml"/><Relationship Id="rId146" Type="http://schemas.openxmlformats.org/officeDocument/2006/relationships/slideMaster" Target="slideMasters/slideMaster146.xml"/><Relationship Id="rId167" Type="http://schemas.openxmlformats.org/officeDocument/2006/relationships/slide" Target="slides/slide4.xml"/><Relationship Id="rId188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Master" Target="slideMasters/slideMaster92.xml"/><Relationship Id="rId162" Type="http://schemas.openxmlformats.org/officeDocument/2006/relationships/slideMaster" Target="slideMasters/slideMaster162.xml"/><Relationship Id="rId183" Type="http://schemas.openxmlformats.org/officeDocument/2006/relationships/slide" Target="slides/slide20.xml"/><Relationship Id="rId213" Type="http://schemas.openxmlformats.org/officeDocument/2006/relationships/slide" Target="slides/slide50.xml"/><Relationship Id="rId218" Type="http://schemas.openxmlformats.org/officeDocument/2006/relationships/slide" Target="slides/slide55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Master" Target="slideMasters/slideMaster87.xml"/><Relationship Id="rId110" Type="http://schemas.openxmlformats.org/officeDocument/2006/relationships/slideMaster" Target="slideMasters/slideMaster110.xml"/><Relationship Id="rId115" Type="http://schemas.openxmlformats.org/officeDocument/2006/relationships/slideMaster" Target="slideMasters/slideMaster115.xml"/><Relationship Id="rId131" Type="http://schemas.openxmlformats.org/officeDocument/2006/relationships/slideMaster" Target="slideMasters/slideMaster131.xml"/><Relationship Id="rId136" Type="http://schemas.openxmlformats.org/officeDocument/2006/relationships/slideMaster" Target="slideMasters/slideMaster136.xml"/><Relationship Id="rId157" Type="http://schemas.openxmlformats.org/officeDocument/2006/relationships/slideMaster" Target="slideMasters/slideMaster157.xml"/><Relationship Id="rId178" Type="http://schemas.openxmlformats.org/officeDocument/2006/relationships/slide" Target="slides/slide15.xml"/><Relationship Id="rId61" Type="http://schemas.openxmlformats.org/officeDocument/2006/relationships/slideMaster" Target="slideMasters/slideMaster61.xml"/><Relationship Id="rId82" Type="http://schemas.openxmlformats.org/officeDocument/2006/relationships/slideMaster" Target="slideMasters/slideMaster82.xml"/><Relationship Id="rId152" Type="http://schemas.openxmlformats.org/officeDocument/2006/relationships/slideMaster" Target="slideMasters/slideMaster152.xml"/><Relationship Id="rId173" Type="http://schemas.openxmlformats.org/officeDocument/2006/relationships/slide" Target="slides/slide10.xml"/><Relationship Id="rId194" Type="http://schemas.openxmlformats.org/officeDocument/2006/relationships/slide" Target="slides/slide31.xml"/><Relationship Id="rId199" Type="http://schemas.openxmlformats.org/officeDocument/2006/relationships/slide" Target="slides/slide36.xml"/><Relationship Id="rId203" Type="http://schemas.openxmlformats.org/officeDocument/2006/relationships/slide" Target="slides/slide40.xml"/><Relationship Id="rId208" Type="http://schemas.openxmlformats.org/officeDocument/2006/relationships/slide" Target="slides/slide45.xml"/><Relationship Id="rId229" Type="http://schemas.openxmlformats.org/officeDocument/2006/relationships/tableStyles" Target="tableStyles.xml"/><Relationship Id="rId19" Type="http://schemas.openxmlformats.org/officeDocument/2006/relationships/slideMaster" Target="slideMasters/slideMaster19.xml"/><Relationship Id="rId224" Type="http://schemas.openxmlformats.org/officeDocument/2006/relationships/tags" Target="tags/tag1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Master" Target="slideMasters/slideMaster77.xml"/><Relationship Id="rId100" Type="http://schemas.openxmlformats.org/officeDocument/2006/relationships/slideMaster" Target="slideMasters/slideMaster100.xml"/><Relationship Id="rId105" Type="http://schemas.openxmlformats.org/officeDocument/2006/relationships/slideMaster" Target="slideMasters/slideMaster105.xml"/><Relationship Id="rId126" Type="http://schemas.openxmlformats.org/officeDocument/2006/relationships/slideMaster" Target="slideMasters/slideMaster126.xml"/><Relationship Id="rId147" Type="http://schemas.openxmlformats.org/officeDocument/2006/relationships/slideMaster" Target="slideMasters/slideMaster147.xml"/><Relationship Id="rId168" Type="http://schemas.openxmlformats.org/officeDocument/2006/relationships/slide" Target="slides/slide5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93" Type="http://schemas.openxmlformats.org/officeDocument/2006/relationships/slideMaster" Target="slideMasters/slideMaster93.xml"/><Relationship Id="rId98" Type="http://schemas.openxmlformats.org/officeDocument/2006/relationships/slideMaster" Target="slideMasters/slideMaster98.xml"/><Relationship Id="rId121" Type="http://schemas.openxmlformats.org/officeDocument/2006/relationships/slideMaster" Target="slideMasters/slideMaster121.xml"/><Relationship Id="rId142" Type="http://schemas.openxmlformats.org/officeDocument/2006/relationships/slideMaster" Target="slideMasters/slideMaster142.xml"/><Relationship Id="rId163" Type="http://schemas.openxmlformats.org/officeDocument/2006/relationships/slideMaster" Target="slideMasters/slideMaster163.xml"/><Relationship Id="rId184" Type="http://schemas.openxmlformats.org/officeDocument/2006/relationships/slide" Target="slides/slide21.xml"/><Relationship Id="rId189" Type="http://schemas.openxmlformats.org/officeDocument/2006/relationships/slide" Target="slides/slide26.xml"/><Relationship Id="rId219" Type="http://schemas.openxmlformats.org/officeDocument/2006/relationships/slide" Target="slides/slide56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51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Master" Target="slideMasters/slideMaster67.xml"/><Relationship Id="rId116" Type="http://schemas.openxmlformats.org/officeDocument/2006/relationships/slideMaster" Target="slideMasters/slideMaster116.xml"/><Relationship Id="rId137" Type="http://schemas.openxmlformats.org/officeDocument/2006/relationships/slideMaster" Target="slideMasters/slideMaster137.xml"/><Relationship Id="rId158" Type="http://schemas.openxmlformats.org/officeDocument/2006/relationships/slideMaster" Target="slideMasters/slideMaster158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Master" Target="slideMasters/slideMaster62.xml"/><Relationship Id="rId83" Type="http://schemas.openxmlformats.org/officeDocument/2006/relationships/slideMaster" Target="slideMasters/slideMaster83.xml"/><Relationship Id="rId88" Type="http://schemas.openxmlformats.org/officeDocument/2006/relationships/slideMaster" Target="slideMasters/slideMaster88.xml"/><Relationship Id="rId111" Type="http://schemas.openxmlformats.org/officeDocument/2006/relationships/slideMaster" Target="slideMasters/slideMaster111.xml"/><Relationship Id="rId132" Type="http://schemas.openxmlformats.org/officeDocument/2006/relationships/slideMaster" Target="slideMasters/slideMaster132.xml"/><Relationship Id="rId153" Type="http://schemas.openxmlformats.org/officeDocument/2006/relationships/slideMaster" Target="slideMasters/slideMaster153.xml"/><Relationship Id="rId174" Type="http://schemas.openxmlformats.org/officeDocument/2006/relationships/slide" Target="slides/slide11.xml"/><Relationship Id="rId179" Type="http://schemas.openxmlformats.org/officeDocument/2006/relationships/slide" Target="slides/slide16.xml"/><Relationship Id="rId195" Type="http://schemas.openxmlformats.org/officeDocument/2006/relationships/slide" Target="slides/slide32.xml"/><Relationship Id="rId209" Type="http://schemas.openxmlformats.org/officeDocument/2006/relationships/slide" Target="slides/slide46.xml"/><Relationship Id="rId190" Type="http://schemas.openxmlformats.org/officeDocument/2006/relationships/slide" Target="slides/slide27.xml"/><Relationship Id="rId204" Type="http://schemas.openxmlformats.org/officeDocument/2006/relationships/slide" Target="slides/slide41.xml"/><Relationship Id="rId220" Type="http://schemas.openxmlformats.org/officeDocument/2006/relationships/slide" Target="slides/slide57.xml"/><Relationship Id="rId225" Type="http://schemas.openxmlformats.org/officeDocument/2006/relationships/commentAuthors" Target="commentAuthors.xml"/><Relationship Id="rId15" Type="http://schemas.openxmlformats.org/officeDocument/2006/relationships/slideMaster" Target="slideMasters/slideMaster15.xml"/><Relationship Id="rId36" Type="http://schemas.openxmlformats.org/officeDocument/2006/relationships/slideMaster" Target="slideMasters/slideMaster36.xml"/><Relationship Id="rId57" Type="http://schemas.openxmlformats.org/officeDocument/2006/relationships/slideMaster" Target="slideMasters/slideMaster57.xml"/><Relationship Id="rId106" Type="http://schemas.openxmlformats.org/officeDocument/2006/relationships/slideMaster" Target="slideMasters/slideMaster106.xml"/><Relationship Id="rId127" Type="http://schemas.openxmlformats.org/officeDocument/2006/relationships/slideMaster" Target="slideMasters/slideMaster12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Master" Target="slideMasters/slideMaster52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94" Type="http://schemas.openxmlformats.org/officeDocument/2006/relationships/slideMaster" Target="slideMasters/slideMaster94.xml"/><Relationship Id="rId99" Type="http://schemas.openxmlformats.org/officeDocument/2006/relationships/slideMaster" Target="slideMasters/slideMaster99.xml"/><Relationship Id="rId101" Type="http://schemas.openxmlformats.org/officeDocument/2006/relationships/slideMaster" Target="slideMasters/slideMaster101.xml"/><Relationship Id="rId122" Type="http://schemas.openxmlformats.org/officeDocument/2006/relationships/slideMaster" Target="slideMasters/slideMaster122.xml"/><Relationship Id="rId143" Type="http://schemas.openxmlformats.org/officeDocument/2006/relationships/slideMaster" Target="slideMasters/slideMaster143.xml"/><Relationship Id="rId148" Type="http://schemas.openxmlformats.org/officeDocument/2006/relationships/slideMaster" Target="slideMasters/slideMaster148.xml"/><Relationship Id="rId164" Type="http://schemas.openxmlformats.org/officeDocument/2006/relationships/slide" Target="slides/slide1.xml"/><Relationship Id="rId169" Type="http://schemas.openxmlformats.org/officeDocument/2006/relationships/slide" Target="slides/slide6.xml"/><Relationship Id="rId185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80" Type="http://schemas.openxmlformats.org/officeDocument/2006/relationships/slide" Target="slides/slide17.xml"/><Relationship Id="rId210" Type="http://schemas.openxmlformats.org/officeDocument/2006/relationships/slide" Target="slides/slide47.xml"/><Relationship Id="rId215" Type="http://schemas.openxmlformats.org/officeDocument/2006/relationships/slide" Target="slides/slide52.xml"/><Relationship Id="rId26" Type="http://schemas.openxmlformats.org/officeDocument/2006/relationships/slideMaster" Target="slideMasters/slideMaster26.xml"/><Relationship Id="rId47" Type="http://schemas.openxmlformats.org/officeDocument/2006/relationships/slideMaster" Target="slideMasters/slideMaster47.xml"/><Relationship Id="rId68" Type="http://schemas.openxmlformats.org/officeDocument/2006/relationships/slideMaster" Target="slideMasters/slideMaster68.xml"/><Relationship Id="rId89" Type="http://schemas.openxmlformats.org/officeDocument/2006/relationships/slideMaster" Target="slideMasters/slideMaster89.xml"/><Relationship Id="rId112" Type="http://schemas.openxmlformats.org/officeDocument/2006/relationships/slideMaster" Target="slideMasters/slideMaster112.xml"/><Relationship Id="rId133" Type="http://schemas.openxmlformats.org/officeDocument/2006/relationships/slideMaster" Target="slideMasters/slideMaster133.xml"/><Relationship Id="rId154" Type="http://schemas.openxmlformats.org/officeDocument/2006/relationships/slideMaster" Target="slideMasters/slideMaster154.xml"/><Relationship Id="rId175" Type="http://schemas.openxmlformats.org/officeDocument/2006/relationships/slide" Target="slides/slide12.xml"/><Relationship Id="rId196" Type="http://schemas.openxmlformats.org/officeDocument/2006/relationships/slide" Target="slides/slide33.xml"/><Relationship Id="rId200" Type="http://schemas.openxmlformats.org/officeDocument/2006/relationships/slide" Target="slides/slide37.xml"/><Relationship Id="rId16" Type="http://schemas.openxmlformats.org/officeDocument/2006/relationships/slideMaster" Target="slideMasters/slideMaster16.xml"/><Relationship Id="rId221" Type="http://schemas.openxmlformats.org/officeDocument/2006/relationships/slide" Target="slides/slide58.xml"/><Relationship Id="rId37" Type="http://schemas.openxmlformats.org/officeDocument/2006/relationships/slideMaster" Target="slideMasters/slideMaster37.xml"/><Relationship Id="rId58" Type="http://schemas.openxmlformats.org/officeDocument/2006/relationships/slideMaster" Target="slideMasters/slideMaster58.xml"/><Relationship Id="rId79" Type="http://schemas.openxmlformats.org/officeDocument/2006/relationships/slideMaster" Target="slideMasters/slideMaster79.xml"/><Relationship Id="rId102" Type="http://schemas.openxmlformats.org/officeDocument/2006/relationships/slideMaster" Target="slideMasters/slideMaster102.xml"/><Relationship Id="rId123" Type="http://schemas.openxmlformats.org/officeDocument/2006/relationships/slideMaster" Target="slideMasters/slideMaster123.xml"/><Relationship Id="rId144" Type="http://schemas.openxmlformats.org/officeDocument/2006/relationships/slideMaster" Target="slideMasters/slideMaster144.xml"/><Relationship Id="rId90" Type="http://schemas.openxmlformats.org/officeDocument/2006/relationships/slideMaster" Target="slideMasters/slideMaster90.xml"/><Relationship Id="rId165" Type="http://schemas.openxmlformats.org/officeDocument/2006/relationships/slide" Target="slides/slide2.xml"/><Relationship Id="rId186" Type="http://schemas.openxmlformats.org/officeDocument/2006/relationships/slide" Target="slides/slide23.xml"/><Relationship Id="rId211" Type="http://schemas.openxmlformats.org/officeDocument/2006/relationships/slide" Target="slides/slide48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5.xml"/><Relationship Id="rId13" Type="http://schemas.openxmlformats.org/officeDocument/2006/relationships/slide" Target="slides/slide40.xml"/><Relationship Id="rId3" Type="http://schemas.openxmlformats.org/officeDocument/2006/relationships/slide" Target="slides/slide10.xml"/><Relationship Id="rId7" Type="http://schemas.openxmlformats.org/officeDocument/2006/relationships/slide" Target="slides/slide21.xml"/><Relationship Id="rId12" Type="http://schemas.openxmlformats.org/officeDocument/2006/relationships/slide" Target="slides/slide37.xml"/><Relationship Id="rId17" Type="http://schemas.openxmlformats.org/officeDocument/2006/relationships/slide" Target="slides/slide58.xml"/><Relationship Id="rId2" Type="http://schemas.openxmlformats.org/officeDocument/2006/relationships/slide" Target="slides/slide7.xml"/><Relationship Id="rId16" Type="http://schemas.openxmlformats.org/officeDocument/2006/relationships/slide" Target="slides/slide54.xml"/><Relationship Id="rId1" Type="http://schemas.openxmlformats.org/officeDocument/2006/relationships/slide" Target="slides/slide3.xml"/><Relationship Id="rId6" Type="http://schemas.openxmlformats.org/officeDocument/2006/relationships/slide" Target="slides/slide18.xml"/><Relationship Id="rId11" Type="http://schemas.openxmlformats.org/officeDocument/2006/relationships/slide" Target="slides/slide33.xml"/><Relationship Id="rId5" Type="http://schemas.openxmlformats.org/officeDocument/2006/relationships/slide" Target="slides/slide14.xml"/><Relationship Id="rId15" Type="http://schemas.openxmlformats.org/officeDocument/2006/relationships/slide" Target="slides/slide50.xml"/><Relationship Id="rId10" Type="http://schemas.openxmlformats.org/officeDocument/2006/relationships/slide" Target="slides/slide30.xml"/><Relationship Id="rId4" Type="http://schemas.openxmlformats.org/officeDocument/2006/relationships/slide" Target="slides/slide13.xml"/><Relationship Id="rId9" Type="http://schemas.openxmlformats.org/officeDocument/2006/relationships/slide" Target="slides/slide27.xml"/><Relationship Id="rId14" Type="http://schemas.openxmlformats.org/officeDocument/2006/relationships/slide" Target="slides/slide4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6B27680A-1385-42FB-B94C-D6E1298EFA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694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8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smtClean="0"/>
              <a:t>Click to edit Master text styles</a:t>
            </a:r>
          </a:p>
          <a:p>
            <a:pPr lvl="1"/>
            <a:r>
              <a:rPr lang="en-US" altLang="en-US" noProof="0" dirty="0" smtClean="0"/>
              <a:t>Second level</a:t>
            </a:r>
          </a:p>
          <a:p>
            <a:pPr lvl="2"/>
            <a:r>
              <a:rPr lang="en-US" altLang="en-US" noProof="0" dirty="0" smtClean="0"/>
              <a:t>Third level</a:t>
            </a:r>
          </a:p>
          <a:p>
            <a:pPr lvl="3"/>
            <a:r>
              <a:rPr lang="en-US" altLang="en-US" noProof="0" dirty="0" smtClean="0"/>
              <a:t>Fourth level</a:t>
            </a:r>
          </a:p>
          <a:p>
            <a:pPr lvl="4"/>
            <a:r>
              <a:rPr lang="en-US" altLang="en-US" noProof="0" dirty="0" smtClean="0"/>
              <a:t>Fifth level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8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3910639B-1C0C-4ED5-866F-6F6178310B3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FC291-21D2-4848-A8DA-D9C70FDA709D}" type="datetimeFigureOut">
              <a:rPr lang="en-IN" smtClean="0"/>
              <a:t>27-09-2017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2047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14124C87-BC6A-4F60-89B2-8C8ED3BDDE12}" type="slidenum">
              <a:rPr lang="en-US" sz="1200">
                <a:ea typeface="ヒラギノ角ゴ Pro W3" charset="-128"/>
              </a:rPr>
              <a:pPr algn="r"/>
              <a:t>1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9765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12.4-2 Inquiry: In a cross between a wild-type female fruit fly and a mutant white-eyed male, what color eyes will the F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 and F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 offspring have? (part 2: conclusion)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6AB59934-434A-4249-AF92-FE165220D219}" type="slidenum">
              <a:rPr lang="en-US" sz="1200">
                <a:ea typeface="ヒラギノ角ゴ Pro W3" charset="-128"/>
              </a:rPr>
              <a:pPr algn="r"/>
              <a:t>11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7772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466BDDB1-43D3-4E22-9A1E-BBA9B0E292C4}" type="slidenum">
              <a:rPr lang="en-US" sz="1200">
                <a:ea typeface="ヒラギノ角ゴ Pro W3" charset="-128"/>
              </a:rPr>
              <a:pPr algn="r"/>
              <a:t>12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4021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12.5 Human sex chromosomes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12.6 The mammalian X-Y chromosomal system of sex determination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EF844768-F76D-4536-BCF4-1467D6C0AB9D}" type="slidenum">
              <a:rPr lang="en-US" sz="1200">
                <a:ea typeface="ヒラギノ角ゴ Pro W3" charset="-128"/>
              </a:rPr>
              <a:pPr algn="r"/>
              <a:t>15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5487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065A162D-0F14-4F4F-948F-D0F3E0C9C60A}" type="slidenum">
              <a:rPr lang="en-US" sz="1200">
                <a:ea typeface="ヒラギノ角ゴ Pro W3" charset="-128"/>
              </a:rPr>
              <a:pPr algn="r"/>
              <a:t>16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6180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2D13612D-D13D-409E-860D-B6B8B2F6685F}" type="slidenum">
              <a:rPr lang="en-US" sz="1200">
                <a:ea typeface="ヒラギノ角ゴ Pro W3" charset="-128"/>
              </a:rPr>
              <a:pPr algn="r"/>
              <a:t>17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0034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12.7 The transmission of X-linked recessive traits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F2666346-B45F-409F-A7F9-FE988CCF2B87}" type="slidenum">
              <a:rPr lang="en-US" sz="1200">
                <a:ea typeface="ヒラギノ角ゴ Pro W3" charset="-128"/>
              </a:rPr>
              <a:pPr algn="r"/>
              <a:t>19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130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79C9B0FF-A0B9-40E3-9F66-B7E4CA5F6B38}" type="slidenum">
              <a:rPr lang="en-US" sz="1200">
                <a:ea typeface="ヒラギノ角ゴ Pro W3" charset="-128"/>
              </a:rPr>
              <a:pPr algn="r"/>
              <a:t>2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12083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9164E1BF-3EFE-4141-BFDC-37E0136E54A7}" type="slidenum">
              <a:rPr lang="en-US" sz="1200">
                <a:ea typeface="ヒラギノ角ゴ Pro W3" charset="-128"/>
              </a:rPr>
              <a:pPr algn="r"/>
              <a:t>20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07300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12.8 X inactivation and the tortoiseshell cat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7A7885A8-B02B-4F48-B390-0A4C025A58C6}" type="slidenum">
              <a:rPr lang="en-US" sz="1200">
                <a:ea typeface="ヒラギノ角ゴ Pro W3" charset="-128"/>
              </a:rPr>
              <a:pPr algn="r"/>
              <a:t>22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81694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C338A360-66E1-493D-983C-6FE62C6B0929}" type="slidenum">
              <a:rPr lang="en-US" sz="1200">
                <a:ea typeface="ヒラギノ角ゴ Pro W3" charset="-128"/>
              </a:rPr>
              <a:pPr algn="r"/>
              <a:t>23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24545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99292524-132E-42CC-81D8-588170473395}" type="slidenum">
              <a:rPr lang="en-US" sz="1200">
                <a:ea typeface="ヒラギノ角ゴ Pro W3" charset="-128"/>
              </a:rPr>
              <a:pPr algn="r"/>
              <a:t>24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25419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12.UN01 In-text figure, testcross, p. 242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1B09EAFC-E83A-4E83-8239-55CF5ED1C71E}" type="slidenum">
              <a:rPr lang="en-US" sz="1200">
                <a:ea typeface="ヒラギノ角ゴ Pro W3" charset="-128"/>
              </a:rPr>
              <a:pPr algn="r"/>
              <a:t>26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28225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12.9 Inquiry: How does linkage between two genes affect inheritance of characters?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186216A3-7F9A-4A69-ACCC-A35E1E4A4717}" type="slidenum">
              <a:rPr lang="en-US" sz="1200">
                <a:ea typeface="ヒラギノ角ゴ Pro W3" charset="-128"/>
              </a:rPr>
              <a:pPr algn="r"/>
              <a:t>28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63393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EE3603F4-13B5-4FC7-B406-2C0DB3A3769E}" type="slidenum">
              <a:rPr lang="en-US" sz="1200">
                <a:ea typeface="ヒラギノ角ゴ Pro W3" charset="-128"/>
              </a:rPr>
              <a:pPr algn="r"/>
              <a:t>29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6749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12.2 The chromosomal basis of Mendel’s laws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12.UN02 In-text figure,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Punnett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 square, p. 244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3890F69C-C648-4A1C-BC7D-11411F805F89}" type="slidenum">
              <a:rPr lang="en-US" sz="1200">
                <a:ea typeface="ヒラギノ角ゴ Pro W3" charset="-128"/>
              </a:rPr>
              <a:pPr algn="r"/>
              <a:t>31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57422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0639B-1C0C-4ED5-866F-6F6178310B32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4244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12.10 Chromosomal basis for recombination of linked genes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73CF2EE5-5558-4B90-83F1-350E83BCC020}" type="slidenum">
              <a:rPr lang="en-US" sz="1200">
                <a:ea typeface="ヒラギノ角ゴ Pro W3" charset="-128"/>
              </a:rPr>
              <a:pPr algn="r"/>
              <a:t>34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90913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6212EDB2-900C-485F-A7B7-5065EDBC4A85}" type="slidenum">
              <a:rPr lang="en-US" sz="1200">
                <a:ea typeface="ヒラギノ角ゴ Pro W3" charset="-128"/>
              </a:rPr>
              <a:pPr algn="r"/>
              <a:t>35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98609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6B2ACC20-8965-4905-BAE2-963BD70CD550}" type="slidenum">
              <a:rPr lang="en-US" sz="1200">
                <a:ea typeface="ヒラギノ角ゴ Pro W3" charset="-128"/>
              </a:rPr>
              <a:pPr algn="r"/>
              <a:t>36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30249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12.11 Research method: constructing a linkage map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C7C5C0FA-7B2E-4207-BC56-DC36EC4A70BB}" type="slidenum">
              <a:rPr lang="en-US" sz="1200">
                <a:ea typeface="ヒラギノ角ゴ Pro W3" charset="-128"/>
              </a:rPr>
              <a:pPr algn="r"/>
              <a:t>38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81877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7A0ECBCD-8138-4206-8A6D-FE172970889D}" type="slidenum">
              <a:rPr lang="en-US" sz="1200">
                <a:ea typeface="ヒラギノ角ゴ Pro W3" charset="-128"/>
              </a:rPr>
              <a:pPr algn="r"/>
              <a:t>39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1556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05DB2E57-21EF-4334-972A-9E7B6BE14126}" type="slidenum">
              <a:rPr lang="en-US" sz="1200">
                <a:ea typeface="ヒラギノ角ゴ Pro W3" charset="-128"/>
              </a:rPr>
              <a:pPr algn="r"/>
              <a:t>4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16912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12.12 A partial genetic (linkage) map of a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Drosophila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 chromosome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0A3441AB-6E0B-49D5-92D8-13C31B2D5955}" type="slidenum">
              <a:rPr lang="en-US" sz="1200">
                <a:ea typeface="ヒラギノ角ゴ Pro W3" charset="-128"/>
              </a:rPr>
              <a:pPr algn="r"/>
              <a:t>43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69686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9D560E0B-201E-4E76-B0A2-97B5353AF09B}" type="slidenum">
              <a:rPr lang="en-US" sz="1200">
                <a:ea typeface="ヒラギノ角ゴ Pro W3" charset="-128"/>
              </a:rPr>
              <a:pPr algn="r"/>
              <a:t>44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28564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12.13-s3 Meiotic nondisjunction (step 3)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23ECC7B7-9DFA-4E03-91EF-6157BF587920}" type="slidenum">
              <a:rPr lang="en-US" sz="1200">
                <a:ea typeface="ヒラギノ角ゴ Pro W3" charset="-128"/>
              </a:rPr>
              <a:pPr algn="r"/>
              <a:t>46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47324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E752B113-A6D2-4082-80C6-3F8BCDD73BE9}" type="slidenum">
              <a:rPr lang="en-US" sz="1200">
                <a:ea typeface="ヒラギノ角ゴ Pro W3" charset="-128"/>
              </a:rPr>
              <a:pPr algn="r"/>
              <a:t>47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02203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1A07B945-6F4E-429B-AED9-0987A11BAE76}" type="slidenum">
              <a:rPr lang="en-US" sz="1200">
                <a:ea typeface="ヒラギノ角ゴ Pro W3" charset="-128"/>
              </a:rPr>
              <a:pPr algn="r"/>
              <a:t>48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86307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B08122F0-0B59-4CB7-AE18-CEE3310E4CB2}" type="slidenum">
              <a:rPr lang="en-US" sz="1200">
                <a:ea typeface="ヒラギノ角ゴ Pro W3" charset="-128"/>
              </a:rPr>
              <a:pPr algn="r"/>
              <a:t>49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056732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12.14 Alterations of chromosome structure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FAD51C2D-1BAE-4ADD-9B63-8D7A107B5A1A}" type="slidenum">
              <a:rPr lang="en-US" sz="1200">
                <a:ea typeface="ヒラギノ角ゴ Pro W3" charset="-128"/>
              </a:rPr>
              <a:pPr algn="r"/>
              <a:t>51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9891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4136E659-849B-4645-86FE-AE0C3F7A4D12}" type="slidenum">
              <a:rPr lang="en-US" sz="1200">
                <a:ea typeface="ヒラギノ角ゴ Pro W3" charset="-128"/>
              </a:rPr>
              <a:pPr algn="r"/>
              <a:t>5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177554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21992EE1-42F2-4599-BD7D-B04AB7928E83}" type="slidenum">
              <a:rPr lang="en-US" sz="1200">
                <a:ea typeface="ヒラギノ角ゴ Pro W3" charset="-128"/>
              </a:rPr>
              <a:pPr algn="r"/>
              <a:t>52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584637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E1263191-C46E-4B22-8E1F-7D34826F0EDF}" type="slidenum">
              <a:rPr lang="en-US" sz="1200">
                <a:ea typeface="ヒラギノ角ゴ Pro W3" charset="-128"/>
              </a:rPr>
              <a:pPr algn="r"/>
              <a:t>53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771488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12.15 Down syndrome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4CE95324-CE96-44CA-A997-DFD49321DE22}" type="slidenum">
              <a:rPr lang="en-US" sz="1200">
                <a:ea typeface="ヒラギノ角ゴ Pro W3" charset="-128"/>
              </a:rPr>
              <a:pPr algn="r"/>
              <a:t>55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592286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D097A557-1AB6-4526-BE77-AA7C7240D59A}" type="slidenum">
              <a:rPr lang="en-US" sz="1200">
                <a:ea typeface="ヒラギノ角ゴ Pro W3" charset="-128"/>
              </a:rPr>
              <a:pPr algn="r"/>
              <a:t>56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527642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9018598E-D4BC-4D1A-96D9-78CB04314672}" type="slidenum">
              <a:rPr lang="en-US" sz="1200">
                <a:ea typeface="ヒラギノ角ゴ Pro W3" charset="-128"/>
              </a:rPr>
              <a:pPr algn="r"/>
              <a:t>57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701181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12.16 Translocation associated with chronic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myelogenous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 leukemia (CML)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E9CF0B75-23FD-44F0-9F5B-44C083CDBC96}" type="slidenum">
              <a:rPr lang="en-US" sz="1200">
                <a:ea typeface="ヒラギノ角ゴ Pro W3" charset="-128"/>
              </a:rPr>
              <a:pPr algn="r"/>
              <a:t>6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9492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12.3 Morgan’s first mutant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4619BDDB-CBBF-4491-B2AF-767B66253032}" type="slidenum">
              <a:rPr lang="en-US" sz="1200">
                <a:ea typeface="ヒラギノ角ゴ Pro W3" charset="-128"/>
              </a:rPr>
              <a:pPr algn="r"/>
              <a:t>8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8093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6DFB19E4-FFC9-4493-A0B6-6538D6489B71}" type="slidenum">
              <a:rPr lang="en-US" sz="1200">
                <a:ea typeface="ヒラギノ角ゴ Pro W3" charset="-128"/>
              </a:rPr>
              <a:pPr algn="r"/>
              <a:t>9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6873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966"/>
          <a:stretch/>
        </p:blipFill>
        <p:spPr>
          <a:xfrm>
            <a:off x="0" y="1006891"/>
            <a:ext cx="9144000" cy="5308183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3000" b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CAMPBELL</a:t>
            </a:r>
            <a:r>
              <a:rPr lang="en-US" sz="3200" b="1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2800" b="1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34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84" charset="0"/>
                <a:cs typeface="Times New Roman" pitchFamily="84" charset="0"/>
              </a:rPr>
              <a:t>BIOLOGY IN FOCUS</a:t>
            </a:r>
            <a:endParaRPr lang="en-US" sz="1200" b="0" dirty="0" smtClean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84" charset="0"/>
              <a:cs typeface="Times New Roman" pitchFamily="8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315075"/>
            <a:ext cx="9144000" cy="5397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900" dirty="0" smtClean="0">
                <a:solidFill>
                  <a:schemeClr val="bg1"/>
                </a:solidFill>
              </a:rPr>
              <a:t>     © 2016 Pearson Education, Inc.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0" y="614363"/>
            <a:ext cx="9144000" cy="33855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1600" cap="all" baseline="0" dirty="0" err="1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Urry</a:t>
            </a:r>
            <a:r>
              <a:rPr lang="en-US" sz="1600" cap="all" baseline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 •  Cain  •  Wasserman  •  </a:t>
            </a:r>
            <a:r>
              <a:rPr lang="en-US" sz="1600" cap="all" baseline="0" dirty="0" err="1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Minorsky</a:t>
            </a:r>
            <a:r>
              <a:rPr lang="en-US" sz="1600" cap="all" baseline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  •  Reece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9047" y="5370991"/>
            <a:ext cx="5381625" cy="86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Presentations by </a:t>
            </a:r>
            <a:b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Kathleen Fitzpatrick and </a:t>
            </a:r>
          </a:p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Nicole </a:t>
            </a: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Tunbridge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Simon Fraser University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53250" y="6400284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SECOND EDITION</a:t>
            </a:r>
            <a:endParaRPr lang="en-US" sz="1800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323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77928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lin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82563"/>
            <a:ext cx="8775700" cy="13160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63" y="1600200"/>
            <a:ext cx="8775700" cy="47529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1740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2887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901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0864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0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0.xml"/></Relationships>
</file>

<file path=ppt/slideMasters/_rels/slideMaster10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1.xml"/></Relationships>
</file>

<file path=ppt/slideMasters/_rels/slideMaster10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2.xml"/></Relationships>
</file>

<file path=ppt/slideMasters/_rels/slideMaster10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3.xml"/></Relationships>
</file>

<file path=ppt/slideMasters/_rels/slideMaster10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4.xml"/></Relationships>
</file>

<file path=ppt/slideMasters/_rels/slideMaster10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5.xml"/></Relationships>
</file>

<file path=ppt/slideMasters/_rels/slideMaster10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6.xml"/></Relationships>
</file>

<file path=ppt/slideMasters/_rels/slideMaster10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7.xml"/></Relationships>
</file>

<file path=ppt/slideMasters/_rels/slideMaster10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8.xml"/></Relationships>
</file>

<file path=ppt/slideMasters/_rels/slideMaster10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9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0.xml"/></Relationships>
</file>

<file path=ppt/slideMasters/_rels/slideMaster1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1.xml"/></Relationships>
</file>

<file path=ppt/slideMasters/_rels/slideMaster1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2.xml"/></Relationships>
</file>

<file path=ppt/slideMasters/_rels/slideMaster1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3.xml"/></Relationships>
</file>

<file path=ppt/slideMasters/_rels/slideMaster1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4.xml"/></Relationships>
</file>

<file path=ppt/slideMasters/_rels/slideMaster1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5.xml"/></Relationships>
</file>

<file path=ppt/slideMasters/_rels/slideMaster1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6.xml"/></Relationships>
</file>

<file path=ppt/slideMasters/_rels/slideMaster1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7.xml"/></Relationships>
</file>

<file path=ppt/slideMasters/_rels/slideMaster1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8.xml"/></Relationships>
</file>

<file path=ppt/slideMasters/_rels/slideMaster1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9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1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0.xml"/></Relationships>
</file>

<file path=ppt/slideMasters/_rels/slideMaster1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1.xml"/></Relationships>
</file>

<file path=ppt/slideMasters/_rels/slideMaster1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2.xml"/></Relationships>
</file>

<file path=ppt/slideMasters/_rels/slideMaster1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3.xml"/><Relationship Id="rId1" Type="http://schemas.openxmlformats.org/officeDocument/2006/relationships/slideLayout" Target="../slideLayouts/slideLayout7.xml"/></Relationships>
</file>

<file path=ppt/slideMasters/_rels/slideMaster1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4.xml"/></Relationships>
</file>

<file path=ppt/slideMasters/_rels/slideMaster1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5.xml"/></Relationships>
</file>

<file path=ppt/slideMasters/_rels/slideMaster1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6.xml"/></Relationships>
</file>

<file path=ppt/slideMasters/_rels/slideMaster1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7.xml"/><Relationship Id="rId1" Type="http://schemas.openxmlformats.org/officeDocument/2006/relationships/slideLayout" Target="../slideLayouts/slideLayout8.xml"/></Relationships>
</file>

<file path=ppt/slideMasters/_rels/slideMaster1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8.xml"/></Relationships>
</file>

<file path=ppt/slideMasters/_rels/slideMaster1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9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slideMasters/_rels/slideMaster13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0.xml"/></Relationships>
</file>

<file path=ppt/slideMasters/_rels/slideMaster13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1.xml"/></Relationships>
</file>

<file path=ppt/slideMasters/_rels/slideMaster1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2.xml"/><Relationship Id="rId1" Type="http://schemas.openxmlformats.org/officeDocument/2006/relationships/slideLayout" Target="../slideLayouts/slideLayout9.xml"/></Relationships>
</file>

<file path=ppt/slideMasters/_rels/slideMaster1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3.xml"/><Relationship Id="rId1" Type="http://schemas.openxmlformats.org/officeDocument/2006/relationships/slideLayout" Target="../slideLayouts/slideLayout10.xml"/></Relationships>
</file>

<file path=ppt/slideMasters/_rels/slideMaster1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4.xml"/><Relationship Id="rId1" Type="http://schemas.openxmlformats.org/officeDocument/2006/relationships/slideLayout" Target="../slideLayouts/slideLayout11.xml"/></Relationships>
</file>

<file path=ppt/slideMasters/_rels/slideMaster1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5.xml"/><Relationship Id="rId1" Type="http://schemas.openxmlformats.org/officeDocument/2006/relationships/slideLayout" Target="../slideLayouts/slideLayout12.xml"/></Relationships>
</file>

<file path=ppt/slideMasters/_rels/slideMaster1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6.xml"/><Relationship Id="rId1" Type="http://schemas.openxmlformats.org/officeDocument/2006/relationships/slideLayout" Target="../slideLayouts/slideLayout13.xml"/></Relationships>
</file>

<file path=ppt/slideMasters/_rels/slideMaster1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7.xml"/></Relationships>
</file>

<file path=ppt/slideMasters/_rels/slideMaster1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8.xml"/><Relationship Id="rId1" Type="http://schemas.openxmlformats.org/officeDocument/2006/relationships/slideLayout" Target="../slideLayouts/slideLayout14.xml"/></Relationships>
</file>

<file path=ppt/slideMasters/_rels/slideMaster1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9.xml"/><Relationship Id="rId1" Type="http://schemas.openxmlformats.org/officeDocument/2006/relationships/slideLayout" Target="../slideLayouts/slideLayout15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slideMasters/_rels/slideMaster14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0.xml"/></Relationships>
</file>

<file path=ppt/slideMasters/_rels/slideMaster14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1.xml"/></Relationships>
</file>

<file path=ppt/slideMasters/_rels/slideMaster14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2.xml"/><Relationship Id="rId1" Type="http://schemas.openxmlformats.org/officeDocument/2006/relationships/slideLayout" Target="../slideLayouts/slideLayout16.xml"/></Relationships>
</file>

<file path=ppt/slideMasters/_rels/slideMaster1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3.xml"/><Relationship Id="rId1" Type="http://schemas.openxmlformats.org/officeDocument/2006/relationships/slideLayout" Target="../slideLayouts/slideLayout17.xml"/></Relationships>
</file>

<file path=ppt/slideMasters/_rels/slideMaster14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4.xml"/></Relationships>
</file>

<file path=ppt/slideMasters/_rels/slideMaster14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5.xml"/></Relationships>
</file>

<file path=ppt/slideMasters/_rels/slideMaster14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6.xml"/></Relationships>
</file>

<file path=ppt/slideMasters/_rels/slideMaster14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7.xml"/><Relationship Id="rId1" Type="http://schemas.openxmlformats.org/officeDocument/2006/relationships/slideLayout" Target="../slideLayouts/slideLayout18.xml"/></Relationships>
</file>

<file path=ppt/slideMasters/_rels/slideMaster14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8.xml"/><Relationship Id="rId1" Type="http://schemas.openxmlformats.org/officeDocument/2006/relationships/slideLayout" Target="../slideLayouts/slideLayout19.xml"/></Relationships>
</file>

<file path=ppt/slideMasters/_rels/slideMaster1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9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0.xml"/></Relationships>
</file>

<file path=ppt/slideMasters/_rels/slideMaster15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1.xml"/><Relationship Id="rId1" Type="http://schemas.openxmlformats.org/officeDocument/2006/relationships/slideLayout" Target="../slideLayouts/slideLayout20.xml"/></Relationships>
</file>

<file path=ppt/slideMasters/_rels/slideMaster15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2.xml"/><Relationship Id="rId1" Type="http://schemas.openxmlformats.org/officeDocument/2006/relationships/slideLayout" Target="../slideLayouts/slideLayout21.xml"/></Relationships>
</file>

<file path=ppt/slideMasters/_rels/slideMaster1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3.xml"/></Relationships>
</file>

<file path=ppt/slideMasters/_rels/slideMaster1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4.xml"/></Relationships>
</file>

<file path=ppt/slideMasters/_rels/slideMaster15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5.xml"/><Relationship Id="rId1" Type="http://schemas.openxmlformats.org/officeDocument/2006/relationships/slideLayout" Target="../slideLayouts/slideLayout22.xml"/></Relationships>
</file>

<file path=ppt/slideMasters/_rels/slideMaster1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6.xml"/></Relationships>
</file>

<file path=ppt/slideMasters/_rels/slideMaster15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7.xml"/></Relationships>
</file>

<file path=ppt/slideMasters/_rels/slideMaster15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8.xml"/><Relationship Id="rId1" Type="http://schemas.openxmlformats.org/officeDocument/2006/relationships/slideLayout" Target="../slideLayouts/slideLayout23.xml"/></Relationships>
</file>

<file path=ppt/slideMasters/_rels/slideMaster15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9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slideMasters/_rels/slideMaster16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0.xml"/></Relationships>
</file>

<file path=ppt/slideMasters/_rels/slideMaster16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1.xml"/></Relationships>
</file>

<file path=ppt/slideMasters/_rels/slideMaster16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2.xml"/></Relationships>
</file>

<file path=ppt/slideMasters/_rels/slideMaster16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3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1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1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1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5.xml"/></Relationships>
</file>

<file path=ppt/slideMasters/_rels/slideMaster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1" Type="http://schemas.openxmlformats.org/officeDocument/2006/relationships/theme" Target="../theme/theme57.xml"/></Relationships>
</file>

<file path=ppt/slideMasters/_rels/slideMaster58.xml.rels><?xml version="1.0" encoding="UTF-8" standalone="yes"?>
<Relationships xmlns="http://schemas.openxmlformats.org/package/2006/relationships"><Relationship Id="rId1" Type="http://schemas.openxmlformats.org/officeDocument/2006/relationships/theme" Target="../theme/theme58.xml"/></Relationships>
</file>

<file path=ppt/slideMasters/_rels/slideMaster59.xml.rels><?xml version="1.0" encoding="UTF-8" standalone="yes"?>
<Relationships xmlns="http://schemas.openxmlformats.org/package/2006/relationships"><Relationship Id="rId1" Type="http://schemas.openxmlformats.org/officeDocument/2006/relationships/theme" Target="../theme/theme59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60.xml.rels><?xml version="1.0" encoding="UTF-8" standalone="yes"?>
<Relationships xmlns="http://schemas.openxmlformats.org/package/2006/relationships"><Relationship Id="rId1" Type="http://schemas.openxmlformats.org/officeDocument/2006/relationships/theme" Target="../theme/theme60.xml"/></Relationships>
</file>

<file path=ppt/slideMasters/_rels/slideMaster6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1.xml"/></Relationships>
</file>

<file path=ppt/slideMasters/_rels/slideMaster62.xml.rels><?xml version="1.0" encoding="UTF-8" standalone="yes"?>
<Relationships xmlns="http://schemas.openxmlformats.org/package/2006/relationships"><Relationship Id="rId1" Type="http://schemas.openxmlformats.org/officeDocument/2006/relationships/theme" Target="../theme/theme62.xml"/></Relationships>
</file>

<file path=ppt/slideMasters/_rels/slideMaster63.xml.rels><?xml version="1.0" encoding="UTF-8" standalone="yes"?>
<Relationships xmlns="http://schemas.openxmlformats.org/package/2006/relationships"><Relationship Id="rId1" Type="http://schemas.openxmlformats.org/officeDocument/2006/relationships/theme" Target="../theme/theme63.xml"/></Relationships>
</file>

<file path=ppt/slideMasters/_rels/slideMaster64.xml.rels><?xml version="1.0" encoding="UTF-8" standalone="yes"?>
<Relationships xmlns="http://schemas.openxmlformats.org/package/2006/relationships"><Relationship Id="rId1" Type="http://schemas.openxmlformats.org/officeDocument/2006/relationships/theme" Target="../theme/theme64.xml"/></Relationships>
</file>

<file path=ppt/slideMasters/_rels/slideMaster65.xml.rels><?xml version="1.0" encoding="UTF-8" standalone="yes"?>
<Relationships xmlns="http://schemas.openxmlformats.org/package/2006/relationships"><Relationship Id="rId1" Type="http://schemas.openxmlformats.org/officeDocument/2006/relationships/theme" Target="../theme/theme65.xml"/></Relationships>
</file>

<file path=ppt/slideMasters/_rels/slideMaster6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6.xml"/></Relationships>
</file>

<file path=ppt/slideMasters/_rels/slideMaster67.xml.rels><?xml version="1.0" encoding="UTF-8" standalone="yes"?>
<Relationships xmlns="http://schemas.openxmlformats.org/package/2006/relationships"><Relationship Id="rId1" Type="http://schemas.openxmlformats.org/officeDocument/2006/relationships/theme" Target="../theme/theme67.xml"/></Relationships>
</file>

<file path=ppt/slideMasters/_rels/slideMaster68.xml.rels><?xml version="1.0" encoding="UTF-8" standalone="yes"?>
<Relationships xmlns="http://schemas.openxmlformats.org/package/2006/relationships"><Relationship Id="rId1" Type="http://schemas.openxmlformats.org/officeDocument/2006/relationships/theme" Target="../theme/theme68.xml"/></Relationships>
</file>

<file path=ppt/slideMasters/_rels/slideMaster69.xml.rels><?xml version="1.0" encoding="UTF-8" standalone="yes"?>
<Relationships xmlns="http://schemas.openxmlformats.org/package/2006/relationships"><Relationship Id="rId1" Type="http://schemas.openxmlformats.org/officeDocument/2006/relationships/theme" Target="../theme/theme69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70.xml.rels><?xml version="1.0" encoding="UTF-8" standalone="yes"?>
<Relationships xmlns="http://schemas.openxmlformats.org/package/2006/relationships"><Relationship Id="rId1" Type="http://schemas.openxmlformats.org/officeDocument/2006/relationships/theme" Target="../theme/theme70.xml"/></Relationships>
</file>

<file path=ppt/slideMasters/_rels/slideMaster7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1.xml"/></Relationships>
</file>

<file path=ppt/slideMasters/_rels/slideMaster72.xml.rels><?xml version="1.0" encoding="UTF-8" standalone="yes"?>
<Relationships xmlns="http://schemas.openxmlformats.org/package/2006/relationships"><Relationship Id="rId1" Type="http://schemas.openxmlformats.org/officeDocument/2006/relationships/theme" Target="../theme/theme72.xml"/></Relationships>
</file>

<file path=ppt/slideMasters/_rels/slideMaster73.xml.rels><?xml version="1.0" encoding="UTF-8" standalone="yes"?>
<Relationships xmlns="http://schemas.openxmlformats.org/package/2006/relationships"><Relationship Id="rId1" Type="http://schemas.openxmlformats.org/officeDocument/2006/relationships/theme" Target="../theme/theme73.xml"/></Relationships>
</file>

<file path=ppt/slideMasters/_rels/slideMaster74.xml.rels><?xml version="1.0" encoding="UTF-8" standalone="yes"?>
<Relationships xmlns="http://schemas.openxmlformats.org/package/2006/relationships"><Relationship Id="rId1" Type="http://schemas.openxmlformats.org/officeDocument/2006/relationships/theme" Target="../theme/theme74.xml"/></Relationships>
</file>

<file path=ppt/slideMasters/_rels/slideMaster75.xml.rels><?xml version="1.0" encoding="UTF-8" standalone="yes"?>
<Relationships xmlns="http://schemas.openxmlformats.org/package/2006/relationships"><Relationship Id="rId1" Type="http://schemas.openxmlformats.org/officeDocument/2006/relationships/theme" Target="../theme/theme75.xml"/></Relationships>
</file>

<file path=ppt/slideMasters/_rels/slideMaster76.xml.rels><?xml version="1.0" encoding="UTF-8" standalone="yes"?>
<Relationships xmlns="http://schemas.openxmlformats.org/package/2006/relationships"><Relationship Id="rId1" Type="http://schemas.openxmlformats.org/officeDocument/2006/relationships/theme" Target="../theme/theme76.xml"/></Relationships>
</file>

<file path=ppt/slideMasters/_rels/slideMaster7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7.xml"/></Relationships>
</file>

<file path=ppt/slideMasters/_rels/slideMaster78.xml.rels><?xml version="1.0" encoding="UTF-8" standalone="yes"?>
<Relationships xmlns="http://schemas.openxmlformats.org/package/2006/relationships"><Relationship Id="rId1" Type="http://schemas.openxmlformats.org/officeDocument/2006/relationships/theme" Target="../theme/theme78.xml"/></Relationships>
</file>

<file path=ppt/slideMasters/_rels/slideMaster79.xml.rels><?xml version="1.0" encoding="UTF-8" standalone="yes"?>
<Relationships xmlns="http://schemas.openxmlformats.org/package/2006/relationships"><Relationship Id="rId1" Type="http://schemas.openxmlformats.org/officeDocument/2006/relationships/theme" Target="../theme/theme79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80.xml.rels><?xml version="1.0" encoding="UTF-8" standalone="yes"?>
<Relationships xmlns="http://schemas.openxmlformats.org/package/2006/relationships"><Relationship Id="rId1" Type="http://schemas.openxmlformats.org/officeDocument/2006/relationships/theme" Target="../theme/theme80.xml"/></Relationships>
</file>

<file path=ppt/slideMasters/_rels/slideMaster8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1.xml"/></Relationships>
</file>

<file path=ppt/slideMasters/_rels/slideMaster82.xml.rels><?xml version="1.0" encoding="UTF-8" standalone="yes"?>
<Relationships xmlns="http://schemas.openxmlformats.org/package/2006/relationships"><Relationship Id="rId1" Type="http://schemas.openxmlformats.org/officeDocument/2006/relationships/theme" Target="../theme/theme82.xml"/></Relationships>
</file>

<file path=ppt/slideMasters/_rels/slideMaster83.xml.rels><?xml version="1.0" encoding="UTF-8" standalone="yes"?>
<Relationships xmlns="http://schemas.openxmlformats.org/package/2006/relationships"><Relationship Id="rId1" Type="http://schemas.openxmlformats.org/officeDocument/2006/relationships/theme" Target="../theme/theme83.xml"/></Relationships>
</file>

<file path=ppt/slideMasters/_rels/slideMaster84.xml.rels><?xml version="1.0" encoding="UTF-8" standalone="yes"?>
<Relationships xmlns="http://schemas.openxmlformats.org/package/2006/relationships"><Relationship Id="rId1" Type="http://schemas.openxmlformats.org/officeDocument/2006/relationships/theme" Target="../theme/theme84.xml"/></Relationships>
</file>

<file path=ppt/slideMasters/_rels/slideMaster85.xml.rels><?xml version="1.0" encoding="UTF-8" standalone="yes"?>
<Relationships xmlns="http://schemas.openxmlformats.org/package/2006/relationships"><Relationship Id="rId1" Type="http://schemas.openxmlformats.org/officeDocument/2006/relationships/theme" Target="../theme/theme85.xml"/></Relationships>
</file>

<file path=ppt/slideMasters/_rels/slideMaster86.xml.rels><?xml version="1.0" encoding="UTF-8" standalone="yes"?>
<Relationships xmlns="http://schemas.openxmlformats.org/package/2006/relationships"><Relationship Id="rId1" Type="http://schemas.openxmlformats.org/officeDocument/2006/relationships/theme" Target="../theme/theme86.xml"/></Relationships>
</file>

<file path=ppt/slideMasters/_rels/slideMaster87.xml.rels><?xml version="1.0" encoding="UTF-8" standalone="yes"?>
<Relationships xmlns="http://schemas.openxmlformats.org/package/2006/relationships"><Relationship Id="rId1" Type="http://schemas.openxmlformats.org/officeDocument/2006/relationships/theme" Target="../theme/theme87.xml"/></Relationships>
</file>

<file path=ppt/slideMasters/_rels/slideMaster8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8.xml"/></Relationships>
</file>

<file path=ppt/slideMasters/_rels/slideMaster89.xml.rels><?xml version="1.0" encoding="UTF-8" standalone="yes"?>
<Relationships xmlns="http://schemas.openxmlformats.org/package/2006/relationships"><Relationship Id="rId1" Type="http://schemas.openxmlformats.org/officeDocument/2006/relationships/theme" Target="../theme/theme89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_rels/slideMaster90.xml.rels><?xml version="1.0" encoding="UTF-8" standalone="yes"?>
<Relationships xmlns="http://schemas.openxmlformats.org/package/2006/relationships"><Relationship Id="rId1" Type="http://schemas.openxmlformats.org/officeDocument/2006/relationships/theme" Target="../theme/theme90.xml"/></Relationships>
</file>

<file path=ppt/slideMasters/_rels/slideMaster9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1.xml"/></Relationships>
</file>

<file path=ppt/slideMasters/_rels/slideMaster92.xml.rels><?xml version="1.0" encoding="UTF-8" standalone="yes"?>
<Relationships xmlns="http://schemas.openxmlformats.org/package/2006/relationships"><Relationship Id="rId1" Type="http://schemas.openxmlformats.org/officeDocument/2006/relationships/theme" Target="../theme/theme92.xml"/></Relationships>
</file>

<file path=ppt/slideMasters/_rels/slideMaster93.xml.rels><?xml version="1.0" encoding="UTF-8" standalone="yes"?>
<Relationships xmlns="http://schemas.openxmlformats.org/package/2006/relationships"><Relationship Id="rId1" Type="http://schemas.openxmlformats.org/officeDocument/2006/relationships/theme" Target="../theme/theme93.xml"/></Relationships>
</file>

<file path=ppt/slideMasters/_rels/slideMaster94.xml.rels><?xml version="1.0" encoding="UTF-8" standalone="yes"?>
<Relationships xmlns="http://schemas.openxmlformats.org/package/2006/relationships"><Relationship Id="rId1" Type="http://schemas.openxmlformats.org/officeDocument/2006/relationships/theme" Target="../theme/theme94.xml"/></Relationships>
</file>

<file path=ppt/slideMasters/_rels/slideMaster95.xml.rels><?xml version="1.0" encoding="UTF-8" standalone="yes"?>
<Relationships xmlns="http://schemas.openxmlformats.org/package/2006/relationships"><Relationship Id="rId1" Type="http://schemas.openxmlformats.org/officeDocument/2006/relationships/theme" Target="../theme/theme95.xml"/></Relationships>
</file>

<file path=ppt/slideMasters/_rels/slideMaster96.xml.rels><?xml version="1.0" encoding="UTF-8" standalone="yes"?>
<Relationships xmlns="http://schemas.openxmlformats.org/package/2006/relationships"><Relationship Id="rId1" Type="http://schemas.openxmlformats.org/officeDocument/2006/relationships/theme" Target="../theme/theme96.xml"/></Relationships>
</file>

<file path=ppt/slideMasters/_rels/slideMaster97.xml.rels><?xml version="1.0" encoding="UTF-8" standalone="yes"?>
<Relationships xmlns="http://schemas.openxmlformats.org/package/2006/relationships"><Relationship Id="rId1" Type="http://schemas.openxmlformats.org/officeDocument/2006/relationships/theme" Target="../theme/theme97.xml"/></Relationships>
</file>

<file path=ppt/slideMasters/_rels/slideMaster98.xml.rels><?xml version="1.0" encoding="UTF-8" standalone="yes"?>
<Relationships xmlns="http://schemas.openxmlformats.org/package/2006/relationships"><Relationship Id="rId1" Type="http://schemas.openxmlformats.org/officeDocument/2006/relationships/theme" Target="../theme/theme98.xml"/></Relationships>
</file>

<file path=ppt/slideMasters/_rels/slideMaster9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182563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463" y="1123950"/>
            <a:ext cx="87757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2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6" r:id="rId3"/>
    <p:sldLayoutId id="2147483785" r:id="rId4"/>
    <p:sldLayoutId id="2147483783" r:id="rId5"/>
    <p:sldLayoutId id="2147483784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400050" indent="-342900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800100" indent="-34131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257300" indent="-339725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7145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tabLst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1717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7422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0842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25175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48809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2822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76297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8571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877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573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86083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8199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0562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1521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647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1288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8263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949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71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29191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0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8342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8377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773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1998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9921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0898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2821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532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6422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167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68129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7996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261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0028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8693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95513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86511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19079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72757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4284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05705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9254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6981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970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173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347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5338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92217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1995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3490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2481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9970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Overview: Locating Genes Along Chromosomes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Mendel’s</a:t>
            </a:r>
            <a:r>
              <a:rPr lang="en-US" altLang="ja-JP" dirty="0" smtClean="0"/>
              <a:t> “hereditary factors” were genes</a:t>
            </a:r>
          </a:p>
          <a:p>
            <a:r>
              <a:rPr lang="en-US" dirty="0" smtClean="0"/>
              <a:t>Today we know that genes are located on chromosomes</a:t>
            </a:r>
          </a:p>
          <a:p>
            <a:r>
              <a:rPr lang="en-US" dirty="0" smtClean="0"/>
              <a:t>The location of a particular gene can be seen by tagging isolated chromosomes with a fluorescent dye that highlights the gene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73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16" y="204216"/>
            <a:ext cx="5839968" cy="644956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12.4-2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669592" y="178816"/>
            <a:ext cx="12567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B11016"/>
                </a:solidFill>
                <a:latin typeface="Arial" pitchFamily="34" charset="0"/>
                <a:ea typeface="ＭＳ Ｐゴシック" charset="0"/>
              </a:rPr>
              <a:t>Conclusion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705435" y="577279"/>
            <a:ext cx="12182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</a:t>
            </a:r>
          </a:p>
          <a:p>
            <a:pPr algn="ctr"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Generation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299955" y="629667"/>
            <a:ext cx="153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X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299955" y="890017"/>
            <a:ext cx="153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92092" y="494729"/>
            <a:ext cx="264496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 smtClean="0">
                <a:solidFill>
                  <a:srgbClr val="000000"/>
                </a:solidFill>
                <a:ea typeface="ＭＳ Ｐゴシック" charset="0"/>
              </a:rPr>
              <a:t>w</a:t>
            </a:r>
            <a:r>
              <a:rPr lang="en-US" sz="1800" b="1" baseline="30000" smtClean="0">
                <a:solidFill>
                  <a:srgbClr val="000000"/>
                </a:solidFill>
                <a:latin typeface="Symbol"/>
                <a:ea typeface="ＭＳ Ｐゴシック" charset="0"/>
                <a:cs typeface="+mn-cs"/>
              </a:rPr>
              <a:t>+</a:t>
            </a:r>
            <a:endParaRPr lang="en-US" sz="1800" b="1" baseline="30000" dirty="0">
              <a:solidFill>
                <a:srgbClr val="000000"/>
              </a:solidFill>
              <a:latin typeface="Symbol"/>
              <a:ea typeface="ＭＳ Ｐゴシック" charset="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5742" y="1078929"/>
            <a:ext cx="264496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 smtClean="0">
                <a:solidFill>
                  <a:srgbClr val="000000"/>
                </a:solidFill>
                <a:ea typeface="ＭＳ Ｐゴシック" charset="0"/>
              </a:rPr>
              <a:t>w</a:t>
            </a:r>
            <a:r>
              <a:rPr lang="en-US" sz="1800" b="1" baseline="30000" smtClean="0">
                <a:solidFill>
                  <a:srgbClr val="000000"/>
                </a:solidFill>
                <a:latin typeface="Symbol"/>
                <a:ea typeface="ＭＳ Ｐゴシック" charset="0"/>
                <a:cs typeface="+mn-cs"/>
              </a:rPr>
              <a:t>+</a:t>
            </a:r>
            <a:endParaRPr lang="en-US" sz="1800" b="1" baseline="30000" dirty="0">
              <a:solidFill>
                <a:srgbClr val="000000"/>
              </a:solidFill>
              <a:latin typeface="Symbol"/>
              <a:ea typeface="ＭＳ Ｐゴシック" charset="0"/>
              <a:cs typeface="+mn-cs"/>
            </a:endParaRP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6235242" y="632842"/>
            <a:ext cx="153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X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6241592" y="880492"/>
            <a:ext cx="153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Y</a:t>
            </a: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6855955" y="501079"/>
            <a:ext cx="1795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</a:t>
            </a: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4860467" y="1872679"/>
            <a:ext cx="1795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</a:t>
            </a: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6755942" y="2036192"/>
            <a:ext cx="7181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Sperm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76367" y="2660079"/>
            <a:ext cx="264496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 smtClean="0">
                <a:solidFill>
                  <a:srgbClr val="000000"/>
                </a:solidFill>
                <a:ea typeface="ＭＳ Ｐゴシック" charset="0"/>
              </a:rPr>
              <a:t>w</a:t>
            </a:r>
            <a:r>
              <a:rPr lang="en-US" sz="1800" b="1" baseline="30000" smtClean="0">
                <a:solidFill>
                  <a:srgbClr val="000000"/>
                </a:solidFill>
                <a:latin typeface="Symbol"/>
                <a:ea typeface="ＭＳ Ｐゴシック" charset="0"/>
                <a:cs typeface="+mn-cs"/>
              </a:rPr>
              <a:t>+</a:t>
            </a:r>
            <a:endParaRPr lang="en-US" sz="1800" b="1" baseline="30000" dirty="0">
              <a:solidFill>
                <a:srgbClr val="000000"/>
              </a:solidFill>
              <a:latin typeface="Symbol"/>
              <a:ea typeface="ＭＳ Ｐゴシック" charset="0"/>
              <a:cs typeface="+mn-cs"/>
            </a:endParaRP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5079542" y="3195067"/>
            <a:ext cx="1795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00330" y="2660079"/>
            <a:ext cx="264496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 smtClean="0">
                <a:solidFill>
                  <a:srgbClr val="000000"/>
                </a:solidFill>
                <a:ea typeface="ＭＳ Ｐゴシック" charset="0"/>
              </a:rPr>
              <a:t>w</a:t>
            </a:r>
            <a:r>
              <a:rPr lang="en-US" sz="1800" b="1" baseline="30000" smtClean="0">
                <a:solidFill>
                  <a:srgbClr val="000000"/>
                </a:solidFill>
                <a:latin typeface="Symbol"/>
                <a:ea typeface="ＭＳ Ｐゴシック" charset="0"/>
                <a:cs typeface="+mn-cs"/>
              </a:rPr>
              <a:t>+</a:t>
            </a:r>
            <a:endParaRPr lang="en-US" sz="1800" b="1" baseline="30000" dirty="0">
              <a:solidFill>
                <a:srgbClr val="000000"/>
              </a:solidFill>
              <a:latin typeface="Symbol"/>
              <a:ea typeface="ＭＳ Ｐゴシック" charset="0"/>
              <a:cs typeface="+mn-cs"/>
            </a:endParaRPr>
          </a:p>
        </p:txBody>
      </p:sp>
      <p:sp>
        <p:nvSpPr>
          <p:cNvPr id="21" name="TextBox 19"/>
          <p:cNvSpPr txBox="1">
            <a:spLocks noChangeArrowheads="1"/>
          </p:cNvSpPr>
          <p:nvPr/>
        </p:nvSpPr>
        <p:spPr bwMode="auto">
          <a:xfrm>
            <a:off x="2987217" y="2429892"/>
            <a:ext cx="5642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Eggs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92003" y="2681733"/>
            <a:ext cx="1218282" cy="5539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F</a:t>
            </a:r>
            <a:r>
              <a:rPr lang="en-US" sz="1800" b="1" baseline="-25000" dirty="0" smtClean="0">
                <a:solidFill>
                  <a:srgbClr val="000000"/>
                </a:solidFill>
                <a:ea typeface="ＭＳ Ｐゴシック" charset="0"/>
              </a:rPr>
              <a:t>1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Generation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755942" y="4252342"/>
            <a:ext cx="7181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Sperm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111292" y="5716017"/>
            <a:ext cx="1795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999917" y="4614292"/>
            <a:ext cx="5642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Eggs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83880" y="5123879"/>
            <a:ext cx="1218282" cy="5539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F</a:t>
            </a:r>
            <a:r>
              <a:rPr lang="en-US" sz="1800" b="1" baseline="-25000" dirty="0" smtClean="0">
                <a:solidFill>
                  <a:srgbClr val="000000"/>
                </a:solidFill>
                <a:ea typeface="ＭＳ Ｐゴシック" charset="0"/>
              </a:rPr>
              <a:t>2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Generation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5" name="TextBox 35"/>
          <p:cNvSpPr txBox="1">
            <a:spLocks noChangeArrowheads="1"/>
          </p:cNvSpPr>
          <p:nvPr/>
        </p:nvSpPr>
        <p:spPr bwMode="auto">
          <a:xfrm>
            <a:off x="3725405" y="5904929"/>
            <a:ext cx="1795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01324" y="2830958"/>
            <a:ext cx="264496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 smtClean="0">
                <a:solidFill>
                  <a:srgbClr val="000000"/>
                </a:solidFill>
                <a:ea typeface="ＭＳ Ｐゴシック" charset="0"/>
              </a:rPr>
              <a:t>w</a:t>
            </a:r>
            <a:r>
              <a:rPr lang="en-US" sz="1800" b="1" baseline="30000" smtClean="0">
                <a:solidFill>
                  <a:srgbClr val="000000"/>
                </a:solidFill>
                <a:latin typeface="Symbol"/>
                <a:ea typeface="ＭＳ Ｐゴシック" charset="0"/>
                <a:cs typeface="+mn-cs"/>
              </a:rPr>
              <a:t>+</a:t>
            </a:r>
            <a:endParaRPr lang="en-US" sz="1800" b="1" baseline="30000" dirty="0">
              <a:solidFill>
                <a:srgbClr val="000000"/>
              </a:solidFill>
              <a:latin typeface="Symbol"/>
              <a:ea typeface="ＭＳ Ｐゴシック" charset="0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99171" y="4127172"/>
            <a:ext cx="264496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 smtClean="0">
                <a:solidFill>
                  <a:srgbClr val="000000"/>
                </a:solidFill>
                <a:ea typeface="ＭＳ Ｐゴシック" charset="0"/>
              </a:rPr>
              <a:t>w</a:t>
            </a:r>
            <a:r>
              <a:rPr lang="en-US" sz="1800" b="1" baseline="30000" smtClean="0">
                <a:solidFill>
                  <a:srgbClr val="000000"/>
                </a:solidFill>
                <a:latin typeface="Symbol"/>
                <a:ea typeface="ＭＳ Ｐゴシック" charset="0"/>
                <a:cs typeface="+mn-cs"/>
              </a:rPr>
              <a:t>+</a:t>
            </a:r>
            <a:endParaRPr lang="en-US" sz="1800" b="1" baseline="30000" dirty="0">
              <a:solidFill>
                <a:srgbClr val="000000"/>
              </a:solidFill>
              <a:latin typeface="Symbol"/>
              <a:ea typeface="ＭＳ Ｐゴシック" charset="0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88624" y="5025656"/>
            <a:ext cx="264496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 smtClean="0">
                <a:solidFill>
                  <a:srgbClr val="000000"/>
                </a:solidFill>
                <a:ea typeface="ＭＳ Ｐゴシック" charset="0"/>
              </a:rPr>
              <a:t>w</a:t>
            </a:r>
            <a:r>
              <a:rPr lang="en-US" sz="1800" b="1" baseline="30000" smtClean="0">
                <a:solidFill>
                  <a:srgbClr val="000000"/>
                </a:solidFill>
                <a:latin typeface="Symbol"/>
                <a:ea typeface="ＭＳ Ｐゴシック" charset="0"/>
                <a:cs typeface="+mn-cs"/>
              </a:rPr>
              <a:t>+</a:t>
            </a:r>
            <a:endParaRPr lang="en-US" sz="1800" b="1" baseline="30000" dirty="0">
              <a:solidFill>
                <a:srgbClr val="000000"/>
              </a:solidFill>
              <a:latin typeface="Symbol"/>
              <a:ea typeface="ＭＳ Ｐゴシック" charset="0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81157" y="4824286"/>
            <a:ext cx="264496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 smtClean="0">
                <a:solidFill>
                  <a:srgbClr val="000000"/>
                </a:solidFill>
                <a:ea typeface="ＭＳ Ｐゴシック" charset="0"/>
              </a:rPr>
              <a:t>w</a:t>
            </a:r>
            <a:r>
              <a:rPr lang="en-US" sz="1800" b="1" baseline="30000" smtClean="0">
                <a:solidFill>
                  <a:srgbClr val="000000"/>
                </a:solidFill>
                <a:latin typeface="Symbol"/>
                <a:ea typeface="ＭＳ Ｐゴシック" charset="0"/>
                <a:cs typeface="+mn-cs"/>
              </a:rPr>
              <a:t>+</a:t>
            </a:r>
            <a:endParaRPr lang="en-US" sz="1800" b="1" baseline="30000" dirty="0">
              <a:solidFill>
                <a:srgbClr val="000000"/>
              </a:solidFill>
              <a:latin typeface="Symbol"/>
              <a:ea typeface="ＭＳ Ｐゴシック" charset="0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99486" y="4840530"/>
            <a:ext cx="264496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 smtClean="0">
                <a:solidFill>
                  <a:srgbClr val="000000"/>
                </a:solidFill>
                <a:ea typeface="ＭＳ Ｐゴシック" charset="0"/>
              </a:rPr>
              <a:t>w</a:t>
            </a:r>
            <a:r>
              <a:rPr lang="en-US" sz="1800" b="1" baseline="30000" smtClean="0">
                <a:solidFill>
                  <a:srgbClr val="000000"/>
                </a:solidFill>
                <a:latin typeface="Symbol"/>
                <a:ea typeface="ＭＳ Ｐゴシック" charset="0"/>
                <a:cs typeface="+mn-cs"/>
              </a:rPr>
              <a:t>+</a:t>
            </a:r>
            <a:endParaRPr lang="en-US" sz="1800" b="1" baseline="30000" dirty="0">
              <a:solidFill>
                <a:srgbClr val="000000"/>
              </a:solidFill>
              <a:latin typeface="Symbol"/>
              <a:ea typeface="ＭＳ Ｐゴシック" charset="0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82717" y="5406252"/>
            <a:ext cx="264496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 smtClean="0">
                <a:solidFill>
                  <a:srgbClr val="000000"/>
                </a:solidFill>
                <a:ea typeface="ＭＳ Ｐゴシック" charset="0"/>
              </a:rPr>
              <a:t>w</a:t>
            </a:r>
            <a:r>
              <a:rPr lang="en-US" sz="1800" b="1" baseline="30000" smtClean="0">
                <a:solidFill>
                  <a:srgbClr val="000000"/>
                </a:solidFill>
                <a:latin typeface="Symbol"/>
                <a:ea typeface="ＭＳ Ｐゴシック" charset="0"/>
                <a:cs typeface="+mn-cs"/>
              </a:rPr>
              <a:t>+</a:t>
            </a:r>
            <a:endParaRPr lang="en-US" sz="1800" b="1" baseline="30000" dirty="0">
              <a:solidFill>
                <a:srgbClr val="000000"/>
              </a:solidFill>
              <a:latin typeface="Symbol"/>
              <a:ea typeface="ＭＳ Ｐゴシック" charset="0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50967" y="6269031"/>
            <a:ext cx="264496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 smtClean="0">
                <a:solidFill>
                  <a:srgbClr val="000000"/>
                </a:solidFill>
                <a:ea typeface="ＭＳ Ｐゴシック" charset="0"/>
              </a:rPr>
              <a:t>w</a:t>
            </a:r>
            <a:r>
              <a:rPr lang="en-US" sz="1800" b="1" baseline="30000" smtClean="0">
                <a:solidFill>
                  <a:srgbClr val="000000"/>
                </a:solidFill>
                <a:latin typeface="Symbol"/>
                <a:ea typeface="ＭＳ Ｐゴシック" charset="0"/>
                <a:cs typeface="+mn-cs"/>
              </a:rPr>
              <a:t>+</a:t>
            </a:r>
            <a:endParaRPr lang="en-US" sz="1800" b="1" baseline="30000" dirty="0">
              <a:solidFill>
                <a:srgbClr val="000000"/>
              </a:solidFill>
              <a:latin typeface="Symbol"/>
              <a:ea typeface="ＭＳ Ｐゴシック" charset="0"/>
              <a:cs typeface="+mn-cs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338864" y="5715977"/>
            <a:ext cx="1795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4138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Concept 12.2: Sex-linked genes exhibit unique patterns of inheritance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behavior of the members of the pair of sex chromosomes can be correlated with the behavior of the two alleles of the eye-color gene </a:t>
            </a:r>
            <a:r>
              <a:rPr lang="en-US" i="1" dirty="0" smtClean="0"/>
              <a:t>white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41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Chromosomal Basis of Sex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Humans and other mammals have two types of sex chromosomes: a larger X chromosome and a smaller Y chromosome</a:t>
            </a:r>
          </a:p>
          <a:p>
            <a:r>
              <a:rPr lang="en-US" dirty="0" smtClean="0"/>
              <a:t>Only the ends of the Y chromosome have regions that are homologous with corresponding regions of the X chromosome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SRY</a:t>
            </a:r>
            <a:r>
              <a:rPr lang="en-US" dirty="0" smtClean="0"/>
              <a:t> gene on the Y chromosome is required for the developments of testes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31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704" y="1935480"/>
            <a:ext cx="3212592" cy="298704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12.5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352925" y="2536825"/>
            <a:ext cx="393700" cy="117475"/>
          </a:xfrm>
          <a:custGeom>
            <a:avLst/>
            <a:gdLst>
              <a:gd name="connsiteX0" fmla="*/ 0 w 393700"/>
              <a:gd name="connsiteY0" fmla="*/ 0 h 117475"/>
              <a:gd name="connsiteX1" fmla="*/ 393700 w 393700"/>
              <a:gd name="connsiteY1" fmla="*/ 117475 h 11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3700" h="117475">
                <a:moveTo>
                  <a:pt x="0" y="0"/>
                </a:moveTo>
                <a:lnTo>
                  <a:pt x="393700" y="117475"/>
                </a:lnTo>
              </a:path>
            </a:pathLst>
          </a:custGeom>
          <a:ln w="3175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354513" y="2538412"/>
            <a:ext cx="393700" cy="117475"/>
          </a:xfrm>
          <a:custGeom>
            <a:avLst/>
            <a:gdLst>
              <a:gd name="connsiteX0" fmla="*/ 0 w 393700"/>
              <a:gd name="connsiteY0" fmla="*/ 0 h 117475"/>
              <a:gd name="connsiteX1" fmla="*/ 393700 w 393700"/>
              <a:gd name="connsiteY1" fmla="*/ 117475 h 11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3700" h="117475">
                <a:moveTo>
                  <a:pt x="0" y="0"/>
                </a:moveTo>
                <a:lnTo>
                  <a:pt x="393700" y="11747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6812" y="2377300"/>
            <a:ext cx="15388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/>
            <a:r>
              <a:rPr lang="en-US" sz="1800" b="1" dirty="0" smtClean="0">
                <a:solidFill>
                  <a:srgbClr val="FFFFFF"/>
                </a:solidFill>
                <a:ea typeface="ＭＳ Ｐゴシック" charset="0"/>
              </a:rPr>
              <a:t>X</a:t>
            </a:r>
            <a:endParaRPr lang="en-US" sz="1800" b="1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55506" y="3342501"/>
            <a:ext cx="15388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/>
            <a:r>
              <a:rPr lang="en-US" sz="1800" b="1" dirty="0" smtClean="0">
                <a:solidFill>
                  <a:srgbClr val="FFFFFF"/>
                </a:solidFill>
                <a:ea typeface="ＭＳ Ｐゴシック" charset="0"/>
              </a:rPr>
              <a:t>Y</a:t>
            </a:r>
            <a:endParaRPr lang="en-US" sz="1800" b="1" dirty="0">
              <a:solidFill>
                <a:srgbClr val="FFFFFF"/>
              </a:solidFill>
              <a:ea typeface="ＭＳ Ｐゴシック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507831" y="3623470"/>
            <a:ext cx="115888" cy="317500"/>
            <a:chOff x="5519737" y="3616325"/>
            <a:chExt cx="115888" cy="317500"/>
          </a:xfrm>
        </p:grpSpPr>
        <p:sp>
          <p:nvSpPr>
            <p:cNvPr id="13" name="Freeform 12"/>
            <p:cNvSpPr/>
            <p:nvPr/>
          </p:nvSpPr>
          <p:spPr>
            <a:xfrm>
              <a:off x="5519737" y="3616325"/>
              <a:ext cx="114300" cy="317500"/>
            </a:xfrm>
            <a:custGeom>
              <a:avLst/>
              <a:gdLst>
                <a:gd name="connsiteX0" fmla="*/ 114300 w 114300"/>
                <a:gd name="connsiteY0" fmla="*/ 0 h 317500"/>
                <a:gd name="connsiteX1" fmla="*/ 0 w 114300"/>
                <a:gd name="connsiteY1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317500">
                  <a:moveTo>
                    <a:pt x="114300" y="0"/>
                  </a:moveTo>
                  <a:lnTo>
                    <a:pt x="0" y="317500"/>
                  </a:lnTo>
                </a:path>
              </a:pathLst>
            </a:custGeom>
            <a:ln w="3175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521325" y="3616325"/>
              <a:ext cx="114300" cy="317500"/>
            </a:xfrm>
            <a:custGeom>
              <a:avLst/>
              <a:gdLst>
                <a:gd name="connsiteX0" fmla="*/ 114300 w 114300"/>
                <a:gd name="connsiteY0" fmla="*/ 0 h 317500"/>
                <a:gd name="connsiteX1" fmla="*/ 0 w 114300"/>
                <a:gd name="connsiteY1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317500">
                  <a:moveTo>
                    <a:pt x="114300" y="0"/>
                  </a:moveTo>
                  <a:lnTo>
                    <a:pt x="0" y="31750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8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4" y="576072"/>
            <a:ext cx="7997952" cy="570585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12.6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224258" y="989889"/>
            <a:ext cx="52097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44 </a:t>
            </a:r>
            <a:r>
              <a:rPr lang="en-US" sz="210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2100" b="1" dirty="0" smtClean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  <a:p>
            <a:pPr algn="ctr" eaLnBrk="0" hangingPunct="0">
              <a:lnSpc>
                <a:spcPts val="24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XY</a:t>
            </a:r>
            <a:endParaRPr lang="en-US" sz="21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497388" y="1118476"/>
            <a:ext cx="985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Parents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6194472" y="983539"/>
            <a:ext cx="52097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44 </a:t>
            </a:r>
            <a:r>
              <a:rPr lang="en-US" sz="2100" b="1" dirty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2100" b="1" dirty="0" smtClean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  <a:p>
            <a:pPr algn="ctr" eaLnBrk="0" hangingPunct="0">
              <a:lnSpc>
                <a:spcPts val="24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XX</a:t>
            </a:r>
            <a:endParaRPr lang="en-US" sz="21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621088" y="2740901"/>
            <a:ext cx="48891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4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22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</a:t>
            </a:r>
            <a:r>
              <a:rPr lang="en-US" sz="210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2100" b="1" dirty="0" smtClean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  <a:p>
            <a:pPr eaLnBrk="0" hangingPunct="0">
              <a:lnSpc>
                <a:spcPts val="240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</a:t>
            </a: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Y</a:t>
            </a:r>
            <a:endParaRPr lang="en-US" sz="21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436813" y="2734551"/>
            <a:ext cx="48891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4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22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</a:t>
            </a:r>
            <a:r>
              <a:rPr lang="en-US" sz="210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2100" b="1" dirty="0" smtClean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  <a:p>
            <a:pPr eaLnBrk="0" hangingPunct="0">
              <a:lnSpc>
                <a:spcPts val="24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X</a:t>
            </a:r>
            <a:endParaRPr lang="en-US" sz="21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2774950" y="3347326"/>
            <a:ext cx="8367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Sperm</a:t>
            </a: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6173788" y="2658351"/>
            <a:ext cx="52097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22 </a:t>
            </a:r>
            <a:r>
              <a:rPr lang="en-US" sz="210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</a:p>
          <a:p>
            <a:pPr algn="ctr" eaLnBrk="0" hangingPunct="0">
              <a:lnSpc>
                <a:spcPts val="24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X</a:t>
            </a:r>
            <a:endParaRPr lang="en-US" sz="21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6191250" y="3347326"/>
            <a:ext cx="50975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1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Egg</a:t>
            </a:r>
          </a:p>
        </p:txBody>
      </p:sp>
      <p:sp>
        <p:nvSpPr>
          <p:cNvPr id="14" name="TextBox 17"/>
          <p:cNvSpPr txBox="1">
            <a:spLocks noChangeArrowheads="1"/>
          </p:cNvSpPr>
          <p:nvPr/>
        </p:nvSpPr>
        <p:spPr bwMode="auto">
          <a:xfrm>
            <a:off x="3648075" y="4957051"/>
            <a:ext cx="53059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44 </a:t>
            </a:r>
            <a:r>
              <a:rPr lang="en-US" sz="2100" b="1" dirty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2100" b="1" dirty="0" smtClean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  <a:p>
            <a:pPr algn="ctr" eaLnBrk="0" hangingPunct="0">
              <a:lnSpc>
                <a:spcPts val="24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XX</a:t>
            </a:r>
            <a:endParaRPr lang="en-US" sz="21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4895850" y="5144376"/>
            <a:ext cx="26930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or</a:t>
            </a:r>
          </a:p>
        </p:txBody>
      </p:sp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5894434" y="4950701"/>
            <a:ext cx="52097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44 </a:t>
            </a:r>
            <a:r>
              <a:rPr lang="en-US" sz="2100" b="1" dirty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2100" b="1" dirty="0" smtClean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  <a:p>
            <a:pPr algn="ctr" eaLnBrk="0" hangingPunct="0">
              <a:lnSpc>
                <a:spcPts val="24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XY</a:t>
            </a:r>
            <a:endParaRPr lang="en-US" sz="21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7" name="TextBox 22"/>
          <p:cNvSpPr txBox="1">
            <a:spLocks noChangeArrowheads="1"/>
          </p:cNvSpPr>
          <p:nvPr/>
        </p:nvSpPr>
        <p:spPr bwMode="auto">
          <a:xfrm>
            <a:off x="3833813" y="5906376"/>
            <a:ext cx="24558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Zygotes (offspring)</a:t>
            </a:r>
          </a:p>
        </p:txBody>
      </p: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3049456" y="2895099"/>
            <a:ext cx="26930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4138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gene that is located on either sex chromosome is called a </a:t>
            </a:r>
            <a:r>
              <a:rPr lang="en-US" b="1" dirty="0" smtClean="0"/>
              <a:t>sex-linked gene</a:t>
            </a:r>
          </a:p>
          <a:p>
            <a:r>
              <a:rPr lang="en-US" dirty="0" smtClean="0"/>
              <a:t>Genes on the Y chromosome are called Y-linked genes; there are few of these</a:t>
            </a:r>
          </a:p>
          <a:p>
            <a:r>
              <a:rPr lang="en-US" dirty="0" smtClean="0"/>
              <a:t>Genes on the X chromosome are called </a:t>
            </a:r>
            <a:r>
              <a:rPr lang="en-US" b="1" dirty="0" smtClean="0"/>
              <a:t>X-linked genes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82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of X-Linked Genes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Y-linked genes help determine sex</a:t>
            </a:r>
          </a:p>
          <a:p>
            <a:r>
              <a:rPr lang="en-US" dirty="0" smtClean="0"/>
              <a:t>The X chromosomes have genes for many characters unrelated to sex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45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X-linked genes follow specific patterns of inheritance</a:t>
            </a:r>
          </a:p>
          <a:p>
            <a:r>
              <a:rPr lang="en-US" dirty="0" smtClean="0"/>
              <a:t>For a recessive X-linked trait to be expressed</a:t>
            </a:r>
          </a:p>
          <a:p>
            <a:pPr lvl="1"/>
            <a:r>
              <a:rPr lang="en-US" dirty="0" smtClean="0"/>
              <a:t>A female needs two copies of the allele (homozygous)</a:t>
            </a:r>
          </a:p>
          <a:p>
            <a:pPr lvl="1"/>
            <a:r>
              <a:rPr lang="en-US" dirty="0" smtClean="0"/>
              <a:t>A male needs only one copy of the allele (hemizygous)</a:t>
            </a:r>
          </a:p>
          <a:p>
            <a:r>
              <a:rPr lang="en-US" dirty="0" smtClean="0"/>
              <a:t>X-linked recessive disorders are much more common in males than in females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54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" y="268224"/>
            <a:ext cx="7632192" cy="632155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12.7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8059" y="488137"/>
            <a:ext cx="528991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>
                <a:solidFill>
                  <a:srgbClr val="000000"/>
                </a:solidFill>
                <a:ea typeface="ＭＳ Ｐゴシック" charset="0"/>
              </a:rPr>
              <a:t>N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>
                <a:solidFill>
                  <a:srgbClr val="000000"/>
                </a:solidFill>
                <a:ea typeface="ＭＳ Ｐゴシック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2817" y="1632724"/>
            <a:ext cx="248466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err="1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 err="1">
                <a:solidFill>
                  <a:srgbClr val="000000"/>
                </a:solidFill>
                <a:ea typeface="ＭＳ Ｐゴシック" charset="0"/>
              </a:rPr>
              <a:t>n</a:t>
            </a:r>
            <a:endParaRPr lang="en-US" sz="1800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6363" y="2196287"/>
            <a:ext cx="564257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Eggs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5313" y="2805888"/>
            <a:ext cx="264496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>
                <a:solidFill>
                  <a:srgbClr val="000000"/>
                </a:solidFill>
                <a:ea typeface="ＭＳ Ｐゴシック" charset="0"/>
              </a:rPr>
              <a:t>N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4865725" y="1623199"/>
            <a:ext cx="153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Y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5460736" y="1629589"/>
            <a:ext cx="7181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Sperm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69180" y="2177624"/>
            <a:ext cx="512961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err="1" smtClean="0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 err="1" smtClean="0">
                <a:solidFill>
                  <a:srgbClr val="000000"/>
                </a:solidFill>
                <a:ea typeface="ＭＳ Ｐゴシック" charset="0"/>
              </a:rPr>
              <a:t>N</a:t>
            </a:r>
            <a:r>
              <a:rPr lang="en-US" sz="1800" b="1" dirty="0" err="1" smtClean="0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 err="1" smtClean="0">
                <a:solidFill>
                  <a:srgbClr val="000000"/>
                </a:solidFill>
                <a:ea typeface="ＭＳ Ｐゴシック" charset="0"/>
              </a:rPr>
              <a:t>n</a:t>
            </a:r>
            <a:endParaRPr lang="en-US" sz="1800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54053" y="2786838"/>
            <a:ext cx="512961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err="1" smtClean="0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 err="1" smtClean="0">
                <a:solidFill>
                  <a:srgbClr val="000000"/>
                </a:solidFill>
                <a:ea typeface="ＭＳ Ｐゴシック" charset="0"/>
              </a:rPr>
              <a:t>N</a:t>
            </a:r>
            <a:r>
              <a:rPr lang="en-US" sz="1800" b="1" dirty="0" err="1" smtClean="0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 err="1" smtClean="0">
                <a:solidFill>
                  <a:srgbClr val="000000"/>
                </a:solidFill>
                <a:ea typeface="ＭＳ Ｐゴシック" charset="0"/>
              </a:rPr>
              <a:t>n</a:t>
            </a:r>
            <a:endParaRPr lang="en-US" sz="1800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2613844" y="2958287"/>
            <a:ext cx="2821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(a)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48641" y="3783788"/>
            <a:ext cx="512961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err="1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 err="1">
                <a:solidFill>
                  <a:srgbClr val="000000"/>
                </a:solidFill>
                <a:ea typeface="ＭＳ Ｐゴシック" charset="0"/>
              </a:rPr>
              <a:t>N</a:t>
            </a:r>
            <a:r>
              <a:rPr lang="en-US" sz="1800" b="1" dirty="0" err="1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 err="1">
                <a:solidFill>
                  <a:srgbClr val="000000"/>
                </a:solidFill>
                <a:ea typeface="ＭＳ Ｐゴシック" charset="0"/>
              </a:rPr>
              <a:t>n</a:t>
            </a:r>
            <a:endParaRPr lang="en-US" sz="1800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05483" y="3788549"/>
            <a:ext cx="418384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>
                <a:solidFill>
                  <a:srgbClr val="000000"/>
                </a:solidFill>
                <a:ea typeface="ＭＳ Ｐゴシック" charset="0"/>
              </a:rPr>
              <a:t>N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27642" y="3782200"/>
            <a:ext cx="512961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err="1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 err="1">
                <a:solidFill>
                  <a:srgbClr val="000000"/>
                </a:solidFill>
                <a:ea typeface="ＭＳ Ｐゴシック" charset="0"/>
              </a:rPr>
              <a:t>N</a:t>
            </a:r>
            <a:r>
              <a:rPr lang="en-US" sz="1800" b="1" dirty="0" err="1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 err="1">
                <a:solidFill>
                  <a:srgbClr val="000000"/>
                </a:solidFill>
                <a:ea typeface="ＭＳ Ｐゴシック" charset="0"/>
              </a:rPr>
              <a:t>n</a:t>
            </a:r>
            <a:endParaRPr lang="en-US" sz="1800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63763" y="4925237"/>
            <a:ext cx="264496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>
                <a:solidFill>
                  <a:srgbClr val="000000"/>
                </a:solidFill>
                <a:ea typeface="ＭＳ Ｐゴシック" charset="0"/>
              </a:rPr>
              <a:t>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8677" y="5490351"/>
            <a:ext cx="564257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Eggs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0" y="6091238"/>
            <a:ext cx="248466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err="1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 err="1">
                <a:solidFill>
                  <a:srgbClr val="000000"/>
                </a:solidFill>
                <a:ea typeface="ＭＳ Ｐゴシック" charset="0"/>
              </a:rPr>
              <a:t>n</a:t>
            </a:r>
            <a:endParaRPr lang="en-US" sz="1800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817788" y="4922022"/>
            <a:ext cx="153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Y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389511" y="4915714"/>
            <a:ext cx="7181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Sperm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62984" y="5494725"/>
            <a:ext cx="564257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Eggs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92181" y="6099174"/>
            <a:ext cx="248466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err="1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 err="1">
                <a:solidFill>
                  <a:srgbClr val="000000"/>
                </a:solidFill>
                <a:ea typeface="ＭＳ Ｐゴシック" charset="0"/>
              </a:rPr>
              <a:t>n</a:t>
            </a:r>
            <a:endParaRPr lang="en-US" sz="1800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32440" y="4922023"/>
            <a:ext cx="248466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err="1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 err="1">
                <a:solidFill>
                  <a:srgbClr val="000000"/>
                </a:solidFill>
                <a:ea typeface="ＭＳ Ｐゴシック" charset="0"/>
              </a:rPr>
              <a:t>n</a:t>
            </a:r>
            <a:endParaRPr lang="en-US" sz="1800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085001" y="4925238"/>
            <a:ext cx="153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Y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671400" y="4931549"/>
            <a:ext cx="7181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Sperm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95597" y="5474088"/>
            <a:ext cx="528991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 smtClean="0">
                <a:solidFill>
                  <a:srgbClr val="000000"/>
                </a:solidFill>
                <a:ea typeface="ＭＳ Ｐゴシック" charset="0"/>
              </a:rPr>
              <a:t>N</a:t>
            </a: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 smtClean="0">
                <a:solidFill>
                  <a:srgbClr val="000000"/>
                </a:solidFill>
                <a:ea typeface="ＭＳ Ｐゴシック" charset="0"/>
              </a:rPr>
              <a:t>N</a:t>
            </a:r>
            <a:endParaRPr lang="en-US" sz="1800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13611" y="6088063"/>
            <a:ext cx="512961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err="1" smtClean="0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 err="1" smtClean="0">
                <a:solidFill>
                  <a:srgbClr val="000000"/>
                </a:solidFill>
                <a:ea typeface="ＭＳ Ｐゴシック" charset="0"/>
              </a:rPr>
              <a:t>N</a:t>
            </a:r>
            <a:r>
              <a:rPr lang="en-US" sz="1800" b="1" dirty="0" err="1" smtClean="0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u="sng" baseline="30000" dirty="0" err="1" smtClean="0">
                <a:solidFill>
                  <a:srgbClr val="000000"/>
                </a:solidFill>
                <a:ea typeface="ＭＳ Ｐゴシック" charset="0"/>
              </a:rPr>
              <a:t>n</a:t>
            </a:r>
            <a:endParaRPr lang="en-US" sz="1800" b="1" i="1" u="sng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84847" y="5480825"/>
            <a:ext cx="512961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err="1" smtClean="0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 err="1" smtClean="0">
                <a:solidFill>
                  <a:srgbClr val="000000"/>
                </a:solidFill>
                <a:ea typeface="ＭＳ Ｐゴシック" charset="0"/>
              </a:rPr>
              <a:t>N</a:t>
            </a:r>
            <a:r>
              <a:rPr lang="en-US" sz="1800" b="1" dirty="0" err="1" smtClean="0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 err="1" smtClean="0">
                <a:solidFill>
                  <a:srgbClr val="000000"/>
                </a:solidFill>
                <a:ea typeface="ＭＳ Ｐゴシック" charset="0"/>
              </a:rPr>
              <a:t>n</a:t>
            </a:r>
            <a:endParaRPr lang="en-US" sz="1800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95507" y="6086474"/>
            <a:ext cx="496931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err="1" smtClean="0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 err="1" smtClean="0">
                <a:solidFill>
                  <a:srgbClr val="000000"/>
                </a:solidFill>
                <a:ea typeface="ＭＳ Ｐゴシック" charset="0"/>
              </a:rPr>
              <a:t>n</a:t>
            </a:r>
            <a:r>
              <a:rPr lang="en-US" sz="1800" b="1" dirty="0" err="1" smtClean="0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 err="1" smtClean="0">
                <a:solidFill>
                  <a:srgbClr val="000000"/>
                </a:solidFill>
                <a:ea typeface="ＭＳ Ｐゴシック" charset="0"/>
              </a:rPr>
              <a:t>n</a:t>
            </a:r>
            <a:endParaRPr lang="en-US" sz="1800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8" name="TextBox 38"/>
          <p:cNvSpPr txBox="1">
            <a:spLocks noChangeArrowheads="1"/>
          </p:cNvSpPr>
          <p:nvPr/>
        </p:nvSpPr>
        <p:spPr bwMode="auto">
          <a:xfrm>
            <a:off x="5062984" y="6274677"/>
            <a:ext cx="2821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(c)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44579" y="2794775"/>
            <a:ext cx="482504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 X</a:t>
            </a:r>
            <a:r>
              <a:rPr lang="en-US" sz="1800" b="1" i="1" baseline="30000" dirty="0">
                <a:solidFill>
                  <a:srgbClr val="000000"/>
                </a:solidFill>
                <a:ea typeface="ＭＳ Ｐゴシック" charset="0"/>
              </a:rPr>
              <a:t>N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04157" y="2191911"/>
            <a:ext cx="418384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>
                <a:solidFill>
                  <a:srgbClr val="000000"/>
                </a:solidFill>
                <a:ea typeface="ＭＳ Ｐゴシック" charset="0"/>
              </a:rPr>
              <a:t>N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508328" y="2193112"/>
            <a:ext cx="328616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 X</a:t>
            </a:r>
            <a:r>
              <a:rPr lang="en-US" sz="1800" b="1" i="1" baseline="30000" dirty="0">
                <a:solidFill>
                  <a:srgbClr val="000000"/>
                </a:solidFill>
                <a:ea typeface="ＭＳ Ｐゴシック" charset="0"/>
              </a:rPr>
              <a:t>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918214" y="5482412"/>
            <a:ext cx="418384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>
                <a:solidFill>
                  <a:srgbClr val="000000"/>
                </a:solidFill>
                <a:ea typeface="ＭＳ Ｐゴシック" charset="0"/>
              </a:rPr>
              <a:t>N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927894" y="6084888"/>
            <a:ext cx="402354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err="1" smtClean="0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 err="1" smtClean="0">
                <a:solidFill>
                  <a:srgbClr val="000000"/>
                </a:solidFill>
                <a:ea typeface="ＭＳ Ｐゴシック" charset="0"/>
              </a:rPr>
              <a:t>n</a:t>
            </a:r>
            <a:r>
              <a:rPr lang="en-US" sz="1800" b="1" dirty="0" err="1" smtClean="0">
                <a:solidFill>
                  <a:srgbClr val="000000"/>
                </a:solidFill>
                <a:ea typeface="ＭＳ Ｐゴシック" charset="0"/>
              </a:rPr>
              <a:t>Y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90476" y="5488375"/>
            <a:ext cx="264496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>
                <a:solidFill>
                  <a:srgbClr val="000000"/>
                </a:solidFill>
                <a:ea typeface="ＭＳ Ｐゴシック" charset="0"/>
              </a:rPr>
              <a:t>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657886" y="6078148"/>
            <a:ext cx="402354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err="1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 err="1">
                <a:solidFill>
                  <a:srgbClr val="000000"/>
                </a:solidFill>
                <a:ea typeface="ＭＳ Ｐゴシック" charset="0"/>
              </a:rPr>
              <a:t>n</a:t>
            </a:r>
            <a:r>
              <a:rPr lang="en-US" sz="1800" b="1" dirty="0" err="1">
                <a:solidFill>
                  <a:srgbClr val="000000"/>
                </a:solidFill>
                <a:ea typeface="ＭＳ Ｐゴシック" charset="0"/>
              </a:rPr>
              <a:t>Y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50452" y="5486788"/>
            <a:ext cx="418384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>
                <a:solidFill>
                  <a:srgbClr val="000000"/>
                </a:solidFill>
                <a:ea typeface="ＭＳ Ｐゴシック" charset="0"/>
              </a:rPr>
              <a:t>N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15985" y="5490387"/>
            <a:ext cx="264496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>
                <a:solidFill>
                  <a:srgbClr val="000000"/>
                </a:solidFill>
                <a:ea typeface="ＭＳ Ｐゴシック" charset="0"/>
              </a:rPr>
              <a:t>N</a:t>
            </a:r>
          </a:p>
        </p:txBody>
      </p:sp>
      <p:sp>
        <p:nvSpPr>
          <p:cNvPr id="48" name="TextBox 37"/>
          <p:cNvSpPr txBox="1">
            <a:spLocks noChangeArrowheads="1"/>
          </p:cNvSpPr>
          <p:nvPr/>
        </p:nvSpPr>
        <p:spPr bwMode="auto">
          <a:xfrm>
            <a:off x="794392" y="6265152"/>
            <a:ext cx="2949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(b)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971924" y="498297"/>
            <a:ext cx="402354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err="1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 err="1">
                <a:solidFill>
                  <a:srgbClr val="000000"/>
                </a:solidFill>
                <a:ea typeface="ＭＳ Ｐゴシック" charset="0"/>
              </a:rPr>
              <a:t>n</a:t>
            </a:r>
            <a:r>
              <a:rPr lang="en-US" sz="1800" b="1" dirty="0" err="1">
                <a:solidFill>
                  <a:srgbClr val="000000"/>
                </a:solidFill>
                <a:ea typeface="ＭＳ Ｐゴシック" charset="0"/>
              </a:rPr>
              <a:t>Y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85440" y="3790455"/>
            <a:ext cx="402354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err="1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 err="1">
                <a:solidFill>
                  <a:srgbClr val="000000"/>
                </a:solidFill>
                <a:ea typeface="ＭＳ Ｐゴシック" charset="0"/>
              </a:rPr>
              <a:t>n</a:t>
            </a:r>
            <a:r>
              <a:rPr lang="en-US" sz="1800" b="1" dirty="0" err="1">
                <a:solidFill>
                  <a:srgbClr val="000000"/>
                </a:solidFill>
                <a:ea typeface="ＭＳ Ｐゴシック" charset="0"/>
              </a:rPr>
              <a:t>Y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disorders caused by recessive alleles on the X chromosome in humans:</a:t>
            </a:r>
          </a:p>
          <a:p>
            <a:pPr lvl="1"/>
            <a:r>
              <a:rPr lang="en-US" dirty="0" smtClean="0"/>
              <a:t>Color blindness (mostly X-linked)</a:t>
            </a:r>
          </a:p>
          <a:p>
            <a:pPr lvl="1"/>
            <a:r>
              <a:rPr lang="en-US" b="1" dirty="0" err="1" smtClean="0"/>
              <a:t>Duchenne</a:t>
            </a:r>
            <a:r>
              <a:rPr lang="en-US" b="1" dirty="0" smtClean="0"/>
              <a:t> muscular dystrophy</a:t>
            </a:r>
          </a:p>
          <a:p>
            <a:pPr lvl="1"/>
            <a:r>
              <a:rPr lang="en-US" b="1" dirty="0" smtClean="0"/>
              <a:t>Hemophilia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59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Mitosis and meiosis were first described in the late 1800s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chromosome theory of inheritance</a:t>
            </a:r>
            <a:r>
              <a:rPr lang="en-US" dirty="0" smtClean="0"/>
              <a:t> states</a:t>
            </a:r>
          </a:p>
          <a:p>
            <a:pPr lvl="1"/>
            <a:r>
              <a:rPr lang="en-US" dirty="0" err="1" smtClean="0"/>
              <a:t>Mendelian</a:t>
            </a:r>
            <a:r>
              <a:rPr lang="en-US" dirty="0" smtClean="0"/>
              <a:t> genes have specific loci (positions) on chromosomes</a:t>
            </a:r>
          </a:p>
          <a:p>
            <a:pPr lvl="1"/>
            <a:r>
              <a:rPr lang="en-US" dirty="0" smtClean="0"/>
              <a:t>Chromosomes undergo segregation and independent assortment</a:t>
            </a:r>
          </a:p>
          <a:p>
            <a:r>
              <a:rPr lang="en-US" dirty="0" smtClean="0"/>
              <a:t>The behavior of chromosomes during meiosis can account for Mendel’s</a:t>
            </a:r>
            <a:r>
              <a:rPr lang="en-US" altLang="ja-JP" dirty="0" smtClean="0"/>
              <a:t> laws of segregation and independent assortment</a:t>
            </a:r>
            <a:endParaRPr lang="en-US" dirty="0" smtClean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10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X Inactivation in Female Mammals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mammalian females, one of the two X chromosomes in each cell is randomly inactivated during embryonic development </a:t>
            </a:r>
          </a:p>
          <a:p>
            <a:r>
              <a:rPr lang="en-US" dirty="0" smtClean="0"/>
              <a:t>The inactive X condenses into a </a:t>
            </a:r>
            <a:r>
              <a:rPr lang="en-US" b="1" dirty="0" smtClean="0"/>
              <a:t>Barr body</a:t>
            </a:r>
          </a:p>
          <a:p>
            <a:r>
              <a:rPr lang="en-US" dirty="0" smtClean="0"/>
              <a:t>If a female is heterozygous for a particular gene located on the X chromosome, she will be a mosaic for that character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47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544" y="268224"/>
            <a:ext cx="6534912" cy="632155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12.8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462712" y="3243263"/>
            <a:ext cx="438150" cy="0"/>
          </a:xfrm>
          <a:custGeom>
            <a:avLst/>
            <a:gdLst>
              <a:gd name="connsiteX0" fmla="*/ 0 w 438150"/>
              <a:gd name="connsiteY0" fmla="*/ 0 h 0"/>
              <a:gd name="connsiteX1" fmla="*/ 438150 w 4381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8150">
                <a:moveTo>
                  <a:pt x="0" y="0"/>
                </a:moveTo>
                <a:lnTo>
                  <a:pt x="43815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605463" y="3405188"/>
            <a:ext cx="442912" cy="119063"/>
          </a:xfrm>
          <a:custGeom>
            <a:avLst/>
            <a:gdLst>
              <a:gd name="connsiteX0" fmla="*/ 0 w 442912"/>
              <a:gd name="connsiteY0" fmla="*/ 0 h 119063"/>
              <a:gd name="connsiteX1" fmla="*/ 442912 w 442912"/>
              <a:gd name="connsiteY1" fmla="*/ 119063 h 119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2912" h="119063">
                <a:moveTo>
                  <a:pt x="0" y="0"/>
                </a:moveTo>
                <a:lnTo>
                  <a:pt x="442912" y="119063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019550" y="3233738"/>
            <a:ext cx="438150" cy="161925"/>
          </a:xfrm>
          <a:custGeom>
            <a:avLst/>
            <a:gdLst>
              <a:gd name="connsiteX0" fmla="*/ 0 w 438150"/>
              <a:gd name="connsiteY0" fmla="*/ 0 h 161925"/>
              <a:gd name="connsiteX1" fmla="*/ 438150 w 438150"/>
              <a:gd name="connsiteY1" fmla="*/ 161925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8150" h="161925">
                <a:moveTo>
                  <a:pt x="0" y="0"/>
                </a:moveTo>
                <a:lnTo>
                  <a:pt x="438150" y="16192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119438" y="3524250"/>
            <a:ext cx="452437" cy="0"/>
          </a:xfrm>
          <a:custGeom>
            <a:avLst/>
            <a:gdLst>
              <a:gd name="connsiteX0" fmla="*/ 0 w 452437"/>
              <a:gd name="connsiteY0" fmla="*/ 0 h 0"/>
              <a:gd name="connsiteX1" fmla="*/ 452437 w 45243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2437">
                <a:moveTo>
                  <a:pt x="0" y="0"/>
                </a:moveTo>
                <a:lnTo>
                  <a:pt x="452437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364951" y="4922046"/>
            <a:ext cx="142874" cy="142874"/>
          </a:xfrm>
          <a:prstGeom prst="ellipse">
            <a:avLst/>
          </a:prstGeom>
          <a:ln w="25400"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195764" y="5772154"/>
            <a:ext cx="180976" cy="180976"/>
          </a:xfrm>
          <a:prstGeom prst="ellipse">
            <a:avLst/>
          </a:prstGeom>
          <a:ln w="25400"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6005513" y="454800"/>
            <a:ext cx="1141338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Allele for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orange fur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6005513" y="1145362"/>
            <a:ext cx="987450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Allele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for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black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fur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1323975" y="937400"/>
            <a:ext cx="15388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Early embryo:</a:t>
            </a:r>
          </a:p>
        </p:txBody>
      </p:sp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1336675" y="2540775"/>
            <a:ext cx="1308050" cy="78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Two cell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populations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in adult cat: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7" name="TextBox 11"/>
          <p:cNvSpPr txBox="1">
            <a:spLocks noChangeArrowheads="1"/>
          </p:cNvSpPr>
          <p:nvPr/>
        </p:nvSpPr>
        <p:spPr bwMode="auto">
          <a:xfrm>
            <a:off x="2217738" y="3375800"/>
            <a:ext cx="9105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Active X</a:t>
            </a:r>
          </a:p>
        </p:txBody>
      </p:sp>
      <p:sp>
        <p:nvSpPr>
          <p:cNvPr id="28" name="TextBox 12"/>
          <p:cNvSpPr txBox="1">
            <a:spLocks noChangeArrowheads="1"/>
          </p:cNvSpPr>
          <p:nvPr/>
        </p:nvSpPr>
        <p:spPr bwMode="auto">
          <a:xfrm>
            <a:off x="4164013" y="2053412"/>
            <a:ext cx="183383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Cell division and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X chromosome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inactivation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4505325" y="3236100"/>
            <a:ext cx="1030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Inactive</a:t>
            </a:r>
            <a:r>
              <a:rPr lang="en-US" sz="5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X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30" name="TextBox 16"/>
          <p:cNvSpPr txBox="1">
            <a:spLocks noChangeArrowheads="1"/>
          </p:cNvSpPr>
          <p:nvPr/>
        </p:nvSpPr>
        <p:spPr bwMode="auto">
          <a:xfrm>
            <a:off x="3422650" y="3867925"/>
            <a:ext cx="9874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Black fur</a:t>
            </a:r>
          </a:p>
        </p:txBody>
      </p:sp>
      <p:sp>
        <p:nvSpPr>
          <p:cNvPr id="31" name="TextBox 17"/>
          <p:cNvSpPr txBox="1">
            <a:spLocks noChangeArrowheads="1"/>
          </p:cNvSpPr>
          <p:nvPr/>
        </p:nvSpPr>
        <p:spPr bwMode="auto">
          <a:xfrm>
            <a:off x="5649913" y="3867925"/>
            <a:ext cx="11798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Orange fur</a:t>
            </a:r>
          </a:p>
        </p:txBody>
      </p:sp>
      <p:sp>
        <p:nvSpPr>
          <p:cNvPr id="32" name="TextBox 18"/>
          <p:cNvSpPr txBox="1">
            <a:spLocks noChangeArrowheads="1"/>
          </p:cNvSpPr>
          <p:nvPr/>
        </p:nvSpPr>
        <p:spPr bwMode="auto">
          <a:xfrm>
            <a:off x="6927850" y="3097987"/>
            <a:ext cx="9105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Active X</a:t>
            </a:r>
          </a:p>
        </p:txBody>
      </p:sp>
      <p:sp>
        <p:nvSpPr>
          <p:cNvPr id="33" name="TextBox 7"/>
          <p:cNvSpPr txBox="1">
            <a:spLocks noChangeArrowheads="1"/>
          </p:cNvSpPr>
          <p:nvPr/>
        </p:nvSpPr>
        <p:spPr bwMode="auto">
          <a:xfrm>
            <a:off x="4139405" y="240424"/>
            <a:ext cx="17953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X chromosomes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5179219" y="597694"/>
            <a:ext cx="809625" cy="285750"/>
          </a:xfrm>
          <a:custGeom>
            <a:avLst/>
            <a:gdLst>
              <a:gd name="connsiteX0" fmla="*/ 0 w 809625"/>
              <a:gd name="connsiteY0" fmla="*/ 285750 h 285750"/>
              <a:gd name="connsiteX1" fmla="*/ 809625 w 809625"/>
              <a:gd name="connsiteY1" fmla="*/ 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9625" h="285750">
                <a:moveTo>
                  <a:pt x="0" y="285750"/>
                </a:moveTo>
                <a:lnTo>
                  <a:pt x="809625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5183981" y="1173956"/>
            <a:ext cx="800100" cy="83344"/>
          </a:xfrm>
          <a:custGeom>
            <a:avLst/>
            <a:gdLst>
              <a:gd name="connsiteX0" fmla="*/ 0 w 800100"/>
              <a:gd name="connsiteY0" fmla="*/ 0 h 83344"/>
              <a:gd name="connsiteX1" fmla="*/ 800100 w 800100"/>
              <a:gd name="connsiteY1" fmla="*/ 83344 h 8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83344">
                <a:moveTo>
                  <a:pt x="0" y="0"/>
                </a:moveTo>
                <a:lnTo>
                  <a:pt x="800100" y="83344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82231" y="4185921"/>
            <a:ext cx="376237" cy="1600200"/>
            <a:chOff x="3882231" y="4185921"/>
            <a:chExt cx="376237" cy="1600200"/>
          </a:xfrm>
        </p:grpSpPr>
        <p:sp>
          <p:nvSpPr>
            <p:cNvPr id="17" name="Freeform 16"/>
            <p:cNvSpPr/>
            <p:nvPr/>
          </p:nvSpPr>
          <p:spPr>
            <a:xfrm>
              <a:off x="3882231" y="4185921"/>
              <a:ext cx="376237" cy="1600200"/>
            </a:xfrm>
            <a:custGeom>
              <a:avLst/>
              <a:gdLst>
                <a:gd name="connsiteX0" fmla="*/ 0 w 376237"/>
                <a:gd name="connsiteY0" fmla="*/ 0 h 1600200"/>
                <a:gd name="connsiteX1" fmla="*/ 376237 w 376237"/>
                <a:gd name="connsiteY1" fmla="*/ 160020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6237" h="1600200">
                  <a:moveTo>
                    <a:pt x="0" y="0"/>
                  </a:moveTo>
                  <a:lnTo>
                    <a:pt x="376237" y="160020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3882231" y="4202590"/>
              <a:ext cx="376237" cy="1576388"/>
            </a:xfrm>
            <a:custGeom>
              <a:avLst/>
              <a:gdLst>
                <a:gd name="connsiteX0" fmla="*/ 0 w 376237"/>
                <a:gd name="connsiteY0" fmla="*/ 0 h 1600200"/>
                <a:gd name="connsiteX1" fmla="*/ 376237 w 376237"/>
                <a:gd name="connsiteY1" fmla="*/ 160020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6237" h="1600200">
                  <a:moveTo>
                    <a:pt x="0" y="0"/>
                  </a:moveTo>
                  <a:lnTo>
                    <a:pt x="376237" y="160020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67348" y="4181475"/>
            <a:ext cx="545308" cy="745333"/>
            <a:chOff x="5469729" y="4176713"/>
            <a:chExt cx="545308" cy="745333"/>
          </a:xfrm>
        </p:grpSpPr>
        <p:sp>
          <p:nvSpPr>
            <p:cNvPr id="13" name="Freeform 12"/>
            <p:cNvSpPr/>
            <p:nvPr/>
          </p:nvSpPr>
          <p:spPr>
            <a:xfrm>
              <a:off x="5472112" y="4176713"/>
              <a:ext cx="542925" cy="742950"/>
            </a:xfrm>
            <a:custGeom>
              <a:avLst/>
              <a:gdLst>
                <a:gd name="connsiteX0" fmla="*/ 0 w 542925"/>
                <a:gd name="connsiteY0" fmla="*/ 742950 h 742950"/>
                <a:gd name="connsiteX1" fmla="*/ 542925 w 542925"/>
                <a:gd name="connsiteY1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2925" h="742950">
                  <a:moveTo>
                    <a:pt x="0" y="742950"/>
                  </a:moveTo>
                  <a:lnTo>
                    <a:pt x="542925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469729" y="4179096"/>
              <a:ext cx="542925" cy="742950"/>
            </a:xfrm>
            <a:custGeom>
              <a:avLst/>
              <a:gdLst>
                <a:gd name="connsiteX0" fmla="*/ 0 w 542925"/>
                <a:gd name="connsiteY0" fmla="*/ 742950 h 742950"/>
                <a:gd name="connsiteX1" fmla="*/ 542925 w 542925"/>
                <a:gd name="connsiteY1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2925" h="742950">
                  <a:moveTo>
                    <a:pt x="0" y="742950"/>
                  </a:moveTo>
                  <a:lnTo>
                    <a:pt x="542925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8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Concept 12.3: Linked genes tend to be inherited together because they are located near each other on the same chromosome</a:t>
            </a:r>
            <a:endParaRPr lang="en-US" dirty="0" smtClean="0"/>
          </a:p>
        </p:txBody>
      </p:sp>
      <p:sp>
        <p:nvSpPr>
          <p:cNvPr id="5529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chromosome has hundreds or thousands of genes (except the Y chromosome)</a:t>
            </a:r>
          </a:p>
          <a:p>
            <a:r>
              <a:rPr lang="en-US" dirty="0" smtClean="0"/>
              <a:t>Genes located on the same chromosome that tend to be inherited together are called </a:t>
            </a:r>
            <a:r>
              <a:rPr lang="en-US" b="1" dirty="0" smtClean="0"/>
              <a:t>linked genes</a:t>
            </a:r>
          </a:p>
          <a:p>
            <a:endParaRPr lang="en-US" dirty="0" smtClean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73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Linkage Affects Inheritance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Morgan did experiments with fruit flies that show how linkage affects inheritance of two characters</a:t>
            </a:r>
          </a:p>
          <a:p>
            <a:r>
              <a:rPr lang="en-US" dirty="0" smtClean="0"/>
              <a:t>Morgan crossed flies that differed in traits of body color and wing size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21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Morgan found that body color and wing size are usually inherited together in specific combinations (parental phenotypes) </a:t>
            </a:r>
          </a:p>
          <a:p>
            <a:r>
              <a:rPr lang="en-US" smtClean="0"/>
              <a:t>He reasoned that since these genes did not assort independently, they were on the same chromosome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91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972312"/>
            <a:ext cx="8546592" cy="491337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12.UN01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421" y="1650402"/>
            <a:ext cx="2545569" cy="135421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dirty="0" smtClean="0">
                <a:solidFill>
                  <a:srgbClr val="000000"/>
                </a:solidFill>
                <a:ea typeface="ＭＳ Ｐゴシック" charset="0"/>
              </a:rPr>
              <a:t>F</a:t>
            </a:r>
            <a:r>
              <a:rPr lang="en-US" sz="2300" b="1" baseline="-25000" dirty="0" smtClean="0">
                <a:solidFill>
                  <a:srgbClr val="000000"/>
                </a:solidFill>
                <a:ea typeface="ＭＳ Ｐゴシック" charset="0"/>
              </a:rPr>
              <a:t>1</a:t>
            </a:r>
            <a:r>
              <a:rPr lang="en-US" sz="2300" b="1" dirty="0" smtClean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2300" b="1" dirty="0" err="1" smtClean="0">
                <a:solidFill>
                  <a:srgbClr val="000000"/>
                </a:solidFill>
                <a:ea typeface="ＭＳ Ｐゴシック" charset="0"/>
              </a:rPr>
              <a:t>dihybrid</a:t>
            </a:r>
            <a:r>
              <a:rPr lang="en-US" sz="2300" b="1" dirty="0" smtClean="0">
                <a:solidFill>
                  <a:srgbClr val="000000"/>
                </a:solidFill>
                <a:ea typeface="ＭＳ Ｐゴシック" charset="0"/>
              </a:rPr>
              <a:t> female</a:t>
            </a:r>
          </a:p>
          <a:p>
            <a:pPr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dirty="0" smtClean="0">
                <a:solidFill>
                  <a:srgbClr val="000000"/>
                </a:solidFill>
                <a:ea typeface="ＭＳ Ｐゴシック" charset="0"/>
              </a:rPr>
              <a:t>and homozygous</a:t>
            </a:r>
          </a:p>
          <a:p>
            <a:pPr eaLnBrk="0" fontAlgn="auto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dirty="0" smtClean="0">
                <a:solidFill>
                  <a:srgbClr val="000000"/>
                </a:solidFill>
                <a:ea typeface="ＭＳ Ｐゴシック" charset="0"/>
              </a:rPr>
              <a:t>recessive male</a:t>
            </a:r>
          </a:p>
          <a:p>
            <a:pPr eaLnBrk="0" fontAlgn="auto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dirty="0" smtClean="0">
                <a:solidFill>
                  <a:srgbClr val="000000"/>
                </a:solidFill>
                <a:ea typeface="ＭＳ Ｐゴシック" charset="0"/>
              </a:rPr>
              <a:t>in testcross</a:t>
            </a:r>
            <a:endParaRPr lang="en-US" sz="23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7584" y="1544040"/>
            <a:ext cx="302816" cy="3539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r>
              <a:rPr lang="en-US" sz="23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23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215247" y="2402877"/>
            <a:ext cx="17953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3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23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7677546" y="1523402"/>
            <a:ext cx="17953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3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23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7683896" y="2421927"/>
            <a:ext cx="17953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3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23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754459" y="4580927"/>
            <a:ext cx="204222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Most offspring</a:t>
            </a: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4239021" y="5014315"/>
            <a:ext cx="17953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3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23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7683896" y="4131665"/>
            <a:ext cx="17953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3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23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5756671" y="4592040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3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or</a:t>
            </a:r>
          </a:p>
        </p:txBody>
      </p: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7683896" y="5030190"/>
            <a:ext cx="17953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3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23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0955" y="4142722"/>
            <a:ext cx="329445" cy="3539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r>
              <a:rPr lang="en-US" sz="23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23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8001538" y="1518640"/>
            <a:ext cx="34304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3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23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8001467" y="2418154"/>
            <a:ext cx="34304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3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23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4649034" y="2402877"/>
            <a:ext cx="34304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3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23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34734" y="1537690"/>
            <a:ext cx="519621" cy="3539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i="1" dirty="0">
                <a:solidFill>
                  <a:srgbClr val="000000"/>
                </a:solidFill>
                <a:ea typeface="ＭＳ Ｐゴシック" charset="0"/>
              </a:rPr>
              <a:t>vg</a:t>
            </a:r>
            <a:r>
              <a:rPr lang="en-US" sz="1400" b="1" baseline="30000" dirty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 </a:t>
            </a:r>
            <a:r>
              <a:rPr lang="en-US" sz="2300" b="1" baseline="30000" dirty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23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21639" y="4139708"/>
            <a:ext cx="527200" cy="3539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i="1" dirty="0">
                <a:solidFill>
                  <a:srgbClr val="000000"/>
                </a:solidFill>
                <a:ea typeface="ＭＳ Ｐゴシック" charset="0"/>
              </a:rPr>
              <a:t>vg</a:t>
            </a:r>
            <a:r>
              <a:rPr lang="en-US" sz="1400" b="1" baseline="30000" dirty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 </a:t>
            </a:r>
            <a:r>
              <a:rPr lang="en-US" sz="23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23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4569292" y="5024829"/>
            <a:ext cx="34304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3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23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4" name="TextBox 16"/>
          <p:cNvSpPr txBox="1">
            <a:spLocks noChangeArrowheads="1"/>
          </p:cNvSpPr>
          <p:nvPr/>
        </p:nvSpPr>
        <p:spPr bwMode="auto">
          <a:xfrm>
            <a:off x="8001396" y="4134187"/>
            <a:ext cx="34304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3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23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5" name="TextBox 18"/>
          <p:cNvSpPr txBox="1">
            <a:spLocks noChangeArrowheads="1"/>
          </p:cNvSpPr>
          <p:nvPr/>
        </p:nvSpPr>
        <p:spPr bwMode="auto">
          <a:xfrm>
            <a:off x="8008213" y="5030190"/>
            <a:ext cx="34304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3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23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However, </a:t>
            </a:r>
            <a:r>
              <a:rPr lang="en-US" dirty="0" err="1" smtClean="0"/>
              <a:t>nonparental</a:t>
            </a:r>
            <a:r>
              <a:rPr lang="en-US" dirty="0" smtClean="0"/>
              <a:t> phenotypes were also produced </a:t>
            </a:r>
          </a:p>
          <a:p>
            <a:r>
              <a:rPr lang="en-US" dirty="0" smtClean="0"/>
              <a:t>Understanding this result involves exploring </a:t>
            </a:r>
            <a:r>
              <a:rPr lang="en-US" b="1" dirty="0" smtClean="0"/>
              <a:t>genetic recombination</a:t>
            </a:r>
            <a:r>
              <a:rPr lang="en-US" dirty="0" smtClean="0"/>
              <a:t>, the production of offspring with combinations of traits differing from either parent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96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0" y="304800"/>
            <a:ext cx="5242560" cy="624840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12.9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983771" y="320388"/>
            <a:ext cx="69570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>
                <a:solidFill>
                  <a:srgbClr val="B11016"/>
                </a:solidFill>
                <a:latin typeface="Arial" pitchFamily="34" charset="0"/>
                <a:ea typeface="ＭＳ Ｐゴシック" charset="0"/>
              </a:rPr>
              <a:t>Experiment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983771" y="580738"/>
            <a:ext cx="876843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 Generation</a:t>
            </a:r>
          </a:p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(homozygous)</a:t>
            </a:r>
          </a:p>
          <a:p>
            <a:pPr eaLnBrk="0" hangingPunct="0">
              <a:lnSpc>
                <a:spcPts val="1600"/>
              </a:lnSpc>
            </a:pPr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Wild type</a:t>
            </a:r>
          </a:p>
          <a:p>
            <a:pPr eaLnBrk="0" hangingPunct="0">
              <a:lnSpc>
                <a:spcPts val="1000"/>
              </a:lnSpc>
            </a:pPr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(gray body,</a:t>
            </a:r>
          </a:p>
          <a:p>
            <a:pPr eaLnBrk="0" hangingPunct="0">
              <a:lnSpc>
                <a:spcPts val="1300"/>
              </a:lnSpc>
            </a:pPr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normal wings)</a:t>
            </a:r>
            <a:endParaRPr lang="en-US" sz="10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5244496" y="933164"/>
            <a:ext cx="9505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Double mutant</a:t>
            </a:r>
          </a:p>
          <a:p>
            <a:pPr eaLnBrk="0" hangingPunct="0"/>
            <a:r>
              <a:rPr lang="en-US" sz="1000" b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(black body,</a:t>
            </a:r>
          </a:p>
          <a:p>
            <a:pPr eaLnBrk="0" hangingPunct="0"/>
            <a:r>
              <a:rPr lang="en-US" sz="1000" b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vestigial wings)</a:t>
            </a:r>
            <a:endParaRPr lang="en-US" sz="10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5247671" y="1484026"/>
            <a:ext cx="1923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 </a:t>
            </a:r>
            <a:r>
              <a:rPr lang="en-US" sz="10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10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3771" y="1968214"/>
            <a:ext cx="1263166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a typeface="ＭＳ Ｐゴシック" charset="0"/>
              </a:rPr>
              <a:t>F</a:t>
            </a:r>
            <a:r>
              <a:rPr lang="en-US" sz="583" b="1" dirty="0">
                <a:solidFill>
                  <a:srgbClr val="000000"/>
                </a:solidFill>
                <a:ea typeface="ＭＳ Ｐゴシック" charset="0"/>
              </a:rPr>
              <a:t>1</a:t>
            </a:r>
            <a:r>
              <a:rPr lang="en-US" sz="1000" b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ea typeface="ＭＳ Ｐゴシック" charset="0"/>
              </a:rPr>
              <a:t>dihybrid</a:t>
            </a:r>
            <a:r>
              <a:rPr lang="en-US" sz="1000" b="1" dirty="0">
                <a:solidFill>
                  <a:srgbClr val="000000"/>
                </a:solidFill>
                <a:ea typeface="ＭＳ Ｐゴシック" charset="0"/>
              </a:rPr>
              <a:t> testcross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88534" y="2176176"/>
            <a:ext cx="1591782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000000"/>
                </a:solidFill>
                <a:ea typeface="ＭＳ Ｐゴシック" charset="0"/>
              </a:rPr>
              <a:t>Wild-type F</a:t>
            </a:r>
            <a:r>
              <a:rPr lang="en-US" sz="1000" b="1" baseline="-25000" dirty="0" smtClean="0">
                <a:solidFill>
                  <a:srgbClr val="000000"/>
                </a:solidFill>
                <a:ea typeface="ＭＳ Ｐゴシック" charset="0"/>
              </a:rPr>
              <a:t>1</a:t>
            </a:r>
            <a:r>
              <a:rPr lang="en-US" sz="1000" b="1" dirty="0" smtClean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000" b="1" dirty="0" err="1" smtClean="0">
                <a:solidFill>
                  <a:srgbClr val="000000"/>
                </a:solidFill>
                <a:ea typeface="ＭＳ Ｐゴシック" charset="0"/>
              </a:rPr>
              <a:t>dihybrid</a:t>
            </a:r>
            <a:endParaRPr lang="en-US" sz="1000" b="1" dirty="0" smtClean="0">
              <a:solidFill>
                <a:srgbClr val="000000"/>
              </a:solidFill>
              <a:ea typeface="ＭＳ Ｐゴシック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000000"/>
                </a:solidFill>
                <a:ea typeface="ＭＳ Ｐゴシック" charset="0"/>
              </a:rPr>
              <a:t>(gray body, normal wings)</a:t>
            </a:r>
            <a:endParaRPr lang="en-US" sz="10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4" name="TextBox 20"/>
          <p:cNvSpPr txBox="1">
            <a:spLocks noChangeArrowheads="1"/>
          </p:cNvSpPr>
          <p:nvPr/>
        </p:nvSpPr>
        <p:spPr bwMode="auto">
          <a:xfrm>
            <a:off x="6176359" y="1984089"/>
            <a:ext cx="101790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Homozygous</a:t>
            </a:r>
          </a:p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recessive (black</a:t>
            </a:r>
          </a:p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body, vestigial</a:t>
            </a:r>
          </a:p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wings)</a:t>
            </a:r>
            <a:endParaRPr lang="en-US" sz="10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5" name="TextBox 24"/>
          <p:cNvSpPr txBox="1">
            <a:spLocks noChangeArrowheads="1"/>
          </p:cNvSpPr>
          <p:nvPr/>
        </p:nvSpPr>
        <p:spPr bwMode="auto">
          <a:xfrm>
            <a:off x="6182709" y="2642901"/>
            <a:ext cx="1923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 </a:t>
            </a:r>
            <a:r>
              <a:rPr lang="en-US" sz="10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10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6" name="TextBox 26"/>
          <p:cNvSpPr txBox="1">
            <a:spLocks noChangeArrowheads="1"/>
          </p:cNvSpPr>
          <p:nvPr/>
        </p:nvSpPr>
        <p:spPr bwMode="auto">
          <a:xfrm>
            <a:off x="1974245" y="3017550"/>
            <a:ext cx="6027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Testcross</a:t>
            </a:r>
          </a:p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offspring</a:t>
            </a:r>
            <a:endParaRPr lang="en-US" sz="10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17246" y="3225514"/>
            <a:ext cx="312586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000000"/>
                </a:solidFill>
                <a:ea typeface="ＭＳ Ｐゴシック" charset="0"/>
              </a:rPr>
              <a:t>Eggs</a:t>
            </a:r>
            <a:endParaRPr lang="en-US" sz="583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8" name="TextBox 29"/>
          <p:cNvSpPr txBox="1">
            <a:spLocks noChangeArrowheads="1"/>
          </p:cNvSpPr>
          <p:nvPr/>
        </p:nvSpPr>
        <p:spPr bwMode="auto">
          <a:xfrm>
            <a:off x="4272946" y="3219164"/>
            <a:ext cx="785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10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0" name="TextBox 31"/>
          <p:cNvSpPr txBox="1">
            <a:spLocks noChangeArrowheads="1"/>
          </p:cNvSpPr>
          <p:nvPr/>
        </p:nvSpPr>
        <p:spPr bwMode="auto">
          <a:xfrm>
            <a:off x="4914296" y="3630326"/>
            <a:ext cx="5097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Gray</a:t>
            </a:r>
          </a:p>
          <a:p>
            <a:pPr algn="ctr" eaLnBrk="0" hangingPunct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vestigial</a:t>
            </a:r>
            <a:endParaRPr lang="en-US" sz="10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2" name="TextBox 34"/>
          <p:cNvSpPr txBox="1">
            <a:spLocks noChangeArrowheads="1"/>
          </p:cNvSpPr>
          <p:nvPr/>
        </p:nvSpPr>
        <p:spPr bwMode="auto">
          <a:xfrm>
            <a:off x="5690584" y="3630326"/>
            <a:ext cx="4263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Black</a:t>
            </a:r>
          </a:p>
          <a:p>
            <a:pPr algn="ctr" eaLnBrk="0" hangingPunct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normal</a:t>
            </a:r>
            <a:endParaRPr lang="en-US" sz="10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3" name="TextBox 36"/>
          <p:cNvSpPr txBox="1">
            <a:spLocks noChangeArrowheads="1"/>
          </p:cNvSpPr>
          <p:nvPr/>
        </p:nvSpPr>
        <p:spPr bwMode="auto">
          <a:xfrm>
            <a:off x="3237898" y="3635089"/>
            <a:ext cx="817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Wild type</a:t>
            </a:r>
          </a:p>
          <a:p>
            <a:pPr algn="ctr" eaLnBrk="0" hangingPunct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(gray normal)</a:t>
            </a:r>
            <a:endParaRPr lang="en-US" sz="10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4" name="TextBox 37"/>
          <p:cNvSpPr txBox="1">
            <a:spLocks noChangeArrowheads="1"/>
          </p:cNvSpPr>
          <p:nvPr/>
        </p:nvSpPr>
        <p:spPr bwMode="auto">
          <a:xfrm>
            <a:off x="4169759" y="3627151"/>
            <a:ext cx="5097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Black</a:t>
            </a:r>
          </a:p>
          <a:p>
            <a:pPr algn="ctr" eaLnBrk="0" hangingPunct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vestigial</a:t>
            </a:r>
            <a:endParaRPr lang="en-US" sz="10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5" name="TextBox 39"/>
          <p:cNvSpPr txBox="1">
            <a:spLocks noChangeArrowheads="1"/>
          </p:cNvSpPr>
          <p:nvPr/>
        </p:nvSpPr>
        <p:spPr bwMode="auto">
          <a:xfrm>
            <a:off x="2809271" y="4012914"/>
            <a:ext cx="26289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 vg</a:t>
            </a:r>
          </a:p>
        </p:txBody>
      </p:sp>
      <p:sp>
        <p:nvSpPr>
          <p:cNvPr id="26" name="TextBox 40"/>
          <p:cNvSpPr txBox="1">
            <a:spLocks noChangeArrowheads="1"/>
          </p:cNvSpPr>
          <p:nvPr/>
        </p:nvSpPr>
        <p:spPr bwMode="auto">
          <a:xfrm>
            <a:off x="2733071" y="4344701"/>
            <a:ext cx="39754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Sperm</a:t>
            </a:r>
          </a:p>
        </p:txBody>
      </p:sp>
      <p:sp>
        <p:nvSpPr>
          <p:cNvPr id="28" name="TextBox 42"/>
          <p:cNvSpPr txBox="1">
            <a:spLocks noChangeArrowheads="1"/>
          </p:cNvSpPr>
          <p:nvPr/>
        </p:nvSpPr>
        <p:spPr bwMode="auto">
          <a:xfrm>
            <a:off x="1974245" y="5305138"/>
            <a:ext cx="12599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PREDICTED RATIOS</a:t>
            </a:r>
          </a:p>
        </p:txBody>
      </p:sp>
      <p:sp>
        <p:nvSpPr>
          <p:cNvPr id="29" name="TextBox 43"/>
          <p:cNvSpPr txBox="1">
            <a:spLocks noChangeArrowheads="1"/>
          </p:cNvSpPr>
          <p:nvPr/>
        </p:nvSpPr>
        <p:spPr bwMode="auto">
          <a:xfrm>
            <a:off x="2047271" y="5535326"/>
            <a:ext cx="11301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Genes on different</a:t>
            </a:r>
          </a:p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chromosomes:</a:t>
            </a:r>
            <a:endParaRPr lang="en-US" sz="10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30" name="TextBox 45"/>
          <p:cNvSpPr txBox="1">
            <a:spLocks noChangeArrowheads="1"/>
          </p:cNvSpPr>
          <p:nvPr/>
        </p:nvSpPr>
        <p:spPr bwMode="auto">
          <a:xfrm>
            <a:off x="2047271" y="5952839"/>
            <a:ext cx="9425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Genes on same</a:t>
            </a:r>
          </a:p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chromosome:</a:t>
            </a:r>
            <a:endParaRPr lang="en-US" sz="10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31" name="TextBox 47"/>
          <p:cNvSpPr txBox="1">
            <a:spLocks noChangeArrowheads="1"/>
          </p:cNvSpPr>
          <p:nvPr/>
        </p:nvSpPr>
        <p:spPr bwMode="auto">
          <a:xfrm>
            <a:off x="1983771" y="6378289"/>
            <a:ext cx="46166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>
                <a:solidFill>
                  <a:srgbClr val="B11016"/>
                </a:solidFill>
                <a:latin typeface="Arial" pitchFamily="34" charset="0"/>
                <a:ea typeface="ＭＳ Ｐゴシック" charset="0"/>
              </a:rPr>
              <a:t>Results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23721" y="4955889"/>
            <a:ext cx="631583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rgbClr val="000000"/>
                </a:solidFill>
                <a:ea typeface="ＭＳ Ｐゴシック" charset="0"/>
              </a:rPr>
              <a:t>b </a:t>
            </a:r>
            <a:r>
              <a:rPr lang="en-US" sz="1000" b="1" i="1" dirty="0" err="1">
                <a:solidFill>
                  <a:srgbClr val="000000"/>
                </a:solidFill>
                <a:ea typeface="ＭＳ Ｐゴシック" charset="0"/>
              </a:rPr>
              <a:t>b</a:t>
            </a:r>
            <a:r>
              <a:rPr lang="en-US" sz="1000" b="1" i="1" dirty="0">
                <a:solidFill>
                  <a:srgbClr val="000000"/>
                </a:solidFill>
                <a:ea typeface="ＭＳ Ｐゴシック" charset="0"/>
              </a:rPr>
              <a:t>   </a:t>
            </a:r>
            <a:r>
              <a:rPr lang="en-US" sz="1000" b="1" i="1" dirty="0" smtClean="0">
                <a:solidFill>
                  <a:srgbClr val="000000"/>
                </a:solidFill>
                <a:ea typeface="ＭＳ Ｐゴシック" charset="0"/>
              </a:rPr>
              <a:t>vg </a:t>
            </a:r>
            <a:r>
              <a:rPr lang="en-US" sz="1000" b="1" i="1" dirty="0" err="1" smtClean="0">
                <a:solidFill>
                  <a:srgbClr val="000000"/>
                </a:solidFill>
                <a:ea typeface="ＭＳ Ｐゴシック" charset="0"/>
              </a:rPr>
              <a:t>vg</a:t>
            </a:r>
            <a:endParaRPr lang="en-US" sz="1000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3" name="TextBox 50"/>
          <p:cNvSpPr txBox="1">
            <a:spLocks noChangeArrowheads="1"/>
          </p:cNvSpPr>
          <p:nvPr/>
        </p:nvSpPr>
        <p:spPr bwMode="auto">
          <a:xfrm>
            <a:off x="3568096" y="5605176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</a:t>
            </a:r>
          </a:p>
        </p:txBody>
      </p:sp>
      <p:sp>
        <p:nvSpPr>
          <p:cNvPr id="34" name="TextBox 51"/>
          <p:cNvSpPr txBox="1">
            <a:spLocks noChangeArrowheads="1"/>
          </p:cNvSpPr>
          <p:nvPr/>
        </p:nvSpPr>
        <p:spPr bwMode="auto">
          <a:xfrm>
            <a:off x="3568096" y="6024276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</a:t>
            </a:r>
          </a:p>
        </p:txBody>
      </p:sp>
      <p:sp>
        <p:nvSpPr>
          <p:cNvPr id="35" name="TextBox 52"/>
          <p:cNvSpPr txBox="1">
            <a:spLocks noChangeArrowheads="1"/>
          </p:cNvSpPr>
          <p:nvPr/>
        </p:nvSpPr>
        <p:spPr bwMode="auto">
          <a:xfrm>
            <a:off x="3493484" y="6378289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965</a:t>
            </a:r>
          </a:p>
        </p:txBody>
      </p:sp>
      <p:sp>
        <p:nvSpPr>
          <p:cNvPr id="36" name="TextBox 53"/>
          <p:cNvSpPr txBox="1">
            <a:spLocks noChangeArrowheads="1"/>
          </p:cNvSpPr>
          <p:nvPr/>
        </p:nvSpPr>
        <p:spPr bwMode="auto">
          <a:xfrm>
            <a:off x="3972909" y="5605176"/>
            <a:ext cx="432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:</a:t>
            </a:r>
          </a:p>
        </p:txBody>
      </p:sp>
      <p:sp>
        <p:nvSpPr>
          <p:cNvPr id="37" name="TextBox 54"/>
          <p:cNvSpPr txBox="1">
            <a:spLocks noChangeArrowheads="1"/>
          </p:cNvSpPr>
          <p:nvPr/>
        </p:nvSpPr>
        <p:spPr bwMode="auto">
          <a:xfrm>
            <a:off x="3972909" y="6024276"/>
            <a:ext cx="432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:</a:t>
            </a:r>
          </a:p>
        </p:txBody>
      </p:sp>
      <p:sp>
        <p:nvSpPr>
          <p:cNvPr id="38" name="TextBox 55"/>
          <p:cNvSpPr txBox="1">
            <a:spLocks noChangeArrowheads="1"/>
          </p:cNvSpPr>
          <p:nvPr/>
        </p:nvSpPr>
        <p:spPr bwMode="auto">
          <a:xfrm>
            <a:off x="3966559" y="6378289"/>
            <a:ext cx="432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:</a:t>
            </a:r>
          </a:p>
        </p:txBody>
      </p:sp>
      <p:sp>
        <p:nvSpPr>
          <p:cNvPr id="39" name="TextBox 56"/>
          <p:cNvSpPr txBox="1">
            <a:spLocks noChangeArrowheads="1"/>
          </p:cNvSpPr>
          <p:nvPr/>
        </p:nvSpPr>
        <p:spPr bwMode="auto">
          <a:xfrm>
            <a:off x="4317396" y="5605176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</a:t>
            </a:r>
          </a:p>
        </p:txBody>
      </p:sp>
      <p:sp>
        <p:nvSpPr>
          <p:cNvPr id="40" name="TextBox 57"/>
          <p:cNvSpPr txBox="1">
            <a:spLocks noChangeArrowheads="1"/>
          </p:cNvSpPr>
          <p:nvPr/>
        </p:nvSpPr>
        <p:spPr bwMode="auto">
          <a:xfrm>
            <a:off x="4317396" y="6024276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</a:t>
            </a:r>
          </a:p>
        </p:txBody>
      </p:sp>
      <p:sp>
        <p:nvSpPr>
          <p:cNvPr id="41" name="TextBox 58"/>
          <p:cNvSpPr txBox="1">
            <a:spLocks noChangeArrowheads="1"/>
          </p:cNvSpPr>
          <p:nvPr/>
        </p:nvSpPr>
        <p:spPr bwMode="auto">
          <a:xfrm>
            <a:off x="4242784" y="6378289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944</a:t>
            </a:r>
          </a:p>
        </p:txBody>
      </p:sp>
      <p:sp>
        <p:nvSpPr>
          <p:cNvPr id="42" name="TextBox 59"/>
          <p:cNvSpPr txBox="1">
            <a:spLocks noChangeArrowheads="1"/>
          </p:cNvSpPr>
          <p:nvPr/>
        </p:nvSpPr>
        <p:spPr bwMode="auto">
          <a:xfrm>
            <a:off x="4701571" y="5605176"/>
            <a:ext cx="432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:</a:t>
            </a:r>
          </a:p>
        </p:txBody>
      </p:sp>
      <p:sp>
        <p:nvSpPr>
          <p:cNvPr id="43" name="TextBox 60"/>
          <p:cNvSpPr txBox="1">
            <a:spLocks noChangeArrowheads="1"/>
          </p:cNvSpPr>
          <p:nvPr/>
        </p:nvSpPr>
        <p:spPr bwMode="auto">
          <a:xfrm>
            <a:off x="4701571" y="6024276"/>
            <a:ext cx="432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:</a:t>
            </a:r>
          </a:p>
        </p:txBody>
      </p:sp>
      <p:sp>
        <p:nvSpPr>
          <p:cNvPr id="44" name="TextBox 61"/>
          <p:cNvSpPr txBox="1">
            <a:spLocks noChangeArrowheads="1"/>
          </p:cNvSpPr>
          <p:nvPr/>
        </p:nvSpPr>
        <p:spPr bwMode="auto">
          <a:xfrm>
            <a:off x="4696809" y="6378289"/>
            <a:ext cx="432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:</a:t>
            </a:r>
          </a:p>
        </p:txBody>
      </p:sp>
      <p:sp>
        <p:nvSpPr>
          <p:cNvPr id="45" name="TextBox 62"/>
          <p:cNvSpPr txBox="1">
            <a:spLocks noChangeArrowheads="1"/>
          </p:cNvSpPr>
          <p:nvPr/>
        </p:nvSpPr>
        <p:spPr bwMode="auto">
          <a:xfrm>
            <a:off x="5058759" y="5605176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</a:t>
            </a:r>
          </a:p>
        </p:txBody>
      </p:sp>
      <p:sp>
        <p:nvSpPr>
          <p:cNvPr id="46" name="TextBox 63"/>
          <p:cNvSpPr txBox="1">
            <a:spLocks noChangeArrowheads="1"/>
          </p:cNvSpPr>
          <p:nvPr/>
        </p:nvSpPr>
        <p:spPr bwMode="auto">
          <a:xfrm>
            <a:off x="5058759" y="6024276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0</a:t>
            </a:r>
          </a:p>
        </p:txBody>
      </p:sp>
      <p:sp>
        <p:nvSpPr>
          <p:cNvPr id="47" name="TextBox 64"/>
          <p:cNvSpPr txBox="1">
            <a:spLocks noChangeArrowheads="1"/>
          </p:cNvSpPr>
          <p:nvPr/>
        </p:nvSpPr>
        <p:spPr bwMode="auto">
          <a:xfrm>
            <a:off x="4984146" y="6378289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206</a:t>
            </a:r>
          </a:p>
        </p:txBody>
      </p:sp>
      <p:sp>
        <p:nvSpPr>
          <p:cNvPr id="48" name="TextBox 65"/>
          <p:cNvSpPr txBox="1">
            <a:spLocks noChangeArrowheads="1"/>
          </p:cNvSpPr>
          <p:nvPr/>
        </p:nvSpPr>
        <p:spPr bwMode="auto">
          <a:xfrm>
            <a:off x="5428646" y="5605176"/>
            <a:ext cx="432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:</a:t>
            </a:r>
          </a:p>
        </p:txBody>
      </p:sp>
      <p:sp>
        <p:nvSpPr>
          <p:cNvPr id="49" name="TextBox 66"/>
          <p:cNvSpPr txBox="1">
            <a:spLocks noChangeArrowheads="1"/>
          </p:cNvSpPr>
          <p:nvPr/>
        </p:nvSpPr>
        <p:spPr bwMode="auto">
          <a:xfrm>
            <a:off x="5428646" y="6024276"/>
            <a:ext cx="432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:</a:t>
            </a:r>
          </a:p>
        </p:txBody>
      </p:sp>
      <p:sp>
        <p:nvSpPr>
          <p:cNvPr id="50" name="TextBox 67"/>
          <p:cNvSpPr txBox="1">
            <a:spLocks noChangeArrowheads="1"/>
          </p:cNvSpPr>
          <p:nvPr/>
        </p:nvSpPr>
        <p:spPr bwMode="auto">
          <a:xfrm>
            <a:off x="5423884" y="6378289"/>
            <a:ext cx="432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:</a:t>
            </a:r>
          </a:p>
        </p:txBody>
      </p:sp>
      <p:sp>
        <p:nvSpPr>
          <p:cNvPr id="51" name="TextBox 68"/>
          <p:cNvSpPr txBox="1">
            <a:spLocks noChangeArrowheads="1"/>
          </p:cNvSpPr>
          <p:nvPr/>
        </p:nvSpPr>
        <p:spPr bwMode="auto">
          <a:xfrm>
            <a:off x="5831871" y="5605176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</a:t>
            </a:r>
          </a:p>
        </p:txBody>
      </p:sp>
      <p:sp>
        <p:nvSpPr>
          <p:cNvPr id="52" name="TextBox 69"/>
          <p:cNvSpPr txBox="1">
            <a:spLocks noChangeArrowheads="1"/>
          </p:cNvSpPr>
          <p:nvPr/>
        </p:nvSpPr>
        <p:spPr bwMode="auto">
          <a:xfrm>
            <a:off x="5831871" y="6024276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0</a:t>
            </a:r>
          </a:p>
        </p:txBody>
      </p:sp>
      <p:sp>
        <p:nvSpPr>
          <p:cNvPr id="53" name="TextBox 70"/>
          <p:cNvSpPr txBox="1">
            <a:spLocks noChangeArrowheads="1"/>
          </p:cNvSpPr>
          <p:nvPr/>
        </p:nvSpPr>
        <p:spPr bwMode="auto">
          <a:xfrm>
            <a:off x="5755671" y="6378289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185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463669" y="3219164"/>
            <a:ext cx="160300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0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r>
              <a:rPr lang="en-US" sz="10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0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656043" y="3218222"/>
            <a:ext cx="230832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0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r>
              <a:rPr lang="en-US" sz="10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000" b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6" name="TextBox 29"/>
          <p:cNvSpPr txBox="1">
            <a:spLocks noChangeArrowheads="1"/>
          </p:cNvSpPr>
          <p:nvPr/>
        </p:nvSpPr>
        <p:spPr bwMode="auto">
          <a:xfrm>
            <a:off x="4451173" y="3222339"/>
            <a:ext cx="14908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10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940676" y="3222599"/>
            <a:ext cx="160300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0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r>
              <a:rPr lang="en-US" sz="10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0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117252" y="3221657"/>
            <a:ext cx="230832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0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r>
              <a:rPr lang="en-US" sz="10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000" b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652300" y="3220106"/>
            <a:ext cx="113814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0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endParaRPr lang="en-US" sz="10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838401" y="3219164"/>
            <a:ext cx="230832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0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r>
              <a:rPr lang="en-US" sz="10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000" b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44964" y="4952428"/>
            <a:ext cx="160300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0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r>
              <a:rPr lang="en-US" sz="10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0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403714" y="4952714"/>
            <a:ext cx="113814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0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endParaRPr lang="en-US" sz="10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587650" y="4949539"/>
            <a:ext cx="230832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0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r>
              <a:rPr lang="en-US" sz="10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000" b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15986" y="4950195"/>
            <a:ext cx="184346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0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endParaRPr lang="en-US" sz="1000" b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788860" y="4953729"/>
            <a:ext cx="160300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0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r>
              <a:rPr lang="en-US" sz="10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0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947610" y="4954015"/>
            <a:ext cx="113814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0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endParaRPr lang="en-US" sz="10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125196" y="4953221"/>
            <a:ext cx="184346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0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endParaRPr lang="en-US" sz="1000" b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315432" y="4952290"/>
            <a:ext cx="184346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0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endParaRPr lang="en-US" sz="1000" b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530086" y="4953344"/>
            <a:ext cx="113814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0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endParaRPr lang="en-US" sz="10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641211" y="4952042"/>
            <a:ext cx="113814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0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endParaRPr lang="en-US" sz="10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828322" y="4952836"/>
            <a:ext cx="230832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0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r>
              <a:rPr lang="en-US" sz="10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000" b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063008" y="4953492"/>
            <a:ext cx="184346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0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endParaRPr lang="en-US" sz="1000" b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3" name="TextBox 24"/>
          <p:cNvSpPr txBox="1">
            <a:spLocks noChangeArrowheads="1"/>
          </p:cNvSpPr>
          <p:nvPr/>
        </p:nvSpPr>
        <p:spPr bwMode="auto">
          <a:xfrm>
            <a:off x="6439884" y="2636551"/>
            <a:ext cx="36869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vg </a:t>
            </a:r>
            <a:r>
              <a:rPr lang="en-US" sz="10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10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74" name="TextBox 13"/>
          <p:cNvSpPr txBox="1">
            <a:spLocks noChangeArrowheads="1"/>
          </p:cNvSpPr>
          <p:nvPr/>
        </p:nvSpPr>
        <p:spPr bwMode="auto">
          <a:xfrm>
            <a:off x="5543548" y="1485327"/>
            <a:ext cx="33342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 </a:t>
            </a:r>
            <a:r>
              <a:rPr lang="en-US" sz="10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10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75" name="TextBox 13"/>
          <p:cNvSpPr txBox="1">
            <a:spLocks noChangeArrowheads="1"/>
          </p:cNvSpPr>
          <p:nvPr/>
        </p:nvSpPr>
        <p:spPr bwMode="auto">
          <a:xfrm>
            <a:off x="1984495" y="1520992"/>
            <a:ext cx="12503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r>
              <a:rPr lang="en-US" sz="10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0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76" name="TextBox 13"/>
          <p:cNvSpPr txBox="1">
            <a:spLocks noChangeArrowheads="1"/>
          </p:cNvSpPr>
          <p:nvPr/>
        </p:nvSpPr>
        <p:spPr bwMode="auto">
          <a:xfrm>
            <a:off x="2358250" y="1525755"/>
            <a:ext cx="1955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r>
              <a:rPr lang="en-US" sz="10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0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77" name="TextBox 13"/>
          <p:cNvSpPr txBox="1">
            <a:spLocks noChangeArrowheads="1"/>
          </p:cNvSpPr>
          <p:nvPr/>
        </p:nvSpPr>
        <p:spPr bwMode="auto">
          <a:xfrm>
            <a:off x="2136895" y="1521163"/>
            <a:ext cx="12503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r>
              <a:rPr lang="en-US" sz="10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0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78" name="TextBox 13"/>
          <p:cNvSpPr txBox="1">
            <a:spLocks noChangeArrowheads="1"/>
          </p:cNvSpPr>
          <p:nvPr/>
        </p:nvSpPr>
        <p:spPr bwMode="auto">
          <a:xfrm>
            <a:off x="2594869" y="1530518"/>
            <a:ext cx="1955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r>
              <a:rPr lang="en-US" sz="10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0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79" name="TextBox 13"/>
          <p:cNvSpPr txBox="1">
            <a:spLocks noChangeArrowheads="1"/>
          </p:cNvSpPr>
          <p:nvPr/>
        </p:nvSpPr>
        <p:spPr bwMode="auto">
          <a:xfrm>
            <a:off x="1983248" y="2575827"/>
            <a:ext cx="12503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r>
              <a:rPr lang="en-US" sz="10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0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80" name="TextBox 13"/>
          <p:cNvSpPr txBox="1">
            <a:spLocks noChangeArrowheads="1"/>
          </p:cNvSpPr>
          <p:nvPr/>
        </p:nvSpPr>
        <p:spPr bwMode="auto">
          <a:xfrm>
            <a:off x="2323662" y="2575827"/>
            <a:ext cx="1955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r>
              <a:rPr lang="en-US" sz="10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0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81" name="TextBox 13"/>
          <p:cNvSpPr txBox="1">
            <a:spLocks noChangeArrowheads="1"/>
          </p:cNvSpPr>
          <p:nvPr/>
        </p:nvSpPr>
        <p:spPr bwMode="auto">
          <a:xfrm>
            <a:off x="2135648" y="2575998"/>
            <a:ext cx="785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1000" b="1" baseline="30000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82" name="TextBox 13"/>
          <p:cNvSpPr txBox="1">
            <a:spLocks noChangeArrowheads="1"/>
          </p:cNvSpPr>
          <p:nvPr/>
        </p:nvSpPr>
        <p:spPr bwMode="auto">
          <a:xfrm>
            <a:off x="2555518" y="2580590"/>
            <a:ext cx="14908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i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1000" b="1" baseline="30000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Genetic Recombination and Linkage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genetic findings of Mendel and Morgan relate to the chromosomal basis of recombination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43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Recombination of Unlinked Genes: Independent Assortment of Chromosomes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Mendel observed that combinations of traits in some offspring differ from either parent</a:t>
            </a:r>
          </a:p>
          <a:p>
            <a:r>
              <a:rPr lang="en-US" dirty="0" smtClean="0"/>
              <a:t>Offspring with a phenotype matching one of the parental phenotypes are called </a:t>
            </a:r>
            <a:r>
              <a:rPr lang="en-US" b="1" dirty="0" smtClean="0"/>
              <a:t>parental types</a:t>
            </a:r>
          </a:p>
          <a:p>
            <a:r>
              <a:rPr lang="en-US" dirty="0" smtClean="0"/>
              <a:t>Offspring with </a:t>
            </a:r>
            <a:r>
              <a:rPr lang="en-US" dirty="0" err="1" smtClean="0"/>
              <a:t>nonparental</a:t>
            </a:r>
            <a:r>
              <a:rPr lang="en-US" dirty="0" smtClean="0"/>
              <a:t> phenotypes (new combinations of traits) are called </a:t>
            </a:r>
            <a:r>
              <a:rPr lang="en-US" b="1" dirty="0" smtClean="0"/>
              <a:t>recombinant types</a:t>
            </a:r>
            <a:r>
              <a:rPr lang="en-US" dirty="0" smtClean="0"/>
              <a:t>, or </a:t>
            </a:r>
            <a:r>
              <a:rPr lang="en-US" b="1" dirty="0" smtClean="0"/>
              <a:t>recombinants</a:t>
            </a:r>
          </a:p>
          <a:p>
            <a:r>
              <a:rPr lang="en-US" dirty="0" smtClean="0"/>
              <a:t>A 50% frequency of recombination is observed for any two genes on different chromosomes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20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36" y="268224"/>
            <a:ext cx="6510528" cy="632155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12.2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5050" y="557213"/>
            <a:ext cx="60914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33750" y="773113"/>
            <a:ext cx="60914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21075" y="719138"/>
            <a:ext cx="6732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 smtClean="0">
                <a:solidFill>
                  <a:srgbClr val="000000"/>
                </a:solidFill>
                <a:ea typeface="ＭＳ Ｐゴシック" charset="0"/>
              </a:rPr>
              <a:t>R</a:t>
            </a:r>
            <a:endParaRPr lang="en-US" sz="721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8514" y="795338"/>
            <a:ext cx="5129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23662" y="601860"/>
            <a:ext cx="3526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4494" y="735112"/>
            <a:ext cx="3526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5144293" y="280989"/>
            <a:ext cx="9217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200"/>
              </a:lnSpc>
            </a:pPr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Green wrinkled</a:t>
            </a:r>
          </a:p>
          <a:p>
            <a:pPr eaLnBrk="0" hangingPunct="0">
              <a:lnSpc>
                <a:spcPts val="1200"/>
              </a:lnSpc>
            </a:pPr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seeds (</a:t>
            </a:r>
            <a:r>
              <a:rPr lang="en-US" sz="10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yyrr</a:t>
            </a:r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)</a:t>
            </a:r>
            <a:endParaRPr lang="en-US" sz="10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3948608" y="1060451"/>
            <a:ext cx="46807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Meiosis</a:t>
            </a: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3827462" y="1295401"/>
            <a:ext cx="71814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Fertilization</a:t>
            </a:r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2778125" y="1485901"/>
            <a:ext cx="53860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Gametes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36937" y="1435101"/>
            <a:ext cx="6732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 smtClean="0">
                <a:solidFill>
                  <a:srgbClr val="000000"/>
                </a:solidFill>
                <a:ea typeface="ＭＳ Ｐゴシック" charset="0"/>
              </a:rPr>
              <a:t>R</a:t>
            </a:r>
            <a:endParaRPr lang="en-US" sz="721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27868" y="1420815"/>
            <a:ext cx="5129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24092" y="1403253"/>
            <a:ext cx="3526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 smtClean="0">
                <a:solidFill>
                  <a:srgbClr val="000000"/>
                </a:solidFill>
                <a:ea typeface="ＭＳ Ｐゴシック" charset="0"/>
              </a:rPr>
              <a:t>r</a:t>
            </a:r>
            <a:endParaRPr lang="en-US" sz="721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56093" y="1697834"/>
            <a:ext cx="1639873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000000"/>
                </a:solidFill>
                <a:ea typeface="ＭＳ Ｐゴシック" charset="0"/>
              </a:rPr>
              <a:t>All F</a:t>
            </a:r>
            <a:r>
              <a:rPr lang="en-US" sz="1000" b="1" baseline="-25000" dirty="0" smtClean="0">
                <a:solidFill>
                  <a:srgbClr val="000000"/>
                </a:solidFill>
                <a:ea typeface="ＭＳ Ｐゴシック" charset="0"/>
              </a:rPr>
              <a:t>1</a:t>
            </a:r>
            <a:r>
              <a:rPr lang="en-US" sz="1000" b="1" dirty="0" smtClean="0">
                <a:solidFill>
                  <a:srgbClr val="000000"/>
                </a:solidFill>
                <a:ea typeface="ＭＳ Ｐゴシック" charset="0"/>
              </a:rPr>
              <a:t> plants produce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000000"/>
                </a:solidFill>
                <a:ea typeface="ＭＳ Ｐゴシック" charset="0"/>
              </a:rPr>
              <a:t>yellow round seeds</a:t>
            </a:r>
            <a:r>
              <a:rPr lang="en-US" sz="200" b="1" dirty="0" smtClean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000" b="1" dirty="0" smtClean="0">
                <a:solidFill>
                  <a:srgbClr val="000000"/>
                </a:solidFill>
                <a:ea typeface="ＭＳ Ｐゴシック" charset="0"/>
              </a:rPr>
              <a:t>(</a:t>
            </a:r>
            <a:r>
              <a:rPr lang="en-US" sz="1000" b="1" i="1" dirty="0" err="1" smtClean="0">
                <a:solidFill>
                  <a:srgbClr val="000000"/>
                </a:solidFill>
                <a:ea typeface="ＭＳ Ｐゴシック" charset="0"/>
              </a:rPr>
              <a:t>YyRr</a:t>
            </a:r>
            <a:r>
              <a:rPr lang="en-US" sz="1000" b="1" dirty="0" smtClean="0">
                <a:solidFill>
                  <a:srgbClr val="000000"/>
                </a:solidFill>
                <a:ea typeface="ＭＳ Ｐゴシック" charset="0"/>
              </a:rPr>
              <a:t>).</a:t>
            </a:r>
            <a:endParaRPr lang="en-US" sz="10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52550" y="2100263"/>
            <a:ext cx="859210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a typeface="ＭＳ Ｐゴシック" charset="0"/>
              </a:rPr>
              <a:t>F</a:t>
            </a:r>
            <a:r>
              <a:rPr lang="en-US" sz="1000" b="1" baseline="-25000" dirty="0">
                <a:solidFill>
                  <a:srgbClr val="000000"/>
                </a:solidFill>
                <a:ea typeface="ＭＳ Ｐゴシック" charset="0"/>
              </a:rPr>
              <a:t>1</a:t>
            </a:r>
            <a:r>
              <a:rPr lang="en-US" sz="1000" b="1" dirty="0">
                <a:solidFill>
                  <a:srgbClr val="000000"/>
                </a:solidFill>
                <a:ea typeface="ＭＳ Ｐゴシック" charset="0"/>
              </a:rPr>
              <a:t> Generation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17287" y="2224881"/>
            <a:ext cx="6732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30640" y="2379370"/>
            <a:ext cx="3526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77469" y="2529778"/>
            <a:ext cx="60914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25992" y="2308921"/>
            <a:ext cx="5129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76098" y="2227262"/>
            <a:ext cx="6732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96763" y="2373909"/>
            <a:ext cx="3526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40288" y="2523135"/>
            <a:ext cx="60914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07607" y="2311302"/>
            <a:ext cx="5129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32" name="TextBox 33"/>
          <p:cNvSpPr txBox="1">
            <a:spLocks noChangeArrowheads="1"/>
          </p:cNvSpPr>
          <p:nvPr/>
        </p:nvSpPr>
        <p:spPr bwMode="auto">
          <a:xfrm>
            <a:off x="1430337" y="2674938"/>
            <a:ext cx="1487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 smtClean="0">
                <a:solidFill>
                  <a:srgbClr val="FFFFFF"/>
                </a:solidFill>
                <a:latin typeface="Arial" pitchFamily="34" charset="0"/>
                <a:ea typeface="ＭＳ Ｐゴシック" charset="0"/>
              </a:rPr>
              <a:t>LAW OF SEGREGATION</a:t>
            </a:r>
          </a:p>
          <a:p>
            <a:pPr eaLnBrk="0" hangingPunct="0"/>
            <a:r>
              <a:rPr lang="en-US" sz="1000" b="1" dirty="0" smtClean="0">
                <a:solidFill>
                  <a:srgbClr val="FFFFFF"/>
                </a:solidFill>
                <a:latin typeface="Arial" pitchFamily="34" charset="0"/>
                <a:ea typeface="ＭＳ Ｐゴシック" charset="0"/>
              </a:rPr>
              <a:t>The two alleles for each</a:t>
            </a:r>
          </a:p>
          <a:p>
            <a:pPr eaLnBrk="0" hangingPunct="0"/>
            <a:r>
              <a:rPr lang="en-US" sz="1000" b="1" dirty="0" smtClean="0">
                <a:solidFill>
                  <a:srgbClr val="FFFFFF"/>
                </a:solidFill>
                <a:latin typeface="Arial" pitchFamily="34" charset="0"/>
                <a:ea typeface="ＭＳ Ｐゴシック" charset="0"/>
              </a:rPr>
              <a:t>gene separate.</a:t>
            </a:r>
            <a:endParaRPr lang="en-US" sz="1000" b="1" dirty="0">
              <a:solidFill>
                <a:srgbClr val="FFFFFF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33" name="TextBox 36"/>
          <p:cNvSpPr txBox="1">
            <a:spLocks noChangeArrowheads="1"/>
          </p:cNvSpPr>
          <p:nvPr/>
        </p:nvSpPr>
        <p:spPr bwMode="auto">
          <a:xfrm>
            <a:off x="3933447" y="2668589"/>
            <a:ext cx="46807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Meiosis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337512" y="2943076"/>
            <a:ext cx="6732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77318" y="2933552"/>
            <a:ext cx="3526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36" name="TextBox 39"/>
          <p:cNvSpPr txBox="1">
            <a:spLocks noChangeArrowheads="1"/>
          </p:cNvSpPr>
          <p:nvPr/>
        </p:nvSpPr>
        <p:spPr bwMode="auto">
          <a:xfrm>
            <a:off x="3844136" y="2982124"/>
            <a:ext cx="66043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Metaphase</a:t>
            </a:r>
          </a:p>
        </p:txBody>
      </p:sp>
      <p:sp>
        <p:nvSpPr>
          <p:cNvPr id="37" name="TextBox 40"/>
          <p:cNvSpPr txBox="1">
            <a:spLocks noChangeArrowheads="1"/>
          </p:cNvSpPr>
          <p:nvPr/>
        </p:nvSpPr>
        <p:spPr bwMode="auto">
          <a:xfrm>
            <a:off x="4144985" y="3121726"/>
            <a:ext cx="4969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732177" y="2933552"/>
            <a:ext cx="3526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39649" y="2935933"/>
            <a:ext cx="6732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335043" y="3309243"/>
            <a:ext cx="60914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571684" y="3308548"/>
            <a:ext cx="5129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93816" y="3314799"/>
            <a:ext cx="60914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33794" y="3308355"/>
            <a:ext cx="5129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44" name="TextBox 47"/>
          <p:cNvSpPr txBox="1">
            <a:spLocks noChangeArrowheads="1"/>
          </p:cNvSpPr>
          <p:nvPr/>
        </p:nvSpPr>
        <p:spPr bwMode="auto">
          <a:xfrm>
            <a:off x="5287715" y="2671767"/>
            <a:ext cx="1601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 smtClean="0">
                <a:solidFill>
                  <a:srgbClr val="FFFFFF"/>
                </a:solidFill>
                <a:latin typeface="Arial" pitchFamily="34" charset="0"/>
                <a:ea typeface="ＭＳ Ｐゴシック" charset="0"/>
              </a:rPr>
              <a:t>LAW OF INDEPENDENT</a:t>
            </a:r>
          </a:p>
          <a:p>
            <a:pPr eaLnBrk="0" hangingPunct="0"/>
            <a:r>
              <a:rPr lang="en-US" sz="1000" b="1" dirty="0" smtClean="0">
                <a:solidFill>
                  <a:srgbClr val="FFFFFF"/>
                </a:solidFill>
                <a:latin typeface="Arial" pitchFamily="34" charset="0"/>
                <a:ea typeface="ＭＳ Ｐゴシック" charset="0"/>
              </a:rPr>
              <a:t>ASSORTMENT Alleles of</a:t>
            </a:r>
          </a:p>
          <a:p>
            <a:pPr eaLnBrk="0" hangingPunct="0"/>
            <a:r>
              <a:rPr lang="en-US" sz="1000" b="1" dirty="0" smtClean="0">
                <a:solidFill>
                  <a:srgbClr val="FFFFFF"/>
                </a:solidFill>
                <a:latin typeface="Arial" pitchFamily="34" charset="0"/>
                <a:ea typeface="ＭＳ Ｐゴシック" charset="0"/>
              </a:rPr>
              <a:t>genes on </a:t>
            </a:r>
            <a:r>
              <a:rPr lang="en-US" sz="1000" b="1" dirty="0" err="1" smtClean="0">
                <a:solidFill>
                  <a:srgbClr val="FFFFFF"/>
                </a:solidFill>
                <a:latin typeface="Arial" pitchFamily="34" charset="0"/>
                <a:ea typeface="ＭＳ Ｐゴシック" charset="0"/>
              </a:rPr>
              <a:t>nonhomologous</a:t>
            </a:r>
            <a:endParaRPr lang="en-US" sz="1000" b="1" dirty="0" smtClean="0">
              <a:solidFill>
                <a:srgbClr val="FFFFFF"/>
              </a:solidFill>
              <a:latin typeface="Arial" pitchFamily="34" charset="0"/>
              <a:ea typeface="ＭＳ Ｐゴシック" charset="0"/>
            </a:endParaRPr>
          </a:p>
          <a:p>
            <a:pPr eaLnBrk="0" hangingPunct="0"/>
            <a:r>
              <a:rPr lang="en-US" sz="1000" b="1" dirty="0" smtClean="0">
                <a:solidFill>
                  <a:srgbClr val="FFFFFF"/>
                </a:solidFill>
                <a:latin typeface="Arial" pitchFamily="34" charset="0"/>
                <a:ea typeface="ＭＳ Ｐゴシック" charset="0"/>
              </a:rPr>
              <a:t>chromosomes assort</a:t>
            </a:r>
          </a:p>
          <a:p>
            <a:pPr eaLnBrk="0" hangingPunct="0"/>
            <a:r>
              <a:rPr lang="en-US" sz="1000" b="1" dirty="0" smtClean="0">
                <a:solidFill>
                  <a:srgbClr val="FFFFFF"/>
                </a:solidFill>
                <a:latin typeface="Arial" pitchFamily="34" charset="0"/>
                <a:ea typeface="ＭＳ Ｐゴシック" charset="0"/>
              </a:rPr>
              <a:t>independently.</a:t>
            </a:r>
            <a:endParaRPr lang="en-US" sz="1000" b="1" dirty="0">
              <a:solidFill>
                <a:srgbClr val="FFFFFF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15266" y="3694212"/>
            <a:ext cx="3526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458465" y="3696593"/>
            <a:ext cx="6732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51" name="TextBox 60"/>
          <p:cNvSpPr txBox="1">
            <a:spLocks noChangeArrowheads="1"/>
          </p:cNvSpPr>
          <p:nvPr/>
        </p:nvSpPr>
        <p:spPr bwMode="auto">
          <a:xfrm>
            <a:off x="3825875" y="3895726"/>
            <a:ext cx="69570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Anaphase </a:t>
            </a:r>
            <a:r>
              <a:rPr lang="en-US" sz="100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05106" y="4063205"/>
            <a:ext cx="60914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471242" y="4068069"/>
            <a:ext cx="5129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58" name="TextBox 67"/>
          <p:cNvSpPr txBox="1">
            <a:spLocks noChangeArrowheads="1"/>
          </p:cNvSpPr>
          <p:nvPr/>
        </p:nvSpPr>
        <p:spPr bwMode="auto">
          <a:xfrm>
            <a:off x="3836987" y="4360863"/>
            <a:ext cx="6604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Metaphase</a:t>
            </a:r>
          </a:p>
          <a:p>
            <a:pPr algn="ctr" eaLnBrk="0" hangingPunct="0"/>
            <a:r>
              <a:rPr lang="en-US" sz="1000" b="1" dirty="0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II</a:t>
            </a:r>
            <a:endParaRPr lang="en-US" sz="1000" b="1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909610" y="4426744"/>
            <a:ext cx="6732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909355" y="4787059"/>
            <a:ext cx="5129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107905" y="5206304"/>
            <a:ext cx="60914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276149" y="5365752"/>
            <a:ext cx="6732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652926" y="5347995"/>
            <a:ext cx="6732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810169" y="5169890"/>
            <a:ext cx="60914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332116" y="5362380"/>
            <a:ext cx="3526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379539" y="5128619"/>
            <a:ext cx="5129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934916" y="5202934"/>
            <a:ext cx="5129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963739" y="5362577"/>
            <a:ext cx="3526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48940" y="5343723"/>
            <a:ext cx="3526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530467" y="5191323"/>
            <a:ext cx="60914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045962" y="5163540"/>
            <a:ext cx="60914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064125" y="5373787"/>
            <a:ext cx="3526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676184" y="5204718"/>
            <a:ext cx="5129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590541" y="5385398"/>
            <a:ext cx="6732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155034" y="5184876"/>
            <a:ext cx="5129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105276" y="5395620"/>
            <a:ext cx="6732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874896" y="5673923"/>
            <a:ext cx="118622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 err="1">
                <a:solidFill>
                  <a:srgbClr val="000000"/>
                </a:solidFill>
                <a:ea typeface="ＭＳ Ｐゴシック" charset="0"/>
              </a:rPr>
              <a:t>yR</a:t>
            </a:r>
            <a:endParaRPr lang="en-US" sz="721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475563" y="5691289"/>
            <a:ext cx="128240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YR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626485" y="5680075"/>
            <a:ext cx="86562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 err="1">
                <a:solidFill>
                  <a:srgbClr val="000000"/>
                </a:solidFill>
                <a:ea typeface="ＭＳ Ｐゴシック" charset="0"/>
              </a:rPr>
              <a:t>yr</a:t>
            </a:r>
            <a:endParaRPr lang="en-US" sz="721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749810" y="5689600"/>
            <a:ext cx="96180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 err="1">
                <a:solidFill>
                  <a:srgbClr val="000000"/>
                </a:solidFill>
                <a:ea typeface="ＭＳ Ｐゴシック" charset="0"/>
              </a:rPr>
              <a:t>Yr</a:t>
            </a:r>
            <a:endParaRPr lang="en-US" sz="721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358899" y="5864216"/>
            <a:ext cx="830356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a typeface="ＭＳ Ｐゴシック" charset="0"/>
              </a:rPr>
              <a:t>F</a:t>
            </a:r>
            <a:r>
              <a:rPr lang="en-US" sz="1000" b="1" baseline="-25000" dirty="0">
                <a:solidFill>
                  <a:srgbClr val="000000"/>
                </a:solidFill>
                <a:ea typeface="ＭＳ Ｐゴシック" charset="0"/>
              </a:rPr>
              <a:t>2</a:t>
            </a:r>
            <a:r>
              <a:rPr lang="en-US" sz="1000" b="1" dirty="0">
                <a:solidFill>
                  <a:srgbClr val="000000"/>
                </a:solidFill>
                <a:ea typeface="ＭＳ Ｐゴシック" charset="0"/>
              </a:rPr>
              <a:t> Generation</a:t>
            </a:r>
          </a:p>
        </p:txBody>
      </p:sp>
      <p:sp>
        <p:nvSpPr>
          <p:cNvPr id="97" name="TextBox 108"/>
          <p:cNvSpPr txBox="1">
            <a:spLocks noChangeArrowheads="1"/>
          </p:cNvSpPr>
          <p:nvPr/>
        </p:nvSpPr>
        <p:spPr bwMode="auto">
          <a:xfrm>
            <a:off x="1560949" y="6085249"/>
            <a:ext cx="13353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200"/>
              </a:lnSpc>
            </a:pPr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Fertilization</a:t>
            </a:r>
          </a:p>
          <a:p>
            <a:pPr eaLnBrk="0" hangingPunct="0">
              <a:lnSpc>
                <a:spcPts val="1200"/>
              </a:lnSpc>
            </a:pPr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recombines the </a:t>
            </a:r>
            <a:r>
              <a:rPr lang="en-US" sz="10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R</a:t>
            </a:r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and</a:t>
            </a:r>
          </a:p>
          <a:p>
            <a:pPr eaLnBrk="0" hangingPunct="0">
              <a:lnSpc>
                <a:spcPts val="1200"/>
              </a:lnSpc>
            </a:pPr>
            <a:r>
              <a:rPr lang="en-US" sz="10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r</a:t>
            </a:r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alleles at random.</a:t>
            </a:r>
            <a:endParaRPr lang="en-US" sz="10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99" name="TextBox 113"/>
          <p:cNvSpPr txBox="1">
            <a:spLocks noChangeArrowheads="1"/>
          </p:cNvSpPr>
          <p:nvPr/>
        </p:nvSpPr>
        <p:spPr bwMode="auto">
          <a:xfrm>
            <a:off x="6272413" y="6053039"/>
            <a:ext cx="15485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Fertilization results in the</a:t>
            </a:r>
          </a:p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9:3:3:1 phenotypic ratio</a:t>
            </a:r>
          </a:p>
          <a:p>
            <a:pPr eaLnBrk="0" hangingPunct="0">
              <a:lnSpc>
                <a:spcPts val="1100"/>
              </a:lnSpc>
            </a:pPr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in the F</a:t>
            </a:r>
            <a:r>
              <a:rPr lang="en-US" sz="1000" b="1" baseline="-25000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2</a:t>
            </a:r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generation.</a:t>
            </a:r>
            <a:endParaRPr lang="en-US" sz="10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00" name="TextBox 119"/>
          <p:cNvSpPr txBox="1">
            <a:spLocks noChangeArrowheads="1"/>
          </p:cNvSpPr>
          <p:nvPr/>
        </p:nvSpPr>
        <p:spPr bwMode="auto">
          <a:xfrm>
            <a:off x="3532838" y="6370638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9</a:t>
            </a:r>
          </a:p>
        </p:txBody>
      </p:sp>
      <p:sp>
        <p:nvSpPr>
          <p:cNvPr id="101" name="TextBox 120"/>
          <p:cNvSpPr txBox="1">
            <a:spLocks noChangeArrowheads="1"/>
          </p:cNvSpPr>
          <p:nvPr/>
        </p:nvSpPr>
        <p:spPr bwMode="auto">
          <a:xfrm>
            <a:off x="3846280" y="6370801"/>
            <a:ext cx="17971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:</a:t>
            </a:r>
            <a:r>
              <a:rPr lang="en-US" sz="5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</a:t>
            </a:r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3</a:t>
            </a:r>
            <a:endParaRPr lang="en-US" sz="10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03" name="TextBox 122"/>
          <p:cNvSpPr txBox="1">
            <a:spLocks noChangeArrowheads="1"/>
          </p:cNvSpPr>
          <p:nvPr/>
        </p:nvSpPr>
        <p:spPr bwMode="auto">
          <a:xfrm>
            <a:off x="4529732" y="6373133"/>
            <a:ext cx="14866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:</a:t>
            </a:r>
            <a:r>
              <a:rPr lang="en-US" sz="5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</a:t>
            </a:r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</a:t>
            </a:r>
            <a:endParaRPr lang="en-US" sz="10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663547" y="743049"/>
            <a:ext cx="6732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 smtClean="0">
                <a:solidFill>
                  <a:srgbClr val="000000"/>
                </a:solidFill>
                <a:ea typeface="ＭＳ Ｐゴシック" charset="0"/>
              </a:rPr>
              <a:t>R</a:t>
            </a:r>
            <a:endParaRPr lang="en-US" sz="721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571921" y="1435102"/>
            <a:ext cx="60914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 smtClean="0">
                <a:solidFill>
                  <a:srgbClr val="000000"/>
                </a:solidFill>
                <a:ea typeface="ＭＳ Ｐゴシック" charset="0"/>
              </a:rPr>
              <a:t>Y</a:t>
            </a:r>
            <a:endParaRPr lang="en-US" sz="721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17768" y="5678685"/>
            <a:ext cx="105553" cy="118071"/>
            <a:chOff x="5717768" y="5678685"/>
            <a:chExt cx="105553" cy="118071"/>
          </a:xfrm>
        </p:grpSpPr>
        <p:sp>
          <p:nvSpPr>
            <p:cNvPr id="83" name="TextBox 82"/>
            <p:cNvSpPr txBox="1"/>
            <p:nvPr/>
          </p:nvSpPr>
          <p:spPr>
            <a:xfrm>
              <a:off x="5717768" y="5678685"/>
              <a:ext cx="38472" cy="8156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30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784849" y="5715195"/>
              <a:ext cx="38472" cy="8156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30" b="1" dirty="0">
                  <a:solidFill>
                    <a:srgbClr val="000000"/>
                  </a:solidFill>
                  <a:ea typeface="ＭＳ Ｐゴシック" charset="0"/>
                </a:rPr>
                <a:t>4</a:t>
              </a:r>
            </a:p>
          </p:txBody>
        </p:sp>
        <p:sp>
          <p:nvSpPr>
            <p:cNvPr id="2" name="Freeform 1"/>
            <p:cNvSpPr/>
            <p:nvPr/>
          </p:nvSpPr>
          <p:spPr>
            <a:xfrm>
              <a:off x="5748338" y="5686425"/>
              <a:ext cx="35718" cy="97631"/>
            </a:xfrm>
            <a:custGeom>
              <a:avLst/>
              <a:gdLst>
                <a:gd name="connsiteX0" fmla="*/ 35718 w 35718"/>
                <a:gd name="connsiteY0" fmla="*/ 0 h 97631"/>
                <a:gd name="connsiteX1" fmla="*/ 0 w 35718"/>
                <a:gd name="connsiteY1" fmla="*/ 97631 h 9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18" h="97631">
                  <a:moveTo>
                    <a:pt x="35718" y="0"/>
                  </a:moveTo>
                  <a:lnTo>
                    <a:pt x="0" y="97631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4592079" y="5678587"/>
            <a:ext cx="105553" cy="118071"/>
            <a:chOff x="5717768" y="5678685"/>
            <a:chExt cx="105553" cy="118071"/>
          </a:xfrm>
        </p:grpSpPr>
        <p:sp>
          <p:nvSpPr>
            <p:cNvPr id="108" name="TextBox 107"/>
            <p:cNvSpPr txBox="1"/>
            <p:nvPr/>
          </p:nvSpPr>
          <p:spPr>
            <a:xfrm>
              <a:off x="5717768" y="5678685"/>
              <a:ext cx="38472" cy="8156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30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784849" y="5715195"/>
              <a:ext cx="38472" cy="8156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30" b="1" dirty="0">
                  <a:solidFill>
                    <a:srgbClr val="000000"/>
                  </a:solidFill>
                  <a:ea typeface="ＭＳ Ｐゴシック" charset="0"/>
                </a:rPr>
                <a:t>4</a:t>
              </a:r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5748338" y="5686425"/>
              <a:ext cx="35718" cy="97631"/>
            </a:xfrm>
            <a:custGeom>
              <a:avLst/>
              <a:gdLst>
                <a:gd name="connsiteX0" fmla="*/ 35718 w 35718"/>
                <a:gd name="connsiteY0" fmla="*/ 0 h 97631"/>
                <a:gd name="connsiteX1" fmla="*/ 0 w 35718"/>
                <a:gd name="connsiteY1" fmla="*/ 97631 h 9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18" h="97631">
                  <a:moveTo>
                    <a:pt x="35718" y="0"/>
                  </a:moveTo>
                  <a:lnTo>
                    <a:pt x="0" y="97631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3457836" y="5679483"/>
            <a:ext cx="105553" cy="118071"/>
            <a:chOff x="5717768" y="5678685"/>
            <a:chExt cx="105553" cy="118071"/>
          </a:xfrm>
        </p:grpSpPr>
        <p:sp>
          <p:nvSpPr>
            <p:cNvPr id="112" name="TextBox 111"/>
            <p:cNvSpPr txBox="1"/>
            <p:nvPr/>
          </p:nvSpPr>
          <p:spPr>
            <a:xfrm>
              <a:off x="5717768" y="5678685"/>
              <a:ext cx="38472" cy="8156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30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784849" y="5715195"/>
              <a:ext cx="38472" cy="8156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30" b="1" dirty="0">
                  <a:solidFill>
                    <a:srgbClr val="000000"/>
                  </a:solidFill>
                  <a:ea typeface="ＭＳ Ｐゴシック" charset="0"/>
                </a:rPr>
                <a:t>4</a:t>
              </a:r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5748338" y="5686425"/>
              <a:ext cx="35718" cy="97631"/>
            </a:xfrm>
            <a:custGeom>
              <a:avLst/>
              <a:gdLst>
                <a:gd name="connsiteX0" fmla="*/ 35718 w 35718"/>
                <a:gd name="connsiteY0" fmla="*/ 0 h 97631"/>
                <a:gd name="connsiteX1" fmla="*/ 0 w 35718"/>
                <a:gd name="connsiteY1" fmla="*/ 97631 h 9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18" h="97631">
                  <a:moveTo>
                    <a:pt x="35718" y="0"/>
                  </a:moveTo>
                  <a:lnTo>
                    <a:pt x="0" y="97631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2336347" y="5675813"/>
            <a:ext cx="105553" cy="118071"/>
            <a:chOff x="5717768" y="5678685"/>
            <a:chExt cx="105553" cy="118071"/>
          </a:xfrm>
        </p:grpSpPr>
        <p:sp>
          <p:nvSpPr>
            <p:cNvPr id="116" name="TextBox 115"/>
            <p:cNvSpPr txBox="1"/>
            <p:nvPr/>
          </p:nvSpPr>
          <p:spPr>
            <a:xfrm>
              <a:off x="5717768" y="5678685"/>
              <a:ext cx="38472" cy="8156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30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784849" y="5715195"/>
              <a:ext cx="38472" cy="8156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30" b="1" dirty="0">
                  <a:solidFill>
                    <a:srgbClr val="000000"/>
                  </a:solidFill>
                  <a:ea typeface="ＭＳ Ｐゴシック" charset="0"/>
                </a:rPr>
                <a:t>4</a:t>
              </a:r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5748338" y="5686425"/>
              <a:ext cx="35718" cy="97631"/>
            </a:xfrm>
            <a:custGeom>
              <a:avLst/>
              <a:gdLst>
                <a:gd name="connsiteX0" fmla="*/ 35718 w 35718"/>
                <a:gd name="connsiteY0" fmla="*/ 0 h 97631"/>
                <a:gd name="connsiteX1" fmla="*/ 0 w 35718"/>
                <a:gd name="connsiteY1" fmla="*/ 97631 h 9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18" h="97631">
                  <a:moveTo>
                    <a:pt x="35718" y="0"/>
                  </a:moveTo>
                  <a:lnTo>
                    <a:pt x="0" y="97631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sp>
        <p:nvSpPr>
          <p:cNvPr id="119" name="TextBox 120"/>
          <p:cNvSpPr txBox="1">
            <a:spLocks noChangeArrowheads="1"/>
          </p:cNvSpPr>
          <p:nvPr/>
        </p:nvSpPr>
        <p:spPr bwMode="auto">
          <a:xfrm>
            <a:off x="4219916" y="6373133"/>
            <a:ext cx="14630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:</a:t>
            </a:r>
            <a:r>
              <a:rPr lang="en-US" sz="5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</a:t>
            </a:r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3</a:t>
            </a:r>
            <a:endParaRPr lang="en-US" sz="10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2392360" y="4430706"/>
            <a:ext cx="6732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2382835" y="4813292"/>
            <a:ext cx="60914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662358" y="4418006"/>
            <a:ext cx="3526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662358" y="4805355"/>
            <a:ext cx="5129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4659306" y="4435468"/>
            <a:ext cx="3526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4625968" y="4797417"/>
            <a:ext cx="60914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126" name="Left Brace 125"/>
          <p:cNvSpPr/>
          <p:nvPr/>
        </p:nvSpPr>
        <p:spPr bwMode="auto">
          <a:xfrm rot="16200000">
            <a:off x="2442369" y="5134767"/>
            <a:ext cx="114299" cy="919164"/>
          </a:xfrm>
          <a:prstGeom prst="leftBrace">
            <a:avLst>
              <a:gd name="adj1" fmla="val 27482"/>
              <a:gd name="adj2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27" name="Left Brace 126"/>
          <p:cNvSpPr/>
          <p:nvPr/>
        </p:nvSpPr>
        <p:spPr bwMode="auto">
          <a:xfrm rot="16200000">
            <a:off x="3553620" y="5134768"/>
            <a:ext cx="114299" cy="919164"/>
          </a:xfrm>
          <a:prstGeom prst="leftBrace">
            <a:avLst>
              <a:gd name="adj1" fmla="val 27482"/>
              <a:gd name="adj2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28" name="Left Brace 127"/>
          <p:cNvSpPr/>
          <p:nvPr/>
        </p:nvSpPr>
        <p:spPr bwMode="auto">
          <a:xfrm rot="16200000">
            <a:off x="4677571" y="5134768"/>
            <a:ext cx="114299" cy="919164"/>
          </a:xfrm>
          <a:prstGeom prst="leftBrace">
            <a:avLst>
              <a:gd name="adj1" fmla="val 27482"/>
              <a:gd name="adj2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29" name="Left Brace 128"/>
          <p:cNvSpPr/>
          <p:nvPr/>
        </p:nvSpPr>
        <p:spPr bwMode="auto">
          <a:xfrm rot="16200000">
            <a:off x="5814222" y="5134766"/>
            <a:ext cx="114299" cy="919164"/>
          </a:xfrm>
          <a:prstGeom prst="leftBrace">
            <a:avLst>
              <a:gd name="adj1" fmla="val 27482"/>
              <a:gd name="adj2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2828925" y="3697288"/>
            <a:ext cx="6732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179762" y="3697288"/>
            <a:ext cx="3526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896532" y="542728"/>
            <a:ext cx="5129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820987" y="4068765"/>
            <a:ext cx="60914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192462" y="4068764"/>
            <a:ext cx="5129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137" name="Oval 136"/>
          <p:cNvSpPr/>
          <p:nvPr/>
        </p:nvSpPr>
        <p:spPr bwMode="auto">
          <a:xfrm>
            <a:off x="2457450" y="5655469"/>
            <a:ext cx="164592" cy="1645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38" name="Oval 137"/>
          <p:cNvSpPr/>
          <p:nvPr/>
        </p:nvSpPr>
        <p:spPr bwMode="auto">
          <a:xfrm>
            <a:off x="3590925" y="5662612"/>
            <a:ext cx="164592" cy="1645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39" name="Oval 138"/>
          <p:cNvSpPr/>
          <p:nvPr/>
        </p:nvSpPr>
        <p:spPr bwMode="auto">
          <a:xfrm>
            <a:off x="5860255" y="5653088"/>
            <a:ext cx="164592" cy="1645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40" name="Oval 139"/>
          <p:cNvSpPr/>
          <p:nvPr/>
        </p:nvSpPr>
        <p:spPr bwMode="auto">
          <a:xfrm>
            <a:off x="4719637" y="5662612"/>
            <a:ext cx="164592" cy="1645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41" name="TextBox 2"/>
          <p:cNvSpPr txBox="1">
            <a:spLocks noChangeArrowheads="1"/>
          </p:cNvSpPr>
          <p:nvPr/>
        </p:nvSpPr>
        <p:spPr bwMode="auto">
          <a:xfrm>
            <a:off x="1349374" y="274638"/>
            <a:ext cx="79508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 Generation</a:t>
            </a:r>
          </a:p>
        </p:txBody>
      </p:sp>
      <p:sp>
        <p:nvSpPr>
          <p:cNvPr id="142" name="TextBox 3"/>
          <p:cNvSpPr txBox="1">
            <a:spLocks noChangeArrowheads="1"/>
          </p:cNvSpPr>
          <p:nvPr/>
        </p:nvSpPr>
        <p:spPr bwMode="auto">
          <a:xfrm>
            <a:off x="2358947" y="277814"/>
            <a:ext cx="8383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Yellow round</a:t>
            </a:r>
          </a:p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seeds (</a:t>
            </a:r>
            <a:r>
              <a:rPr lang="en-US" sz="10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YYRR</a:t>
            </a:r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)</a:t>
            </a:r>
            <a:endParaRPr lang="en-US" sz="10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3346448" y="5902326"/>
            <a:ext cx="1691169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a typeface="ＭＳ Ｐゴシック" charset="0"/>
              </a:rPr>
              <a:t>An </a:t>
            </a:r>
            <a:r>
              <a:rPr lang="en-US" sz="1000" b="1" dirty="0" smtClean="0">
                <a:solidFill>
                  <a:srgbClr val="000000"/>
                </a:solidFill>
                <a:ea typeface="ＭＳ Ｐゴシック" charset="0"/>
              </a:rPr>
              <a:t>F</a:t>
            </a:r>
            <a:r>
              <a:rPr lang="en-US" sz="1000" b="1" baseline="-25000" dirty="0" smtClean="0">
                <a:solidFill>
                  <a:srgbClr val="000000"/>
                </a:solidFill>
                <a:ea typeface="ＭＳ Ｐゴシック" charset="0"/>
              </a:rPr>
              <a:t>1 </a:t>
            </a:r>
            <a:r>
              <a:rPr lang="en-US" sz="100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</a:t>
            </a:r>
            <a:r>
              <a:rPr lang="en-US" sz="1000" b="1" dirty="0" smtClean="0">
                <a:solidFill>
                  <a:srgbClr val="000000"/>
                </a:solidFill>
                <a:ea typeface="ＭＳ Ｐゴシック" charset="0"/>
              </a:rPr>
              <a:t> F</a:t>
            </a:r>
            <a:r>
              <a:rPr lang="en-US" sz="1000" b="1" baseline="-25000" dirty="0" smtClean="0">
                <a:solidFill>
                  <a:srgbClr val="000000"/>
                </a:solidFill>
                <a:ea typeface="ＭＳ Ｐゴシック" charset="0"/>
              </a:rPr>
              <a:t>1</a:t>
            </a:r>
            <a:r>
              <a:rPr lang="en-US" sz="1000" b="1" dirty="0" smtClean="0">
                <a:solidFill>
                  <a:srgbClr val="000000"/>
                </a:solidFill>
                <a:ea typeface="ＭＳ Ｐゴシック" charset="0"/>
              </a:rPr>
              <a:t> cross-fertilization</a:t>
            </a:r>
            <a:endParaRPr lang="en-US" sz="1000" b="1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274064"/>
            <a:ext cx="8546592" cy="430987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12.UN02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961375" y="1258189"/>
            <a:ext cx="3547446" cy="61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Gametes from yellow round</a:t>
            </a:r>
          </a:p>
          <a:p>
            <a:pPr algn="ctr" eaLnBrk="0" hangingPunct="0">
              <a:lnSpc>
                <a:spcPts val="2300"/>
              </a:lnSpc>
            </a:pPr>
            <a:r>
              <a:rPr lang="en-US" sz="2100" b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dihybrid</a:t>
            </a: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parent (</a:t>
            </a:r>
            <a:r>
              <a:rPr lang="en-US" sz="21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YyRr</a:t>
            </a: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)</a:t>
            </a:r>
            <a:endParaRPr lang="en-US" sz="21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835960" y="2326575"/>
            <a:ext cx="3735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1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YR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30637" y="3053652"/>
            <a:ext cx="2882199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Gametes from green</a:t>
            </a:r>
          </a:p>
          <a:p>
            <a:pPr eaLnBrk="0" hangingPunct="0">
              <a:lnSpc>
                <a:spcPts val="23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wrinkled homozygous</a:t>
            </a:r>
          </a:p>
          <a:p>
            <a:pPr eaLnBrk="0" hangingPunct="0">
              <a:lnSpc>
                <a:spcPts val="23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recessive parent (</a:t>
            </a:r>
            <a:r>
              <a:rPr lang="en-US" sz="21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yyrr</a:t>
            </a: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)</a:t>
            </a:r>
            <a:endParaRPr lang="en-US" sz="21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00153" y="2297300"/>
            <a:ext cx="2532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1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yr</a:t>
            </a:r>
            <a:endParaRPr lang="en-US" sz="21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059038" y="2326574"/>
            <a:ext cx="28373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1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Yr</a:t>
            </a:r>
            <a:endParaRPr lang="en-US" sz="21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153078" y="2327463"/>
            <a:ext cx="3430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1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yR</a:t>
            </a:r>
            <a:endParaRPr lang="en-US" sz="21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910085" y="3368863"/>
            <a:ext cx="2532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1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yr</a:t>
            </a:r>
            <a:endParaRPr lang="en-US" sz="21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693099" y="3863273"/>
            <a:ext cx="62677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1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YyRr</a:t>
            </a:r>
            <a:endParaRPr lang="en-US" sz="21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834512" y="3863273"/>
            <a:ext cx="50654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1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yyrr</a:t>
            </a:r>
            <a:endParaRPr lang="en-US" sz="21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910828" y="3858509"/>
            <a:ext cx="5370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1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Yyrr</a:t>
            </a:r>
            <a:endParaRPr lang="en-US" sz="21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974462" y="3868036"/>
            <a:ext cx="59631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1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yyRr</a:t>
            </a:r>
            <a:endParaRPr lang="en-US" sz="21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958200" y="4634435"/>
            <a:ext cx="1168589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Parental-</a:t>
            </a:r>
          </a:p>
          <a:p>
            <a:pPr algn="ctr" eaLnBrk="0" hangingPunct="0">
              <a:lnSpc>
                <a:spcPts val="22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type</a:t>
            </a:r>
          </a:p>
          <a:p>
            <a:pPr algn="ctr" eaLnBrk="0" hangingPunct="0">
              <a:lnSpc>
                <a:spcPts val="24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offspring</a:t>
            </a:r>
            <a:endParaRPr lang="en-US" sz="21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6882250" y="4637610"/>
            <a:ext cx="1705595" cy="61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Recombinant</a:t>
            </a:r>
          </a:p>
          <a:p>
            <a:pPr algn="ctr" eaLnBrk="0" hangingPunct="0">
              <a:lnSpc>
                <a:spcPts val="23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offspring</a:t>
            </a:r>
            <a:endParaRPr lang="en-US" sz="21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9" name="Left Brace 18"/>
          <p:cNvSpPr/>
          <p:nvPr/>
        </p:nvSpPr>
        <p:spPr bwMode="auto">
          <a:xfrm rot="5400000">
            <a:off x="6455992" y="-96472"/>
            <a:ext cx="346812" cy="4324351"/>
          </a:xfrm>
          <a:prstGeom prst="leftBrace">
            <a:avLst>
              <a:gd name="adj1" fmla="val 17369"/>
              <a:gd name="adj2" fmla="val 50155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0" name="Left Brace 19"/>
          <p:cNvSpPr/>
          <p:nvPr/>
        </p:nvSpPr>
        <p:spPr bwMode="auto">
          <a:xfrm rot="16200000">
            <a:off x="5369723" y="3417090"/>
            <a:ext cx="333374" cy="2147890"/>
          </a:xfrm>
          <a:prstGeom prst="leftBrace">
            <a:avLst>
              <a:gd name="adj1" fmla="val 39140"/>
              <a:gd name="adj2" fmla="val 50676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1" name="Left Brace 20"/>
          <p:cNvSpPr/>
          <p:nvPr/>
        </p:nvSpPr>
        <p:spPr bwMode="auto">
          <a:xfrm rot="16200000">
            <a:off x="7592300" y="3417090"/>
            <a:ext cx="333374" cy="2147890"/>
          </a:xfrm>
          <a:prstGeom prst="leftBrace">
            <a:avLst>
              <a:gd name="adj1" fmla="val 39140"/>
              <a:gd name="adj2" fmla="val 50676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2" name="Left Brace 21"/>
          <p:cNvSpPr/>
          <p:nvPr/>
        </p:nvSpPr>
        <p:spPr bwMode="auto">
          <a:xfrm>
            <a:off x="3238028" y="2881784"/>
            <a:ext cx="333374" cy="1309216"/>
          </a:xfrm>
          <a:prstGeom prst="leftBrace">
            <a:avLst>
              <a:gd name="adj1" fmla="val 39140"/>
              <a:gd name="adj2" fmla="val 50676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Recombination of Linked Genes: Crossing Over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Morgan discovered that even when two genes were on the same chromosome, some recombinant phenotypes were observed</a:t>
            </a:r>
          </a:p>
          <a:p>
            <a:r>
              <a:rPr lang="en-US" dirty="0" smtClean="0"/>
              <a:t>He proposed that some process must occasionally break the physical connection between genes on the same chromosome</a:t>
            </a:r>
          </a:p>
          <a:p>
            <a:r>
              <a:rPr lang="en-US" dirty="0" smtClean="0"/>
              <a:t>That mechanism was the </a:t>
            </a:r>
            <a:r>
              <a:rPr lang="en-US" b="1" dirty="0" smtClean="0"/>
              <a:t>crossing over</a:t>
            </a:r>
            <a:r>
              <a:rPr lang="en-US" dirty="0" smtClean="0"/>
              <a:t> between homologous chromosomes</a:t>
            </a:r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96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Animation: </a:t>
            </a:r>
            <a:r>
              <a:rPr lang="en-US" dirty="0"/>
              <a:t>Crossing Over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4" name="08_18CrossingOver_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1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" name="Picture 92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264" y="204216"/>
            <a:ext cx="4919472" cy="644956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12.10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2"/>
          <p:cNvSpPr txBox="1">
            <a:spLocks noChangeArrowheads="1"/>
          </p:cNvSpPr>
          <p:nvPr/>
        </p:nvSpPr>
        <p:spPr bwMode="auto">
          <a:xfrm>
            <a:off x="2148463" y="213742"/>
            <a:ext cx="7005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 generation</a:t>
            </a:r>
          </a:p>
          <a:p>
            <a:pPr eaLnBrk="0" hangingPunct="0"/>
            <a:r>
              <a:rPr lang="en-US" sz="800" b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(homozygous)</a:t>
            </a:r>
            <a:endParaRPr lang="en-US" sz="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65" name="TextBox 4"/>
          <p:cNvSpPr txBox="1">
            <a:spLocks noChangeArrowheads="1"/>
          </p:cNvSpPr>
          <p:nvPr/>
        </p:nvSpPr>
        <p:spPr bwMode="auto">
          <a:xfrm>
            <a:off x="3450214" y="218504"/>
            <a:ext cx="6973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Wild type</a:t>
            </a:r>
          </a:p>
          <a:p>
            <a:pPr eaLnBrk="0" hangingPunct="0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(gray body,</a:t>
            </a:r>
          </a:p>
          <a:p>
            <a:pPr eaLnBrk="0" hangingPunct="0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normal wings)</a:t>
            </a:r>
            <a:endParaRPr lang="en-US" sz="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762951" y="575693"/>
            <a:ext cx="99386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r>
              <a:rPr lang="en-US" sz="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8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68" name="TextBox 9"/>
          <p:cNvSpPr txBox="1">
            <a:spLocks noChangeArrowheads="1"/>
          </p:cNvSpPr>
          <p:nvPr/>
        </p:nvSpPr>
        <p:spPr bwMode="auto">
          <a:xfrm>
            <a:off x="5529839" y="218504"/>
            <a:ext cx="7678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Double mutant</a:t>
            </a:r>
          </a:p>
          <a:p>
            <a:pPr eaLnBrk="0" hangingPunct="0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(black body,</a:t>
            </a:r>
          </a:p>
          <a:p>
            <a:pPr eaLnBrk="0" hangingPunct="0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vestigial wings)</a:t>
            </a:r>
            <a:endParaRPr lang="en-US" sz="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69" name="TextBox 12"/>
          <p:cNvSpPr txBox="1">
            <a:spLocks noChangeArrowheads="1"/>
          </p:cNvSpPr>
          <p:nvPr/>
        </p:nvSpPr>
        <p:spPr bwMode="auto">
          <a:xfrm>
            <a:off x="5885438" y="578074"/>
            <a:ext cx="6251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143700" y="1474217"/>
            <a:ext cx="1041952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rgbClr val="000000"/>
                </a:solidFill>
                <a:ea typeface="ＭＳ Ｐゴシック" charset="0"/>
              </a:rPr>
              <a:t>F</a:t>
            </a:r>
            <a:r>
              <a:rPr lang="en-US" sz="800" b="1" baseline="-25000" dirty="0">
                <a:solidFill>
                  <a:srgbClr val="000000"/>
                </a:solidFill>
                <a:ea typeface="ＭＳ Ｐゴシック" charset="0"/>
              </a:rPr>
              <a:t>1</a:t>
            </a:r>
            <a:r>
              <a:rPr lang="en-US" sz="800" b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800" b="1" dirty="0" err="1">
                <a:solidFill>
                  <a:srgbClr val="000000"/>
                </a:solidFill>
                <a:ea typeface="ＭＳ Ｐゴシック" charset="0"/>
              </a:rPr>
              <a:t>dihybrid</a:t>
            </a:r>
            <a:r>
              <a:rPr lang="en-US" sz="800" b="1" dirty="0">
                <a:solidFill>
                  <a:srgbClr val="000000"/>
                </a:solidFill>
                <a:ea typeface="ＭＳ Ｐゴシック" charset="0"/>
              </a:rPr>
              <a:t> testcross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454976" y="1478980"/>
            <a:ext cx="1045158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 smtClean="0">
                <a:solidFill>
                  <a:srgbClr val="000000"/>
                </a:solidFill>
                <a:ea typeface="ＭＳ Ｐゴシック" charset="0"/>
              </a:rPr>
              <a:t>Wild-type F1 </a:t>
            </a:r>
            <a:r>
              <a:rPr lang="en-US" sz="800" b="1" dirty="0" err="1" smtClean="0">
                <a:solidFill>
                  <a:srgbClr val="000000"/>
                </a:solidFill>
                <a:ea typeface="ＭＳ Ｐゴシック" charset="0"/>
              </a:rPr>
              <a:t>dihybrid</a:t>
            </a:r>
            <a:endParaRPr lang="en-US" sz="800" b="1" dirty="0" smtClean="0">
              <a:solidFill>
                <a:srgbClr val="000000"/>
              </a:solidFill>
              <a:ea typeface="ＭＳ Ｐゴシック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 smtClean="0">
                <a:solidFill>
                  <a:srgbClr val="000000"/>
                </a:solidFill>
                <a:ea typeface="ＭＳ Ｐゴシック" charset="0"/>
              </a:rPr>
              <a:t>(gray body,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 smtClean="0">
                <a:solidFill>
                  <a:srgbClr val="000000"/>
                </a:solidFill>
                <a:ea typeface="ＭＳ Ｐゴシック" charset="0"/>
              </a:rPr>
              <a:t>normal wings)</a:t>
            </a:r>
            <a:endParaRPr lang="en-US" sz="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5" name="TextBox 20"/>
          <p:cNvSpPr txBox="1">
            <a:spLocks noChangeArrowheads="1"/>
          </p:cNvSpPr>
          <p:nvPr/>
        </p:nvSpPr>
        <p:spPr bwMode="auto">
          <a:xfrm>
            <a:off x="4158238" y="2158430"/>
            <a:ext cx="6251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76" name="TextBox 21"/>
          <p:cNvSpPr txBox="1">
            <a:spLocks noChangeArrowheads="1"/>
          </p:cNvSpPr>
          <p:nvPr/>
        </p:nvSpPr>
        <p:spPr bwMode="auto">
          <a:xfrm>
            <a:off x="3196213" y="2317180"/>
            <a:ext cx="8287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Replication</a:t>
            </a:r>
          </a:p>
          <a:p>
            <a:pPr eaLnBrk="0" hangingPunct="0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of chromosomes</a:t>
            </a:r>
            <a:endParaRPr lang="en-US" sz="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79" name="TextBox 25"/>
          <p:cNvSpPr txBox="1">
            <a:spLocks noChangeArrowheads="1"/>
          </p:cNvSpPr>
          <p:nvPr/>
        </p:nvSpPr>
        <p:spPr bwMode="auto">
          <a:xfrm>
            <a:off x="4212213" y="2861692"/>
            <a:ext cx="21159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 vg</a:t>
            </a:r>
          </a:p>
        </p:txBody>
      </p:sp>
      <p:sp>
        <p:nvSpPr>
          <p:cNvPr id="80" name="TextBox 26"/>
          <p:cNvSpPr txBox="1">
            <a:spLocks noChangeArrowheads="1"/>
          </p:cNvSpPr>
          <p:nvPr/>
        </p:nvSpPr>
        <p:spPr bwMode="auto">
          <a:xfrm>
            <a:off x="4207450" y="3126805"/>
            <a:ext cx="21159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 vg</a:t>
            </a:r>
          </a:p>
        </p:txBody>
      </p:sp>
      <p:sp>
        <p:nvSpPr>
          <p:cNvPr id="81" name="TextBox 27"/>
          <p:cNvSpPr txBox="1">
            <a:spLocks noChangeArrowheads="1"/>
          </p:cNvSpPr>
          <p:nvPr/>
        </p:nvSpPr>
        <p:spPr bwMode="auto">
          <a:xfrm>
            <a:off x="5534601" y="1481361"/>
            <a:ext cx="1146148" cy="3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000"/>
              </a:lnSpc>
            </a:pPr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Homozygous recessive</a:t>
            </a:r>
          </a:p>
          <a:p>
            <a:pPr eaLnBrk="0" hangingPunct="0">
              <a:lnSpc>
                <a:spcPts val="1000"/>
              </a:lnSpc>
            </a:pPr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(black body,</a:t>
            </a:r>
          </a:p>
          <a:p>
            <a:pPr eaLnBrk="0" hangingPunct="0">
              <a:lnSpc>
                <a:spcPts val="1000"/>
              </a:lnSpc>
            </a:pPr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vestigial wings)</a:t>
            </a:r>
            <a:endParaRPr lang="en-US" sz="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82" name="TextBox 30"/>
          <p:cNvSpPr txBox="1">
            <a:spLocks noChangeArrowheads="1"/>
          </p:cNvSpPr>
          <p:nvPr/>
        </p:nvSpPr>
        <p:spPr bwMode="auto">
          <a:xfrm>
            <a:off x="6109276" y="1853630"/>
            <a:ext cx="21159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 vg</a:t>
            </a:r>
          </a:p>
        </p:txBody>
      </p:sp>
      <p:sp>
        <p:nvSpPr>
          <p:cNvPr id="83" name="TextBox 31"/>
          <p:cNvSpPr txBox="1">
            <a:spLocks noChangeArrowheads="1"/>
          </p:cNvSpPr>
          <p:nvPr/>
        </p:nvSpPr>
        <p:spPr bwMode="auto">
          <a:xfrm>
            <a:off x="6109276" y="2166367"/>
            <a:ext cx="21159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 vg</a:t>
            </a:r>
          </a:p>
        </p:txBody>
      </p:sp>
      <p:sp>
        <p:nvSpPr>
          <p:cNvPr id="84" name="TextBox 32"/>
          <p:cNvSpPr txBox="1">
            <a:spLocks noChangeArrowheads="1"/>
          </p:cNvSpPr>
          <p:nvPr/>
        </p:nvSpPr>
        <p:spPr bwMode="auto">
          <a:xfrm>
            <a:off x="6175951" y="2319561"/>
            <a:ext cx="8287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Replication</a:t>
            </a:r>
          </a:p>
          <a:p>
            <a:pPr eaLnBrk="0" hangingPunct="0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of chromosomes</a:t>
            </a:r>
            <a:endParaRPr lang="en-US" sz="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85" name="TextBox 34"/>
          <p:cNvSpPr txBox="1">
            <a:spLocks noChangeArrowheads="1"/>
          </p:cNvSpPr>
          <p:nvPr/>
        </p:nvSpPr>
        <p:spPr bwMode="auto">
          <a:xfrm>
            <a:off x="6124358" y="2585468"/>
            <a:ext cx="21159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 vg</a:t>
            </a:r>
          </a:p>
        </p:txBody>
      </p:sp>
      <p:sp>
        <p:nvSpPr>
          <p:cNvPr id="86" name="TextBox 35"/>
          <p:cNvSpPr txBox="1">
            <a:spLocks noChangeArrowheads="1"/>
          </p:cNvSpPr>
          <p:nvPr/>
        </p:nvSpPr>
        <p:spPr bwMode="auto">
          <a:xfrm>
            <a:off x="6129120" y="2850580"/>
            <a:ext cx="21159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 vg</a:t>
            </a:r>
          </a:p>
        </p:txBody>
      </p:sp>
      <p:sp>
        <p:nvSpPr>
          <p:cNvPr id="87" name="TextBox 36"/>
          <p:cNvSpPr txBox="1">
            <a:spLocks noChangeArrowheads="1"/>
          </p:cNvSpPr>
          <p:nvPr/>
        </p:nvSpPr>
        <p:spPr bwMode="auto">
          <a:xfrm>
            <a:off x="6126739" y="2985518"/>
            <a:ext cx="21159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 vg</a:t>
            </a:r>
          </a:p>
        </p:txBody>
      </p:sp>
      <p:sp>
        <p:nvSpPr>
          <p:cNvPr id="88" name="TextBox 37"/>
          <p:cNvSpPr txBox="1">
            <a:spLocks noChangeArrowheads="1"/>
          </p:cNvSpPr>
          <p:nvPr/>
        </p:nvSpPr>
        <p:spPr bwMode="auto">
          <a:xfrm>
            <a:off x="6129120" y="3248249"/>
            <a:ext cx="21159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 vg</a:t>
            </a:r>
          </a:p>
        </p:txBody>
      </p:sp>
      <p:sp>
        <p:nvSpPr>
          <p:cNvPr id="89" name="TextBox 38"/>
          <p:cNvSpPr txBox="1">
            <a:spLocks noChangeArrowheads="1"/>
          </p:cNvSpPr>
          <p:nvPr/>
        </p:nvSpPr>
        <p:spPr bwMode="auto">
          <a:xfrm>
            <a:off x="2916813" y="3312543"/>
            <a:ext cx="44403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Meiosis</a:t>
            </a:r>
            <a:r>
              <a:rPr lang="en-US" sz="80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 I</a:t>
            </a:r>
          </a:p>
        </p:txBody>
      </p:sp>
      <p:sp>
        <p:nvSpPr>
          <p:cNvPr id="94" name="TextBox 43"/>
          <p:cNvSpPr txBox="1">
            <a:spLocks noChangeArrowheads="1"/>
          </p:cNvSpPr>
          <p:nvPr/>
        </p:nvSpPr>
        <p:spPr bwMode="auto">
          <a:xfrm>
            <a:off x="5233770" y="3628455"/>
            <a:ext cx="79669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Meiosis </a:t>
            </a:r>
            <a:r>
              <a:rPr lang="en-US" sz="80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</a:t>
            </a: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</a:t>
            </a:r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and </a:t>
            </a:r>
            <a:r>
              <a:rPr lang="en-US" sz="800" b="1" dirty="0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II</a:t>
            </a:r>
            <a:endParaRPr lang="en-US" sz="800" b="1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95" name="TextBox 44"/>
          <p:cNvSpPr txBox="1">
            <a:spLocks noChangeArrowheads="1"/>
          </p:cNvSpPr>
          <p:nvPr/>
        </p:nvSpPr>
        <p:spPr bwMode="auto">
          <a:xfrm>
            <a:off x="2916813" y="4195193"/>
            <a:ext cx="48731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Meiosis </a:t>
            </a:r>
            <a:r>
              <a:rPr lang="en-US" sz="80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II</a:t>
            </a:r>
          </a:p>
        </p:txBody>
      </p:sp>
      <p:sp>
        <p:nvSpPr>
          <p:cNvPr id="96" name="TextBox 45"/>
          <p:cNvSpPr txBox="1">
            <a:spLocks noChangeArrowheads="1"/>
          </p:cNvSpPr>
          <p:nvPr/>
        </p:nvSpPr>
        <p:spPr bwMode="auto">
          <a:xfrm>
            <a:off x="4202688" y="4058667"/>
            <a:ext cx="6251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97" name="TextBox 46"/>
          <p:cNvSpPr txBox="1">
            <a:spLocks noChangeArrowheads="1"/>
          </p:cNvSpPr>
          <p:nvPr/>
        </p:nvSpPr>
        <p:spPr bwMode="auto">
          <a:xfrm>
            <a:off x="4364613" y="4203130"/>
            <a:ext cx="70371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Recombinant</a:t>
            </a:r>
          </a:p>
          <a:p>
            <a:pPr eaLnBrk="0" hangingPunct="0"/>
            <a:r>
              <a:rPr lang="en-US" sz="800" b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chromosomes</a:t>
            </a:r>
            <a:endParaRPr lang="en-US" sz="800" b="1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00" name="TextBox 50"/>
          <p:cNvSpPr txBox="1">
            <a:spLocks noChangeArrowheads="1"/>
          </p:cNvSpPr>
          <p:nvPr/>
        </p:nvSpPr>
        <p:spPr bwMode="auto">
          <a:xfrm>
            <a:off x="2632651" y="4773043"/>
            <a:ext cx="25167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Eggs</a:t>
            </a:r>
          </a:p>
        </p:txBody>
      </p:sp>
      <p:sp>
        <p:nvSpPr>
          <p:cNvPr id="104" name="TextBox 55"/>
          <p:cNvSpPr txBox="1">
            <a:spLocks noChangeArrowheads="1"/>
          </p:cNvSpPr>
          <p:nvPr/>
        </p:nvSpPr>
        <p:spPr bwMode="auto">
          <a:xfrm>
            <a:off x="2900516" y="5192143"/>
            <a:ext cx="5786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965</a:t>
            </a:r>
          </a:p>
          <a:p>
            <a:pPr algn="ctr" eaLnBrk="0" hangingPunct="0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Wild type</a:t>
            </a:r>
          </a:p>
          <a:p>
            <a:pPr algn="ctr" eaLnBrk="0" hangingPunct="0"/>
            <a:r>
              <a:rPr lang="en-US" sz="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(gray normal</a:t>
            </a:r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)</a:t>
            </a:r>
            <a:endParaRPr lang="en-US" sz="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06" name="TextBox 59"/>
          <p:cNvSpPr txBox="1">
            <a:spLocks noChangeArrowheads="1"/>
          </p:cNvSpPr>
          <p:nvPr/>
        </p:nvSpPr>
        <p:spPr bwMode="auto">
          <a:xfrm>
            <a:off x="3176371" y="5894611"/>
            <a:ext cx="6251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07" name="TextBox 60"/>
          <p:cNvSpPr txBox="1">
            <a:spLocks noChangeArrowheads="1"/>
          </p:cNvSpPr>
          <p:nvPr/>
        </p:nvSpPr>
        <p:spPr bwMode="auto">
          <a:xfrm>
            <a:off x="3604187" y="5192143"/>
            <a:ext cx="413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944</a:t>
            </a:r>
          </a:p>
          <a:p>
            <a:pPr algn="ctr" eaLnBrk="0" hangingPunct="0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Black</a:t>
            </a:r>
          </a:p>
          <a:p>
            <a:pPr algn="ctr" eaLnBrk="0" hangingPunct="0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vestigial</a:t>
            </a:r>
            <a:endParaRPr lang="en-US" sz="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10" name="TextBox 65"/>
          <p:cNvSpPr txBox="1">
            <a:spLocks noChangeArrowheads="1"/>
          </p:cNvSpPr>
          <p:nvPr/>
        </p:nvSpPr>
        <p:spPr bwMode="auto">
          <a:xfrm>
            <a:off x="4232043" y="5192143"/>
            <a:ext cx="413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206</a:t>
            </a:r>
          </a:p>
          <a:p>
            <a:pPr algn="ctr" eaLnBrk="0" hangingPunct="0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Gray</a:t>
            </a:r>
          </a:p>
          <a:p>
            <a:pPr algn="ctr" eaLnBrk="0" hangingPunct="0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vestigial</a:t>
            </a:r>
            <a:endParaRPr lang="en-US" sz="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12" name="TextBox 69"/>
          <p:cNvSpPr txBox="1">
            <a:spLocks noChangeArrowheads="1"/>
          </p:cNvSpPr>
          <p:nvPr/>
        </p:nvSpPr>
        <p:spPr bwMode="auto">
          <a:xfrm>
            <a:off x="4474151" y="5892230"/>
            <a:ext cx="6251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13" name="TextBox 70"/>
          <p:cNvSpPr txBox="1">
            <a:spLocks noChangeArrowheads="1"/>
          </p:cNvSpPr>
          <p:nvPr/>
        </p:nvSpPr>
        <p:spPr bwMode="auto">
          <a:xfrm>
            <a:off x="4893241" y="5192143"/>
            <a:ext cx="343043" cy="38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185</a:t>
            </a:r>
          </a:p>
          <a:p>
            <a:pPr algn="ctr" eaLnBrk="0" hangingPunct="0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Black</a:t>
            </a:r>
          </a:p>
          <a:p>
            <a:pPr algn="ctr" eaLnBrk="0" hangingPunct="0">
              <a:lnSpc>
                <a:spcPts val="1100"/>
              </a:lnSpc>
            </a:pPr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normal</a:t>
            </a:r>
            <a:endParaRPr lang="en-US" sz="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16" name="TextBox 75"/>
          <p:cNvSpPr txBox="1">
            <a:spLocks noChangeArrowheads="1"/>
          </p:cNvSpPr>
          <p:nvPr/>
        </p:nvSpPr>
        <p:spPr bwMode="auto">
          <a:xfrm>
            <a:off x="5722720" y="5456461"/>
            <a:ext cx="21159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</a:t>
            </a: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</a:p>
        </p:txBody>
      </p:sp>
      <p:sp>
        <p:nvSpPr>
          <p:cNvPr id="117" name="TextBox 76"/>
          <p:cNvSpPr txBox="1">
            <a:spLocks noChangeArrowheads="1"/>
          </p:cNvSpPr>
          <p:nvPr/>
        </p:nvSpPr>
        <p:spPr bwMode="auto">
          <a:xfrm>
            <a:off x="5553651" y="5912868"/>
            <a:ext cx="32060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Sperm</a:t>
            </a:r>
          </a:p>
        </p:txBody>
      </p:sp>
      <p:sp>
        <p:nvSpPr>
          <p:cNvPr id="118" name="TextBox 77"/>
          <p:cNvSpPr txBox="1">
            <a:spLocks noChangeArrowheads="1"/>
          </p:cNvSpPr>
          <p:nvPr/>
        </p:nvSpPr>
        <p:spPr bwMode="auto">
          <a:xfrm>
            <a:off x="2937451" y="6170043"/>
            <a:ext cx="112530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Parental-type offspring</a:t>
            </a:r>
          </a:p>
        </p:txBody>
      </p:sp>
      <p:sp>
        <p:nvSpPr>
          <p:cNvPr id="119" name="TextBox 78"/>
          <p:cNvSpPr txBox="1">
            <a:spLocks noChangeArrowheads="1"/>
          </p:cNvSpPr>
          <p:nvPr/>
        </p:nvSpPr>
        <p:spPr bwMode="auto">
          <a:xfrm>
            <a:off x="4196338" y="6170043"/>
            <a:ext cx="112370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Recombinant offspring</a:t>
            </a:r>
          </a:p>
        </p:txBody>
      </p:sp>
      <p:sp>
        <p:nvSpPr>
          <p:cNvPr id="120" name="TextBox 79"/>
          <p:cNvSpPr txBox="1">
            <a:spLocks noChangeArrowheads="1"/>
          </p:cNvSpPr>
          <p:nvPr/>
        </p:nvSpPr>
        <p:spPr bwMode="auto">
          <a:xfrm>
            <a:off x="2885063" y="6354193"/>
            <a:ext cx="7421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Recombination</a:t>
            </a:r>
          </a:p>
          <a:p>
            <a:pPr eaLnBrk="0" hangingPunct="0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frequency</a:t>
            </a:r>
            <a:endParaRPr lang="en-US" sz="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21" name="TextBox 80"/>
          <p:cNvSpPr txBox="1">
            <a:spLocks noChangeArrowheads="1"/>
          </p:cNvSpPr>
          <p:nvPr/>
        </p:nvSpPr>
        <p:spPr bwMode="auto">
          <a:xfrm>
            <a:off x="3828697" y="6336156"/>
            <a:ext cx="87684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391 recombinants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917732" y="580602"/>
            <a:ext cx="157094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r>
              <a:rPr lang="en-US" sz="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8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758708" y="880863"/>
            <a:ext cx="99386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r>
              <a:rPr lang="en-US" sz="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8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913489" y="885772"/>
            <a:ext cx="157094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r>
              <a:rPr lang="en-US" sz="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8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125" name="TextBox 12"/>
          <p:cNvSpPr txBox="1">
            <a:spLocks noChangeArrowheads="1"/>
          </p:cNvSpPr>
          <p:nvPr/>
        </p:nvSpPr>
        <p:spPr bwMode="auto">
          <a:xfrm>
            <a:off x="6056882" y="580601"/>
            <a:ext cx="12022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26" name="TextBox 12"/>
          <p:cNvSpPr txBox="1">
            <a:spLocks noChangeArrowheads="1"/>
          </p:cNvSpPr>
          <p:nvPr/>
        </p:nvSpPr>
        <p:spPr bwMode="auto">
          <a:xfrm>
            <a:off x="5885032" y="880717"/>
            <a:ext cx="6251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27" name="TextBox 12"/>
          <p:cNvSpPr txBox="1">
            <a:spLocks noChangeArrowheads="1"/>
          </p:cNvSpPr>
          <p:nvPr/>
        </p:nvSpPr>
        <p:spPr bwMode="auto">
          <a:xfrm>
            <a:off x="6058857" y="880863"/>
            <a:ext cx="12022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147521" y="1852598"/>
            <a:ext cx="99386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r>
              <a:rPr lang="en-US" sz="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8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302302" y="1857507"/>
            <a:ext cx="157094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r>
              <a:rPr lang="en-US" sz="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8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130" name="TextBox 20"/>
          <p:cNvSpPr txBox="1">
            <a:spLocks noChangeArrowheads="1"/>
          </p:cNvSpPr>
          <p:nvPr/>
        </p:nvSpPr>
        <p:spPr bwMode="auto">
          <a:xfrm>
            <a:off x="4305875" y="2158414"/>
            <a:ext cx="12022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4209832" y="2462211"/>
            <a:ext cx="99386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r>
              <a:rPr lang="en-US" sz="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8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4364613" y="2467120"/>
            <a:ext cx="157094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r>
              <a:rPr lang="en-US" sz="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8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4186993" y="2722706"/>
            <a:ext cx="99386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r>
              <a:rPr lang="en-US" sz="800" b="1" baseline="30000" dirty="0" smtClean="0">
                <a:solidFill>
                  <a:srgbClr val="000000"/>
                </a:solidFill>
                <a:ea typeface="ＭＳ Ｐゴシック" charset="0"/>
                <a:sym typeface="Symbol"/>
              </a:rPr>
              <a:t></a:t>
            </a:r>
            <a:endParaRPr lang="en-US" sz="800" b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4341774" y="2727615"/>
            <a:ext cx="157094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r>
              <a:rPr lang="en-US" sz="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8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4180963" y="3373952"/>
            <a:ext cx="99386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r>
              <a:rPr lang="en-US" sz="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8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4335744" y="3378861"/>
            <a:ext cx="157094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r>
              <a:rPr lang="en-US" sz="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8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4180955" y="3639937"/>
            <a:ext cx="99386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r>
              <a:rPr lang="en-US" sz="800" b="1" baseline="30000" dirty="0" smtClean="0">
                <a:solidFill>
                  <a:srgbClr val="000000"/>
                </a:solidFill>
                <a:ea typeface="ＭＳ Ｐゴシック" charset="0"/>
                <a:sym typeface="Symbol"/>
              </a:rPr>
              <a:t></a:t>
            </a:r>
            <a:endParaRPr lang="en-US" sz="800" b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4311921" y="3640083"/>
            <a:ext cx="120226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endParaRPr lang="en-US" sz="800" b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200084" y="3798170"/>
            <a:ext cx="62518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smtClean="0">
                <a:solidFill>
                  <a:srgbClr val="000000"/>
                </a:solidFill>
                <a:ea typeface="ＭＳ Ｐゴシック" charset="0"/>
              </a:rPr>
              <a:t>b</a:t>
            </a:r>
            <a:endParaRPr lang="en-US" sz="800" b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41" name="TextBox 45"/>
          <p:cNvSpPr txBox="1">
            <a:spLocks noChangeArrowheads="1"/>
          </p:cNvSpPr>
          <p:nvPr/>
        </p:nvSpPr>
        <p:spPr bwMode="auto">
          <a:xfrm>
            <a:off x="4313369" y="4068193"/>
            <a:ext cx="12022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3234424" y="4683506"/>
            <a:ext cx="157094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r>
              <a:rPr lang="en-US" sz="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8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3113409" y="4680040"/>
            <a:ext cx="99386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r>
              <a:rPr lang="en-US" sz="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8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144" name="TextBox 45"/>
          <p:cNvSpPr txBox="1">
            <a:spLocks noChangeArrowheads="1"/>
          </p:cNvSpPr>
          <p:nvPr/>
        </p:nvSpPr>
        <p:spPr bwMode="auto">
          <a:xfrm>
            <a:off x="3802319" y="4683572"/>
            <a:ext cx="6251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45" name="TextBox 45"/>
          <p:cNvSpPr txBox="1">
            <a:spLocks noChangeArrowheads="1"/>
          </p:cNvSpPr>
          <p:nvPr/>
        </p:nvSpPr>
        <p:spPr bwMode="auto">
          <a:xfrm>
            <a:off x="3913000" y="4693098"/>
            <a:ext cx="12022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4486596" y="4678808"/>
            <a:ext cx="120226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endParaRPr lang="en-US" sz="8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4381456" y="4675342"/>
            <a:ext cx="99386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r>
              <a:rPr lang="en-US" sz="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8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5107965" y="4680842"/>
            <a:ext cx="157094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r>
              <a:rPr lang="en-US" sz="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8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4996478" y="4682139"/>
            <a:ext cx="62518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endParaRPr lang="en-US" sz="8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3316662" y="5589016"/>
            <a:ext cx="157094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r>
              <a:rPr lang="en-US" sz="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8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3167069" y="5590313"/>
            <a:ext cx="99386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r>
              <a:rPr lang="en-US" sz="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8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152" name="TextBox 59"/>
          <p:cNvSpPr txBox="1">
            <a:spLocks noChangeArrowheads="1"/>
          </p:cNvSpPr>
          <p:nvPr/>
        </p:nvSpPr>
        <p:spPr bwMode="auto">
          <a:xfrm>
            <a:off x="3324008" y="5894594"/>
            <a:ext cx="12022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53" name="TextBox 59"/>
          <p:cNvSpPr txBox="1">
            <a:spLocks noChangeArrowheads="1"/>
          </p:cNvSpPr>
          <p:nvPr/>
        </p:nvSpPr>
        <p:spPr bwMode="auto">
          <a:xfrm>
            <a:off x="3849163" y="5593092"/>
            <a:ext cx="6251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54" name="TextBox 59"/>
          <p:cNvSpPr txBox="1">
            <a:spLocks noChangeArrowheads="1"/>
          </p:cNvSpPr>
          <p:nvPr/>
        </p:nvSpPr>
        <p:spPr bwMode="auto">
          <a:xfrm>
            <a:off x="3996800" y="5593075"/>
            <a:ext cx="12022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55" name="TextBox 59"/>
          <p:cNvSpPr txBox="1">
            <a:spLocks noChangeArrowheads="1"/>
          </p:cNvSpPr>
          <p:nvPr/>
        </p:nvSpPr>
        <p:spPr bwMode="auto">
          <a:xfrm>
            <a:off x="3848642" y="5891733"/>
            <a:ext cx="6251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56" name="TextBox 59"/>
          <p:cNvSpPr txBox="1">
            <a:spLocks noChangeArrowheads="1"/>
          </p:cNvSpPr>
          <p:nvPr/>
        </p:nvSpPr>
        <p:spPr bwMode="auto">
          <a:xfrm>
            <a:off x="3991517" y="5891716"/>
            <a:ext cx="12022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4480673" y="5593780"/>
            <a:ext cx="99386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r>
              <a:rPr lang="en-US" sz="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8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158" name="TextBox 59"/>
          <p:cNvSpPr txBox="1">
            <a:spLocks noChangeArrowheads="1"/>
          </p:cNvSpPr>
          <p:nvPr/>
        </p:nvSpPr>
        <p:spPr bwMode="auto">
          <a:xfrm>
            <a:off x="4603320" y="5600876"/>
            <a:ext cx="12022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59" name="TextBox 59"/>
          <p:cNvSpPr txBox="1">
            <a:spLocks noChangeArrowheads="1"/>
          </p:cNvSpPr>
          <p:nvPr/>
        </p:nvSpPr>
        <p:spPr bwMode="auto">
          <a:xfrm>
            <a:off x="4616823" y="5891609"/>
            <a:ext cx="12022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60" name="TextBox 59"/>
          <p:cNvSpPr txBox="1">
            <a:spLocks noChangeArrowheads="1"/>
          </p:cNvSpPr>
          <p:nvPr/>
        </p:nvSpPr>
        <p:spPr bwMode="auto">
          <a:xfrm>
            <a:off x="5086037" y="5596159"/>
            <a:ext cx="6251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5204548" y="5594490"/>
            <a:ext cx="157094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r>
              <a:rPr lang="en-US" sz="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8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162" name="TextBox 59"/>
          <p:cNvSpPr txBox="1">
            <a:spLocks noChangeArrowheads="1"/>
          </p:cNvSpPr>
          <p:nvPr/>
        </p:nvSpPr>
        <p:spPr bwMode="auto">
          <a:xfrm>
            <a:off x="5082705" y="5889244"/>
            <a:ext cx="6251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63" name="TextBox 59"/>
          <p:cNvSpPr txBox="1">
            <a:spLocks noChangeArrowheads="1"/>
          </p:cNvSpPr>
          <p:nvPr/>
        </p:nvSpPr>
        <p:spPr bwMode="auto">
          <a:xfrm>
            <a:off x="5230342" y="5891608"/>
            <a:ext cx="12022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64" name="TextBox 79"/>
          <p:cNvSpPr txBox="1">
            <a:spLocks noChangeArrowheads="1"/>
          </p:cNvSpPr>
          <p:nvPr/>
        </p:nvSpPr>
        <p:spPr bwMode="auto">
          <a:xfrm>
            <a:off x="3665358" y="6407235"/>
            <a:ext cx="5610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sym typeface="Symbol"/>
              </a:rPr>
              <a:t></a:t>
            </a:r>
            <a:endParaRPr lang="en-US" sz="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65" name="TextBox 79"/>
          <p:cNvSpPr txBox="1">
            <a:spLocks noChangeArrowheads="1"/>
          </p:cNvSpPr>
          <p:nvPr/>
        </p:nvSpPr>
        <p:spPr bwMode="auto">
          <a:xfrm>
            <a:off x="3786798" y="6500093"/>
            <a:ext cx="97783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2,300 total </a:t>
            </a:r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offspring</a:t>
            </a:r>
            <a:endParaRPr lang="en-US" sz="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66" name="TextBox 80"/>
          <p:cNvSpPr txBox="1">
            <a:spLocks noChangeArrowheads="1"/>
          </p:cNvSpPr>
          <p:nvPr/>
        </p:nvSpPr>
        <p:spPr bwMode="auto">
          <a:xfrm>
            <a:off x="4786355" y="6415747"/>
            <a:ext cx="65402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×100  </a:t>
            </a:r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sym typeface="Symbol"/>
              </a:rPr>
              <a:t></a:t>
            </a:r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 17</a:t>
            </a: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%</a:t>
            </a:r>
            <a:endParaRPr lang="en-US" sz="800" b="1" dirty="0" smtClean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797300" y="6483350"/>
            <a:ext cx="962025" cy="0"/>
          </a:xfrm>
          <a:custGeom>
            <a:avLst/>
            <a:gdLst>
              <a:gd name="connsiteX0" fmla="*/ 0 w 962025"/>
              <a:gd name="connsiteY0" fmla="*/ 0 h 0"/>
              <a:gd name="connsiteX1" fmla="*/ 962025 w 9620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" name="Left Brace 3"/>
          <p:cNvSpPr/>
          <p:nvPr/>
        </p:nvSpPr>
        <p:spPr bwMode="auto">
          <a:xfrm rot="16200000">
            <a:off x="3428287" y="5497575"/>
            <a:ext cx="127896" cy="1239022"/>
          </a:xfrm>
          <a:prstGeom prst="leftBrace">
            <a:avLst>
              <a:gd name="adj1" fmla="val 32506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68" name="Left Brace 167"/>
          <p:cNvSpPr/>
          <p:nvPr/>
        </p:nvSpPr>
        <p:spPr bwMode="auto">
          <a:xfrm rot="16200000">
            <a:off x="4687879" y="5507961"/>
            <a:ext cx="127897" cy="1224396"/>
          </a:xfrm>
          <a:prstGeom prst="leftBrace">
            <a:avLst>
              <a:gd name="adj1" fmla="val 32506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4326287" y="3793553"/>
            <a:ext cx="157094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r>
              <a:rPr lang="en-US" sz="800" b="1" baseline="30000" dirty="0" smtClean="0">
                <a:solidFill>
                  <a:srgbClr val="000000"/>
                </a:solidFill>
                <a:ea typeface="ＭＳ Ｐゴシック" charset="0"/>
                <a:sym typeface="Symbol"/>
              </a:rPr>
              <a:t></a:t>
            </a:r>
            <a:endParaRPr lang="en-US" sz="800" b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4271170" y="4451350"/>
            <a:ext cx="652463" cy="387350"/>
          </a:xfrm>
          <a:custGeom>
            <a:avLst/>
            <a:gdLst>
              <a:gd name="connsiteX0" fmla="*/ 0 w 666750"/>
              <a:gd name="connsiteY0" fmla="*/ 387350 h 387350"/>
              <a:gd name="connsiteX1" fmla="*/ 222250 w 666750"/>
              <a:gd name="connsiteY1" fmla="*/ 0 h 387350"/>
              <a:gd name="connsiteX2" fmla="*/ 666750 w 666750"/>
              <a:gd name="connsiteY2" fmla="*/ 387350 h 387350"/>
              <a:gd name="connsiteX0" fmla="*/ 0 w 652463"/>
              <a:gd name="connsiteY0" fmla="*/ 377825 h 387350"/>
              <a:gd name="connsiteX1" fmla="*/ 207963 w 652463"/>
              <a:gd name="connsiteY1" fmla="*/ 0 h 387350"/>
              <a:gd name="connsiteX2" fmla="*/ 652463 w 652463"/>
              <a:gd name="connsiteY2" fmla="*/ 387350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2463" h="387350">
                <a:moveTo>
                  <a:pt x="0" y="377825"/>
                </a:moveTo>
                <a:lnTo>
                  <a:pt x="207963" y="0"/>
                </a:lnTo>
                <a:lnTo>
                  <a:pt x="652463" y="387350"/>
                </a:lnTo>
              </a:path>
            </a:pathLst>
          </a:custGeom>
          <a:ln w="12700">
            <a:solidFill>
              <a:schemeClr val="tx1"/>
            </a:solidFill>
            <a:miter lim="800000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92" name="TextBox 53"/>
          <p:cNvSpPr txBox="1">
            <a:spLocks noChangeArrowheads="1"/>
          </p:cNvSpPr>
          <p:nvPr/>
        </p:nvSpPr>
        <p:spPr bwMode="auto">
          <a:xfrm>
            <a:off x="2342931" y="5204843"/>
            <a:ext cx="4873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Testcross</a:t>
            </a:r>
          </a:p>
          <a:p>
            <a:pPr eaLnBrk="0" hangingPunct="0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offspring</a:t>
            </a:r>
            <a:endParaRPr lang="en-US" sz="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New Combinations of Alleles: Variation for Natural Selection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Recombinant chromosomes bring alleles together in new combinations in gametes</a:t>
            </a:r>
          </a:p>
          <a:p>
            <a:r>
              <a:rPr lang="en-US" smtClean="0"/>
              <a:t>Random fertilization increases even further the number of variant combinations that can be produced</a:t>
            </a:r>
          </a:p>
          <a:p>
            <a:r>
              <a:rPr lang="en-US" smtClean="0"/>
              <a:t>This abundance of genetic variation is the raw material upon which natural selection works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98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the Distance Between Genes Using Recombination Data: </a:t>
            </a:r>
            <a:r>
              <a:rPr lang="en-US" i="1" dirty="0" smtClean="0"/>
              <a:t>Scientific Inquiry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Alfred Sturtevant, one of Morgan’s</a:t>
            </a:r>
            <a:r>
              <a:rPr lang="en-US" altLang="ja-JP" dirty="0" smtClean="0"/>
              <a:t> students, constructed a </a:t>
            </a:r>
            <a:r>
              <a:rPr lang="en-US" altLang="ja-JP" b="1" dirty="0" smtClean="0"/>
              <a:t>genetic map</a:t>
            </a:r>
            <a:r>
              <a:rPr lang="en-US" altLang="ja-JP" dirty="0" smtClean="0"/>
              <a:t>, an ordered list of the genetic loci along a particular chromosome</a:t>
            </a:r>
          </a:p>
          <a:p>
            <a:r>
              <a:rPr lang="en-US" dirty="0" smtClean="0"/>
              <a:t>Sturtevant predicted that </a:t>
            </a:r>
            <a:r>
              <a:rPr lang="en-US" i="1" dirty="0" smtClean="0"/>
              <a:t>the farther apart two genes are, the higher the probability that a crossover will occur between them and therefore the higher the recombination frequency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18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linkage map</a:t>
            </a:r>
            <a:r>
              <a:rPr lang="en-US" dirty="0" smtClean="0"/>
              <a:t> is a genetic map of a chromosome based on recombination frequencies</a:t>
            </a:r>
          </a:p>
          <a:p>
            <a:r>
              <a:rPr lang="en-US" dirty="0" smtClean="0"/>
              <a:t>Distances between genes can be expressed as </a:t>
            </a:r>
            <a:r>
              <a:rPr lang="en-US" b="1" dirty="0" smtClean="0"/>
              <a:t>map units</a:t>
            </a:r>
            <a:r>
              <a:rPr lang="en-US" dirty="0" smtClean="0"/>
              <a:t>; one map unit represents a 1% recombination frequency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86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810512"/>
            <a:ext cx="8546592" cy="323697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12.11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628775" y="3604260"/>
            <a:ext cx="347662" cy="472440"/>
          </a:xfrm>
          <a:custGeom>
            <a:avLst/>
            <a:gdLst>
              <a:gd name="connsiteX0" fmla="*/ 0 w 350520"/>
              <a:gd name="connsiteY0" fmla="*/ 0 h 472440"/>
              <a:gd name="connsiteX1" fmla="*/ 350520 w 350520"/>
              <a:gd name="connsiteY1" fmla="*/ 47244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0520" h="472440">
                <a:moveTo>
                  <a:pt x="0" y="0"/>
                </a:moveTo>
                <a:lnTo>
                  <a:pt x="350520" y="47244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184" y="1786322"/>
            <a:ext cx="987450" cy="3277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30" b="1">
                <a:solidFill>
                  <a:srgbClr val="B11016"/>
                </a:solidFill>
                <a:ea typeface="ＭＳ Ｐゴシック" charset="0"/>
              </a:rPr>
              <a:t>Results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07372" y="2105410"/>
            <a:ext cx="1973297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30" b="1" dirty="0" smtClean="0">
                <a:solidFill>
                  <a:srgbClr val="000000"/>
                </a:solidFill>
                <a:ea typeface="ＭＳ Ｐゴシック" charset="0"/>
              </a:rPr>
              <a:t>Recombination</a:t>
            </a:r>
          </a:p>
          <a:p>
            <a:pPr algn="ctr" eaLnBrk="0" fontAlgn="auto" hangingPunc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30" b="1" dirty="0" smtClean="0">
                <a:solidFill>
                  <a:srgbClr val="000000"/>
                </a:solidFill>
                <a:ea typeface="ＭＳ Ｐゴシック" charset="0"/>
              </a:rPr>
              <a:t>frequencies</a:t>
            </a:r>
            <a:endParaRPr lang="en-US" sz="213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35947" y="2873760"/>
            <a:ext cx="395942" cy="3277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30" b="1">
                <a:solidFill>
                  <a:srgbClr val="000000"/>
                </a:solidFill>
                <a:ea typeface="ＭＳ Ｐゴシック" charset="0"/>
              </a:rPr>
              <a:t>9%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0834" y="3269048"/>
            <a:ext cx="1761701" cy="3277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30" b="1" dirty="0">
                <a:solidFill>
                  <a:srgbClr val="000000"/>
                </a:solidFill>
                <a:ea typeface="ＭＳ Ｐゴシック" charset="0"/>
              </a:rPr>
              <a:t>Chromosome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12222" y="3465898"/>
            <a:ext cx="548227" cy="3277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30" b="1" dirty="0">
                <a:solidFill>
                  <a:srgbClr val="000000"/>
                </a:solidFill>
                <a:ea typeface="ＭＳ Ｐゴシック" charset="0"/>
              </a:rPr>
              <a:t>17%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44059" y="2873760"/>
            <a:ext cx="623569" cy="3277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30" b="1" dirty="0">
                <a:solidFill>
                  <a:srgbClr val="000000"/>
                </a:solidFill>
                <a:ea typeface="ＭＳ Ｐゴシック" charset="0"/>
              </a:rPr>
              <a:t>9.5%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86684" y="4675573"/>
            <a:ext cx="166712" cy="3277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30" b="1" i="1" dirty="0">
                <a:solidFill>
                  <a:srgbClr val="000000"/>
                </a:solidFill>
                <a:ea typeface="ＭＳ Ｐゴシック" charset="0"/>
              </a:rPr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56684" y="4675573"/>
            <a:ext cx="318998" cy="3277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30" b="1" i="1" dirty="0" err="1">
                <a:solidFill>
                  <a:srgbClr val="000000"/>
                </a:solidFill>
                <a:ea typeface="ＭＳ Ｐゴシック" charset="0"/>
              </a:rPr>
              <a:t>cn</a:t>
            </a:r>
            <a:endParaRPr lang="en-US" sz="2130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55272" y="4675573"/>
            <a:ext cx="318998" cy="3277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30" b="1" i="1" dirty="0">
                <a:solidFill>
                  <a:srgbClr val="000000"/>
                </a:solidFill>
                <a:ea typeface="ＭＳ Ｐゴシック" charset="0"/>
              </a:rPr>
              <a:t>vg</a:t>
            </a:r>
          </a:p>
        </p:txBody>
      </p:sp>
    </p:spTree>
    <p:extLst>
      <p:ext uri="{BB962C8B-B14F-4D97-AF65-F5344CB8AC3E}">
        <p14:creationId xmlns:p14="http://schemas.microsoft.com/office/powerpoint/2010/main" val="4138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Genes that are far apart on the same chromosome can have a recombination frequency near 50%</a:t>
            </a:r>
          </a:p>
          <a:p>
            <a:r>
              <a:rPr lang="en-US" smtClean="0"/>
              <a:t>Such genes are physically connected, but genetically unlinked</a:t>
            </a:r>
          </a:p>
          <a:p>
            <a:endParaRPr lang="en-US" smtClean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4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Sturtevant used recombination frequencies to make linkage maps of fruit fly genes</a:t>
            </a:r>
          </a:p>
          <a:p>
            <a:r>
              <a:rPr lang="en-US" dirty="0" smtClean="0"/>
              <a:t>Using methods like chromosomal banding, geneticists can develop cytogenetic maps of chromosomes</a:t>
            </a:r>
          </a:p>
          <a:p>
            <a:r>
              <a:rPr lang="en-US" b="1" dirty="0" smtClean="0"/>
              <a:t>Cytogenetic maps</a:t>
            </a:r>
            <a:r>
              <a:rPr lang="en-US" dirty="0" smtClean="0"/>
              <a:t> indicate the positions of genes with respect to chromosomal features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6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12.1: Morgan showed that </a:t>
            </a:r>
            <a:r>
              <a:rPr lang="en-US" dirty="0" err="1" smtClean="0"/>
              <a:t>Mendelian</a:t>
            </a:r>
            <a:r>
              <a:rPr lang="en-US" dirty="0" smtClean="0"/>
              <a:t> inheritance has its physical basis in the behavior of chromosomes: </a:t>
            </a:r>
            <a:r>
              <a:rPr lang="en-US" i="1" dirty="0" smtClean="0"/>
              <a:t>scientific inquiry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first solid evidence associating a specific gene with a specific chromosome came from the work of Thomas Hunt Morgan in the early 1900s</a:t>
            </a:r>
            <a:endParaRPr lang="en-US" dirty="0" smtClean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44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92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612648"/>
            <a:ext cx="8546592" cy="563270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12.12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463221" y="596827"/>
            <a:ext cx="21159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Mutant phenotypes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796698" y="1009673"/>
            <a:ext cx="790802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Short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aristae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102733" y="1000148"/>
            <a:ext cx="833562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Maroon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eyes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277483" y="1004815"/>
            <a:ext cx="615553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Black</a:t>
            </a:r>
            <a:b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</a:b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body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03801" y="1001663"/>
            <a:ext cx="1000274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Cinnabar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eyes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38058" y="1004815"/>
            <a:ext cx="936218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Vestigial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wings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6544558" y="988940"/>
            <a:ext cx="897682" cy="78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Down-   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curved 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wings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1178808" y="2771703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0</a:t>
            </a: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2101146" y="2759003"/>
            <a:ext cx="4488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16.5</a:t>
            </a:r>
          </a:p>
        </p:txBody>
      </p: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4034721" y="2759003"/>
            <a:ext cx="4488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48.5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7593896" y="2759003"/>
            <a:ext cx="5770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104.5</a:t>
            </a: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816858" y="4975153"/>
            <a:ext cx="1423467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Long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aristae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(appendages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on head)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2221796" y="4981503"/>
            <a:ext cx="512961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Red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eyes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9" name="TextBox 26"/>
          <p:cNvSpPr txBox="1">
            <a:spLocks noChangeArrowheads="1"/>
          </p:cNvSpPr>
          <p:nvPr/>
        </p:nvSpPr>
        <p:spPr bwMode="auto">
          <a:xfrm>
            <a:off x="3318758" y="4991028"/>
            <a:ext cx="551433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Gray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body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0" name="TextBox 28"/>
          <p:cNvSpPr txBox="1">
            <a:spLocks noChangeArrowheads="1"/>
          </p:cNvSpPr>
          <p:nvPr/>
        </p:nvSpPr>
        <p:spPr bwMode="auto">
          <a:xfrm>
            <a:off x="4360158" y="4987853"/>
            <a:ext cx="512961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Red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eyes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1" name="TextBox 30"/>
          <p:cNvSpPr txBox="1">
            <a:spLocks noChangeArrowheads="1"/>
          </p:cNvSpPr>
          <p:nvPr/>
        </p:nvSpPr>
        <p:spPr bwMode="auto">
          <a:xfrm>
            <a:off x="5398383" y="4997378"/>
            <a:ext cx="795089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Normal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wings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2" name="TextBox 32"/>
          <p:cNvSpPr txBox="1">
            <a:spLocks noChangeArrowheads="1"/>
          </p:cNvSpPr>
          <p:nvPr/>
        </p:nvSpPr>
        <p:spPr bwMode="auto">
          <a:xfrm>
            <a:off x="6469946" y="4987853"/>
            <a:ext cx="795089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Normal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wings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3" name="TextBox 34"/>
          <p:cNvSpPr txBox="1">
            <a:spLocks noChangeArrowheads="1"/>
          </p:cNvSpPr>
          <p:nvPr/>
        </p:nvSpPr>
        <p:spPr bwMode="auto">
          <a:xfrm>
            <a:off x="7568496" y="4991028"/>
            <a:ext cx="512961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Red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eyes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4" name="TextBox 36"/>
          <p:cNvSpPr txBox="1">
            <a:spLocks noChangeArrowheads="1"/>
          </p:cNvSpPr>
          <p:nvPr/>
        </p:nvSpPr>
        <p:spPr bwMode="auto">
          <a:xfrm>
            <a:off x="3328283" y="5914953"/>
            <a:ext cx="23960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Wild-type phenotypes</a:t>
            </a:r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7500233" y="1009673"/>
            <a:ext cx="718145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Brown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eyes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6" name="TextBox 17"/>
          <p:cNvSpPr txBox="1">
            <a:spLocks noChangeArrowheads="1"/>
          </p:cNvSpPr>
          <p:nvPr/>
        </p:nvSpPr>
        <p:spPr bwMode="auto">
          <a:xfrm>
            <a:off x="4682421" y="2760905"/>
            <a:ext cx="4488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57.5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5292021" y="2762807"/>
            <a:ext cx="4488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67.0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8" name="TextBox 17"/>
          <p:cNvSpPr txBox="1">
            <a:spLocks noChangeArrowheads="1"/>
          </p:cNvSpPr>
          <p:nvPr/>
        </p:nvSpPr>
        <p:spPr bwMode="auto">
          <a:xfrm>
            <a:off x="5831771" y="2764709"/>
            <a:ext cx="4488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75.5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771900" y="3841750"/>
            <a:ext cx="482600" cy="337344"/>
          </a:xfrm>
          <a:custGeom>
            <a:avLst/>
            <a:gdLst>
              <a:gd name="connsiteX0" fmla="*/ 482600 w 482600"/>
              <a:gd name="connsiteY0" fmla="*/ 0 h 355600"/>
              <a:gd name="connsiteX1" fmla="*/ 0 w 482600"/>
              <a:gd name="connsiteY1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2600" h="355600">
                <a:moveTo>
                  <a:pt x="482600" y="0"/>
                </a:moveTo>
                <a:lnTo>
                  <a:pt x="0" y="3556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4603938" y="3841750"/>
            <a:ext cx="254000" cy="256381"/>
          </a:xfrm>
          <a:custGeom>
            <a:avLst/>
            <a:gdLst>
              <a:gd name="connsiteX0" fmla="*/ 482600 w 482600"/>
              <a:gd name="connsiteY0" fmla="*/ 0 h 355600"/>
              <a:gd name="connsiteX1" fmla="*/ 0 w 482600"/>
              <a:gd name="connsiteY1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2600" h="355600">
                <a:moveTo>
                  <a:pt x="482600" y="0"/>
                </a:moveTo>
                <a:lnTo>
                  <a:pt x="0" y="3556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0" name="Freeform 29"/>
          <p:cNvSpPr/>
          <p:nvPr/>
        </p:nvSpPr>
        <p:spPr>
          <a:xfrm rot="5400000">
            <a:off x="5474445" y="3854007"/>
            <a:ext cx="188519" cy="164003"/>
          </a:xfrm>
          <a:custGeom>
            <a:avLst/>
            <a:gdLst>
              <a:gd name="connsiteX0" fmla="*/ 482600 w 482600"/>
              <a:gd name="connsiteY0" fmla="*/ 0 h 355600"/>
              <a:gd name="connsiteX1" fmla="*/ 0 w 482600"/>
              <a:gd name="connsiteY1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2600" h="355600">
                <a:moveTo>
                  <a:pt x="482600" y="0"/>
                </a:moveTo>
                <a:lnTo>
                  <a:pt x="0" y="3556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1" name="Freeform 30"/>
          <p:cNvSpPr/>
          <p:nvPr/>
        </p:nvSpPr>
        <p:spPr>
          <a:xfrm rot="5400000">
            <a:off x="6037916" y="3778022"/>
            <a:ext cx="368302" cy="495757"/>
          </a:xfrm>
          <a:custGeom>
            <a:avLst/>
            <a:gdLst>
              <a:gd name="connsiteX0" fmla="*/ 482600 w 482600"/>
              <a:gd name="connsiteY0" fmla="*/ 0 h 355600"/>
              <a:gd name="connsiteX1" fmla="*/ 0 w 482600"/>
              <a:gd name="connsiteY1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2600" h="355600">
                <a:moveTo>
                  <a:pt x="482600" y="0"/>
                </a:moveTo>
                <a:lnTo>
                  <a:pt x="0" y="3556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7827169" y="3836194"/>
            <a:ext cx="0" cy="273844"/>
          </a:xfrm>
          <a:custGeom>
            <a:avLst/>
            <a:gdLst>
              <a:gd name="connsiteX0" fmla="*/ 0 w 0"/>
              <a:gd name="connsiteY0" fmla="*/ 0 h 273844"/>
              <a:gd name="connsiteX1" fmla="*/ 0 w 0"/>
              <a:gd name="connsiteY1" fmla="*/ 273844 h 27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3844">
                <a:moveTo>
                  <a:pt x="0" y="0"/>
                </a:moveTo>
                <a:lnTo>
                  <a:pt x="0" y="273844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9216" name="Freeform 9215"/>
          <p:cNvSpPr/>
          <p:nvPr/>
        </p:nvSpPr>
        <p:spPr>
          <a:xfrm>
            <a:off x="1247775" y="2471738"/>
            <a:ext cx="0" cy="323850"/>
          </a:xfrm>
          <a:custGeom>
            <a:avLst/>
            <a:gdLst>
              <a:gd name="connsiteX0" fmla="*/ 0 w 0"/>
              <a:gd name="connsiteY0" fmla="*/ 0 h 323850"/>
              <a:gd name="connsiteX1" fmla="*/ 0 w 0"/>
              <a:gd name="connsiteY1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9218" name="Freeform 9217"/>
          <p:cNvSpPr/>
          <p:nvPr/>
        </p:nvSpPr>
        <p:spPr>
          <a:xfrm>
            <a:off x="2388394" y="2469356"/>
            <a:ext cx="123825" cy="347663"/>
          </a:xfrm>
          <a:custGeom>
            <a:avLst/>
            <a:gdLst>
              <a:gd name="connsiteX0" fmla="*/ 123825 w 123825"/>
              <a:gd name="connsiteY0" fmla="*/ 0 h 347663"/>
              <a:gd name="connsiteX1" fmla="*/ 0 w 123825"/>
              <a:gd name="connsiteY1" fmla="*/ 347663 h 3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3825" h="347663">
                <a:moveTo>
                  <a:pt x="123825" y="0"/>
                </a:moveTo>
                <a:lnTo>
                  <a:pt x="0" y="347663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9219" name="Freeform 9218"/>
          <p:cNvSpPr/>
          <p:nvPr/>
        </p:nvSpPr>
        <p:spPr>
          <a:xfrm>
            <a:off x="3807619" y="2405063"/>
            <a:ext cx="296182" cy="397668"/>
          </a:xfrm>
          <a:custGeom>
            <a:avLst/>
            <a:gdLst>
              <a:gd name="connsiteX0" fmla="*/ 0 w 311944"/>
              <a:gd name="connsiteY0" fmla="*/ 0 h 397668"/>
              <a:gd name="connsiteX1" fmla="*/ 311944 w 311944"/>
              <a:gd name="connsiteY1" fmla="*/ 397668 h 39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1944" h="397668">
                <a:moveTo>
                  <a:pt x="0" y="0"/>
                </a:moveTo>
                <a:lnTo>
                  <a:pt x="311944" y="397668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9220" name="Freeform 9219"/>
          <p:cNvSpPr/>
          <p:nvPr/>
        </p:nvSpPr>
        <p:spPr>
          <a:xfrm>
            <a:off x="4652963" y="2459832"/>
            <a:ext cx="126206" cy="335756"/>
          </a:xfrm>
          <a:custGeom>
            <a:avLst/>
            <a:gdLst>
              <a:gd name="connsiteX0" fmla="*/ 0 w 126206"/>
              <a:gd name="connsiteY0" fmla="*/ 0 h 335757"/>
              <a:gd name="connsiteX1" fmla="*/ 126206 w 126206"/>
              <a:gd name="connsiteY1" fmla="*/ 335757 h 33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206" h="335757">
                <a:moveTo>
                  <a:pt x="0" y="0"/>
                </a:moveTo>
                <a:lnTo>
                  <a:pt x="126206" y="335757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9221" name="Freeform 9220"/>
          <p:cNvSpPr/>
          <p:nvPr/>
        </p:nvSpPr>
        <p:spPr>
          <a:xfrm>
            <a:off x="5603081" y="2557463"/>
            <a:ext cx="140494" cy="245267"/>
          </a:xfrm>
          <a:custGeom>
            <a:avLst/>
            <a:gdLst>
              <a:gd name="connsiteX0" fmla="*/ 126206 w 126206"/>
              <a:gd name="connsiteY0" fmla="*/ 0 h 240506"/>
              <a:gd name="connsiteX1" fmla="*/ 0 w 126206"/>
              <a:gd name="connsiteY1" fmla="*/ 240506 h 240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206" h="240506">
                <a:moveTo>
                  <a:pt x="126206" y="0"/>
                </a:moveTo>
                <a:lnTo>
                  <a:pt x="0" y="240506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9222" name="Freeform 9221"/>
          <p:cNvSpPr/>
          <p:nvPr/>
        </p:nvSpPr>
        <p:spPr>
          <a:xfrm>
            <a:off x="6226969" y="2512219"/>
            <a:ext cx="219075" cy="290512"/>
          </a:xfrm>
          <a:custGeom>
            <a:avLst/>
            <a:gdLst>
              <a:gd name="connsiteX0" fmla="*/ 219075 w 219075"/>
              <a:gd name="connsiteY0" fmla="*/ 0 h 290512"/>
              <a:gd name="connsiteX1" fmla="*/ 0 w 219075"/>
              <a:gd name="connsiteY1" fmla="*/ 290512 h 29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9075" h="290512">
                <a:moveTo>
                  <a:pt x="219075" y="0"/>
                </a:moveTo>
                <a:lnTo>
                  <a:pt x="0" y="290512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9224" name="Freeform 9223"/>
          <p:cNvSpPr/>
          <p:nvPr/>
        </p:nvSpPr>
        <p:spPr>
          <a:xfrm>
            <a:off x="7877174" y="2464593"/>
            <a:ext cx="45719" cy="314253"/>
          </a:xfrm>
          <a:custGeom>
            <a:avLst/>
            <a:gdLst>
              <a:gd name="connsiteX0" fmla="*/ 0 w 0"/>
              <a:gd name="connsiteY0" fmla="*/ 0 h 338138"/>
              <a:gd name="connsiteX1" fmla="*/ 0 w 0"/>
              <a:gd name="connsiteY1" fmla="*/ 338138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38138">
                <a:moveTo>
                  <a:pt x="0" y="0"/>
                </a:moveTo>
                <a:lnTo>
                  <a:pt x="0" y="338138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uman cytogenetic ma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" t="8349" r="1925"/>
          <a:stretch/>
        </p:blipFill>
        <p:spPr bwMode="auto">
          <a:xfrm>
            <a:off x="169334" y="342879"/>
            <a:ext cx="8839199" cy="636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0433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uman cytogenetic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56" y="21168"/>
            <a:ext cx="7010399" cy="662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3098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Concept 12.4: Alterations of chromosome number or structure cause some genetic disorders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Large-scale chromosomal alterations in humans and other mammals often lead to spontaneous abortions (miscarriages) or cause a variety of developmental disorders</a:t>
            </a:r>
          </a:p>
          <a:p>
            <a:r>
              <a:rPr lang="en-US" smtClean="0"/>
              <a:t>Plants tolerate such genetic changes better than animals do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77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Abnormal Chromosome Number</a:t>
            </a:r>
          </a:p>
        </p:txBody>
      </p:sp>
      <p:sp>
        <p:nvSpPr>
          <p:cNvPr id="942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b="1" dirty="0" smtClean="0"/>
              <a:t>nondisjunction</a:t>
            </a:r>
            <a:r>
              <a:rPr lang="en-US" dirty="0" smtClean="0"/>
              <a:t>, pairs of homologous chromosomes do not separate normally </a:t>
            </a:r>
            <a:br>
              <a:rPr lang="en-US" dirty="0" smtClean="0"/>
            </a:br>
            <a:r>
              <a:rPr lang="en-US" dirty="0" smtClean="0"/>
              <a:t>during meiosis</a:t>
            </a:r>
          </a:p>
          <a:p>
            <a:r>
              <a:rPr lang="en-US" dirty="0" smtClean="0"/>
              <a:t>As a result, one gamete receives two of the same type of chromosome, and another gamete receives no copy</a:t>
            </a:r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41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" y="268224"/>
            <a:ext cx="7046976" cy="632155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12.13-s3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064212" y="248942"/>
            <a:ext cx="10002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Meiosis </a:t>
            </a: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306657" y="1440837"/>
            <a:ext cx="16799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Nondisjunction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048450" y="1976142"/>
            <a:ext cx="10900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Meiosis </a:t>
            </a:r>
            <a:r>
              <a:rPr lang="en-US" sz="1800" b="1" dirty="0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II</a:t>
            </a:r>
            <a:endParaRPr lang="en-US" sz="1800" b="1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162750" y="3222012"/>
            <a:ext cx="1231106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Non-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disjunction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886325" y="3175000"/>
            <a:ext cx="441325" cy="200025"/>
          </a:xfrm>
          <a:custGeom>
            <a:avLst/>
            <a:gdLst>
              <a:gd name="connsiteX0" fmla="*/ 441325 w 441325"/>
              <a:gd name="connsiteY0" fmla="*/ 0 h 200025"/>
              <a:gd name="connsiteX1" fmla="*/ 0 w 441325"/>
              <a:gd name="connsiteY1" fmla="*/ 200025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1325" h="200025">
                <a:moveTo>
                  <a:pt x="441325" y="0"/>
                </a:moveTo>
                <a:lnTo>
                  <a:pt x="0" y="20002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068593" y="3993303"/>
            <a:ext cx="974626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Gametes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1219999" y="5054154"/>
            <a:ext cx="524182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 </a:t>
            </a:r>
            <a:r>
              <a:rPr lang="en-US" sz="180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sym typeface="Symbol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2021385" y="5050299"/>
            <a:ext cx="524182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 </a:t>
            </a:r>
            <a:r>
              <a:rPr lang="en-US" sz="180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sym typeface="Symbol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2808769" y="5049838"/>
            <a:ext cx="524182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 </a:t>
            </a:r>
            <a:r>
              <a:rPr lang="en-US" sz="180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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sym typeface="Symbol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3611393" y="5049377"/>
            <a:ext cx="524182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 </a:t>
            </a:r>
            <a:r>
              <a:rPr lang="en-US" sz="180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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sym typeface="Symbol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5009464" y="5051599"/>
            <a:ext cx="524182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 </a:t>
            </a:r>
            <a:r>
              <a:rPr lang="en-US" sz="180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sym typeface="Symbol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5803429" y="5049838"/>
            <a:ext cx="524182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 </a:t>
            </a:r>
            <a:r>
              <a:rPr lang="en-US" sz="180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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sym typeface="Symbol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6778789" y="5056491"/>
            <a:ext cx="141064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7594129" y="5055524"/>
            <a:ext cx="141064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3063517" y="5405603"/>
            <a:ext cx="2795637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Number of chromosomes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1126754" y="5820334"/>
            <a:ext cx="33727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0" hangingPunct="0">
              <a:lnSpc>
                <a:spcPts val="2000"/>
              </a:lnSpc>
              <a:buFontTx/>
              <a:buAutoNum type="alphaLcParenBoth"/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Nondisjunction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of</a:t>
            </a:r>
            <a:b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</a:b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homologous chromosomes</a:t>
            </a:r>
            <a:b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</a:b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in meiosis </a:t>
            </a:r>
            <a:r>
              <a:rPr lang="en-US" sz="1800" b="1" dirty="0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</a:t>
            </a:r>
            <a:endParaRPr lang="en-US" sz="1800" b="1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24" name="TextBox 3"/>
          <p:cNvSpPr txBox="1">
            <a:spLocks noChangeArrowheads="1"/>
          </p:cNvSpPr>
          <p:nvPr/>
        </p:nvSpPr>
        <p:spPr bwMode="auto">
          <a:xfrm>
            <a:off x="5039567" y="5812714"/>
            <a:ext cx="24064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38328" indent="-338328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(b) Nondisjunction of</a:t>
            </a:r>
            <a:b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</a:b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sister chromatids</a:t>
            </a:r>
            <a:b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</a:b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in meiosis </a:t>
            </a:r>
            <a:r>
              <a:rPr lang="en-US" sz="1800" b="1" dirty="0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II</a:t>
            </a:r>
            <a:endParaRPr lang="en-US" sz="1800" b="1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2719388" y="1271588"/>
            <a:ext cx="535781" cy="321468"/>
          </a:xfrm>
          <a:custGeom>
            <a:avLst/>
            <a:gdLst>
              <a:gd name="connsiteX0" fmla="*/ 0 w 535781"/>
              <a:gd name="connsiteY0" fmla="*/ 0 h 321468"/>
              <a:gd name="connsiteX1" fmla="*/ 535781 w 535781"/>
              <a:gd name="connsiteY1" fmla="*/ 321468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5781" h="321468">
                <a:moveTo>
                  <a:pt x="0" y="0"/>
                </a:moveTo>
                <a:lnTo>
                  <a:pt x="535781" y="321468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Aneuploidy</a:t>
            </a:r>
            <a:r>
              <a:rPr lang="en-US" dirty="0" smtClean="0"/>
              <a:t> results from fertilization involving gametes in which nondisjunction occurred</a:t>
            </a:r>
          </a:p>
          <a:p>
            <a:r>
              <a:rPr lang="en-US" dirty="0" smtClean="0"/>
              <a:t>Offspring with this condition have an abnormal number of a particular chromosome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65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err="1" smtClean="0"/>
              <a:t>monosomic</a:t>
            </a:r>
            <a:r>
              <a:rPr lang="en-US" dirty="0" smtClean="0"/>
              <a:t> zygote has only one copy of a particular chromosome</a:t>
            </a:r>
          </a:p>
          <a:p>
            <a:r>
              <a:rPr lang="en-US" dirty="0" smtClean="0"/>
              <a:t>A </a:t>
            </a:r>
            <a:r>
              <a:rPr lang="en-US" b="1" dirty="0" err="1" smtClean="0"/>
              <a:t>trisomic</a:t>
            </a:r>
            <a:r>
              <a:rPr lang="en-US" dirty="0" smtClean="0"/>
              <a:t> zygote has three copies of a particular chromosome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84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Polyploidy</a:t>
            </a:r>
            <a:r>
              <a:rPr lang="en-US" dirty="0" smtClean="0"/>
              <a:t> is a condition in which an organism has more than two complete sets of chromosomes</a:t>
            </a:r>
          </a:p>
          <a:p>
            <a:pPr lvl="1"/>
            <a:r>
              <a:rPr lang="en-US" dirty="0" err="1" smtClean="0"/>
              <a:t>Triploidy</a:t>
            </a:r>
            <a:r>
              <a:rPr lang="en-US" dirty="0" smtClean="0"/>
              <a:t> (3</a:t>
            </a:r>
            <a:r>
              <a:rPr lang="en-US" i="1" dirty="0" smtClean="0"/>
              <a:t>n</a:t>
            </a:r>
            <a:r>
              <a:rPr lang="en-US" dirty="0" smtClean="0"/>
              <a:t>) is three sets of chromosomes</a:t>
            </a:r>
          </a:p>
          <a:p>
            <a:pPr lvl="1"/>
            <a:r>
              <a:rPr lang="en-US" dirty="0" err="1" smtClean="0"/>
              <a:t>Tetraploidy</a:t>
            </a:r>
            <a:r>
              <a:rPr lang="en-US" dirty="0" smtClean="0"/>
              <a:t> (4</a:t>
            </a:r>
            <a:r>
              <a:rPr lang="en-US" i="1" dirty="0" smtClean="0"/>
              <a:t>n</a:t>
            </a:r>
            <a:r>
              <a:rPr lang="en-US" dirty="0" smtClean="0"/>
              <a:t>) is four sets of chromosomes</a:t>
            </a:r>
          </a:p>
          <a:p>
            <a:r>
              <a:rPr lang="en-US" dirty="0" smtClean="0"/>
              <a:t>Polyploidy is common in plants, but not animals</a:t>
            </a:r>
          </a:p>
          <a:p>
            <a:r>
              <a:rPr lang="en-US" dirty="0" err="1" smtClean="0"/>
              <a:t>Polyploids</a:t>
            </a:r>
            <a:r>
              <a:rPr lang="en-US" dirty="0" smtClean="0"/>
              <a:t> are more normal in appearance than </a:t>
            </a:r>
            <a:r>
              <a:rPr lang="en-US" dirty="0" err="1" smtClean="0"/>
              <a:t>aneuploids</a:t>
            </a:r>
            <a:endParaRPr lang="en-US" dirty="0" smtClean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55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Alterations of Chromosome Structure</a:t>
            </a:r>
          </a:p>
        </p:txBody>
      </p:sp>
      <p:sp>
        <p:nvSpPr>
          <p:cNvPr id="1044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Breakage of a chromosome can lead to four types of changes in chromosome structure</a:t>
            </a:r>
          </a:p>
          <a:p>
            <a:pPr lvl="1"/>
            <a:r>
              <a:rPr lang="en-US" b="1" dirty="0" smtClean="0"/>
              <a:t>Deletion</a:t>
            </a:r>
            <a:r>
              <a:rPr lang="en-US" dirty="0" smtClean="0"/>
              <a:t> removes a chromosomal segment</a:t>
            </a:r>
          </a:p>
          <a:p>
            <a:pPr lvl="1"/>
            <a:r>
              <a:rPr lang="en-US" b="1" dirty="0" smtClean="0"/>
              <a:t>Duplication</a:t>
            </a:r>
            <a:r>
              <a:rPr lang="en-US" dirty="0" smtClean="0"/>
              <a:t> repeats a segment</a:t>
            </a:r>
          </a:p>
          <a:p>
            <a:pPr lvl="1"/>
            <a:r>
              <a:rPr lang="en-US" b="1" dirty="0" smtClean="0"/>
              <a:t>Inversion</a:t>
            </a:r>
            <a:r>
              <a:rPr lang="en-US" dirty="0" smtClean="0"/>
              <a:t> reverses orientation of a segment within a chromosome</a:t>
            </a:r>
          </a:p>
          <a:p>
            <a:pPr lvl="1"/>
            <a:r>
              <a:rPr lang="en-US" b="1" dirty="0" smtClean="0"/>
              <a:t>Translocation</a:t>
            </a:r>
            <a:r>
              <a:rPr lang="en-US" dirty="0" smtClean="0"/>
              <a:t> moves a segment from one chromosome to another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64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Morgan</a:t>
            </a:r>
            <a:r>
              <a:rPr lang="en-CA" altLang="en-CA" dirty="0" smtClean="0"/>
              <a:t>’</a:t>
            </a:r>
            <a:r>
              <a:rPr lang="en-US" altLang="ja-JP" dirty="0" smtClean="0"/>
              <a:t>s Choice of Experimental Organism</a:t>
            </a:r>
            <a:endParaRPr lang="en-US" dirty="0" smtClean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Morgan selected a species of fruit fly, </a:t>
            </a:r>
            <a:r>
              <a:rPr lang="en-US" i="1" dirty="0" smtClean="0"/>
              <a:t>Drosophila melanogaster</a:t>
            </a:r>
            <a:r>
              <a:rPr lang="en-US" dirty="0" smtClean="0"/>
              <a:t>, as his research organism</a:t>
            </a:r>
          </a:p>
          <a:p>
            <a:r>
              <a:rPr lang="en-US" dirty="0" smtClean="0"/>
              <a:t>Several characteristics make fruit flies a convenient organism for genetic studies</a:t>
            </a:r>
          </a:p>
          <a:p>
            <a:pPr lvl="1"/>
            <a:r>
              <a:rPr lang="en-US" dirty="0" smtClean="0"/>
              <a:t>They produce many offspring </a:t>
            </a:r>
          </a:p>
          <a:p>
            <a:pPr lvl="1"/>
            <a:r>
              <a:rPr lang="en-US" dirty="0" smtClean="0"/>
              <a:t>A generation can be bred every two weeks</a:t>
            </a:r>
          </a:p>
          <a:p>
            <a:pPr lvl="1"/>
            <a:r>
              <a:rPr lang="en-US" dirty="0" smtClean="0"/>
              <a:t>They have only four pairs of chromosomes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08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225296"/>
            <a:ext cx="8546592" cy="440740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12.14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975" y="1220533"/>
            <a:ext cx="985847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>
                <a:solidFill>
                  <a:srgbClr val="000000"/>
                </a:solidFill>
                <a:ea typeface="ＭＳ Ｐゴシック" charset="0"/>
              </a:rPr>
              <a:t>(a) Deletion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31012" y="1212595"/>
            <a:ext cx="1077218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>
                <a:solidFill>
                  <a:srgbClr val="000000"/>
                </a:solidFill>
                <a:ea typeface="ＭＳ Ｐゴシック" charset="0"/>
              </a:rPr>
              <a:t>(c) Inversion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89475" y="2223833"/>
            <a:ext cx="2031005" cy="4339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A deletion removes a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chromosomal segment.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564" y="2206372"/>
            <a:ext cx="2837315" cy="4339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smtClean="0">
                <a:solidFill>
                  <a:srgbClr val="000000"/>
                </a:solidFill>
                <a:ea typeface="ＭＳ Ｐゴシック" charset="0"/>
              </a:rPr>
              <a:t>An inversion reverses a segment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smtClean="0">
                <a:solidFill>
                  <a:srgbClr val="000000"/>
                </a:solidFill>
                <a:ea typeface="ＭＳ Ｐゴシック" charset="0"/>
              </a:rPr>
              <a:t>within a chromosome.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3738" y="3446208"/>
            <a:ext cx="1266372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>
                <a:solidFill>
                  <a:srgbClr val="000000"/>
                </a:solidFill>
                <a:ea typeface="ＭＳ Ｐゴシック" charset="0"/>
              </a:rPr>
              <a:t>(b) Duplication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45301" y="3477959"/>
            <a:ext cx="1459951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>
                <a:solidFill>
                  <a:srgbClr val="000000"/>
                </a:solidFill>
                <a:ea typeface="ＭＳ Ｐゴシック" charset="0"/>
              </a:rPr>
              <a:t>(d) Translocation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03764" y="4460622"/>
            <a:ext cx="1833515" cy="4339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A duplication repeats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a segment.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93100" y="4476497"/>
            <a:ext cx="2880276" cy="65094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A translocation moves a segment</a:t>
            </a:r>
          </a:p>
          <a:p>
            <a:pPr eaLnBrk="0" fontAlgn="auto" hangingPunc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from one chromosome to a</a:t>
            </a:r>
          </a:p>
          <a:p>
            <a:pPr eaLnBrk="0" fontAlgn="auto" hangingPunc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err="1" smtClean="0">
                <a:solidFill>
                  <a:srgbClr val="000000"/>
                </a:solidFill>
                <a:ea typeface="ＭＳ Ｐゴシック" charset="0"/>
              </a:rPr>
              <a:t>nonhomologous</a:t>
            </a: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 chromosome.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2676" y="1685672"/>
            <a:ext cx="12984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A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08095" y="1685672"/>
            <a:ext cx="12984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>
                <a:solidFill>
                  <a:srgbClr val="000000"/>
                </a:solidFill>
                <a:ea typeface="ＭＳ Ｐゴシック" charset="0"/>
              </a:rPr>
              <a:t>B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96689" y="1685672"/>
            <a:ext cx="12984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C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85283" y="1685672"/>
            <a:ext cx="12984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FFFFFF"/>
                </a:solidFill>
                <a:ea typeface="ＭＳ Ｐゴシック" charset="0"/>
              </a:rPr>
              <a:t>D</a:t>
            </a:r>
            <a:endParaRPr lang="en-US" sz="1410" b="1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80558" y="1686501"/>
            <a:ext cx="120226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E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77433" y="1687330"/>
            <a:ext cx="110608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F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50483" y="1684984"/>
            <a:ext cx="14106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G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45758" y="1685813"/>
            <a:ext cx="12984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H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32653" y="1680221"/>
            <a:ext cx="12984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A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23167" y="1679533"/>
            <a:ext cx="12984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FFFFFF"/>
                </a:solidFill>
                <a:ea typeface="ＭＳ Ｐゴシック" charset="0"/>
              </a:rPr>
              <a:t>B</a:t>
            </a:r>
            <a:endParaRPr lang="en-US" sz="1410" b="1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04155" y="1678845"/>
            <a:ext cx="12984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FFFFFF"/>
                </a:solidFill>
                <a:ea typeface="ＭＳ Ｐゴシック" charset="0"/>
              </a:rPr>
              <a:t>C</a:t>
            </a:r>
            <a:endParaRPr lang="en-US" sz="1410" b="1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94669" y="1682920"/>
            <a:ext cx="12984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FFFFFF"/>
                </a:solidFill>
                <a:ea typeface="ＭＳ Ｐゴシック" charset="0"/>
              </a:rPr>
              <a:t>D</a:t>
            </a:r>
            <a:endParaRPr lang="en-US" sz="1410" b="1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89946" y="1682232"/>
            <a:ext cx="120226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E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90009" y="1681544"/>
            <a:ext cx="110608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F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66234" y="1680856"/>
            <a:ext cx="14106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G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51985" y="1680168"/>
            <a:ext cx="12984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H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344463" y="2813696"/>
            <a:ext cx="12984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A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612424" y="2808933"/>
            <a:ext cx="12984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FFFFFF"/>
                </a:solidFill>
                <a:ea typeface="ＭＳ Ｐゴシック" charset="0"/>
              </a:rPr>
              <a:t>D</a:t>
            </a:r>
            <a:endParaRPr lang="en-US" sz="1410" b="1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904191" y="2809284"/>
            <a:ext cx="12984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FFFFFF"/>
                </a:solidFill>
                <a:ea typeface="ＭＳ Ｐゴシック" charset="0"/>
              </a:rPr>
              <a:t>C</a:t>
            </a:r>
            <a:endParaRPr lang="en-US" sz="1410" b="1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189906" y="2809285"/>
            <a:ext cx="12984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FFFFFF"/>
                </a:solidFill>
                <a:ea typeface="ＭＳ Ｐゴシック" charset="0"/>
              </a:rPr>
              <a:t>B</a:t>
            </a:r>
            <a:endParaRPr lang="en-US" sz="1410" b="1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489893" y="2811664"/>
            <a:ext cx="120226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E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894772" y="2811665"/>
            <a:ext cx="110608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F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165031" y="2811314"/>
            <a:ext cx="14106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G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465015" y="2811314"/>
            <a:ext cx="12984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H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327890" y="3932883"/>
            <a:ext cx="12984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FFFFFF"/>
                </a:solidFill>
                <a:ea typeface="ＭＳ Ｐゴシック" charset="0"/>
              </a:rPr>
              <a:t>A</a:t>
            </a:r>
            <a:endParaRPr lang="en-US" sz="1410" b="1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615500" y="3932881"/>
            <a:ext cx="12984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FFFFFF"/>
                </a:solidFill>
                <a:ea typeface="ＭＳ Ｐゴシック" charset="0"/>
              </a:rPr>
              <a:t>B</a:t>
            </a:r>
            <a:endParaRPr lang="en-US" sz="1410" b="1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893584" y="3935262"/>
            <a:ext cx="12984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C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85354" y="3934608"/>
            <a:ext cx="12984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D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481887" y="3933953"/>
            <a:ext cx="120226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E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883206" y="3933297"/>
            <a:ext cx="110608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F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155924" y="3935024"/>
            <a:ext cx="14106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G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442931" y="3934367"/>
            <a:ext cx="12984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H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987140" y="3933713"/>
            <a:ext cx="150682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FFFFFF"/>
                </a:solidFill>
                <a:ea typeface="ＭＳ Ｐゴシック" charset="0"/>
              </a:rPr>
              <a:t>M</a:t>
            </a:r>
            <a:endParaRPr lang="en-US" sz="1410" b="1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288436" y="3930676"/>
            <a:ext cx="12984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FFFFFF"/>
                </a:solidFill>
                <a:ea typeface="ＭＳ Ｐゴシック" charset="0"/>
              </a:rPr>
              <a:t>N</a:t>
            </a:r>
            <a:endParaRPr lang="en-US" sz="1410" b="1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565917" y="3932402"/>
            <a:ext cx="14106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FFFFFF"/>
                </a:solidFill>
                <a:ea typeface="ＭＳ Ｐゴシック" charset="0"/>
              </a:rPr>
              <a:t>O</a:t>
            </a:r>
            <a:endParaRPr lang="en-US" sz="1410" b="1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862450" y="3934128"/>
            <a:ext cx="120226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P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144694" y="3931091"/>
            <a:ext cx="14106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Q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541250" y="3932817"/>
            <a:ext cx="12984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R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310278" y="5341030"/>
            <a:ext cx="150682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FFFFFF"/>
                </a:solidFill>
                <a:ea typeface="ＭＳ Ｐゴシック" charset="0"/>
              </a:rPr>
              <a:t>M</a:t>
            </a:r>
            <a:endParaRPr lang="en-US" sz="1410" b="1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611574" y="5340374"/>
            <a:ext cx="12984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FFFFFF"/>
                </a:solidFill>
                <a:ea typeface="ＭＳ Ｐゴシック" charset="0"/>
              </a:rPr>
              <a:t>N</a:t>
            </a:r>
            <a:endParaRPr lang="en-US" sz="1410" b="1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889055" y="5339719"/>
            <a:ext cx="14106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FFFFFF"/>
                </a:solidFill>
                <a:ea typeface="ＭＳ Ｐゴシック" charset="0"/>
              </a:rPr>
              <a:t>O</a:t>
            </a:r>
            <a:endParaRPr lang="en-US" sz="1410" b="1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181480" y="5342467"/>
            <a:ext cx="12984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C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780934" y="5341912"/>
            <a:ext cx="120226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E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171102" y="5340502"/>
            <a:ext cx="110608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F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443820" y="5344610"/>
            <a:ext cx="14106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G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730827" y="5341572"/>
            <a:ext cx="12984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H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268781" y="5334669"/>
            <a:ext cx="12984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FFFFFF"/>
                </a:solidFill>
                <a:ea typeface="ＭＳ Ｐゴシック" charset="0"/>
              </a:rPr>
              <a:t>A</a:t>
            </a:r>
            <a:endParaRPr lang="en-US" sz="1410" b="1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556391" y="5334667"/>
            <a:ext cx="12984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FFFFFF"/>
                </a:solidFill>
                <a:ea typeface="ＭＳ Ｐゴシック" charset="0"/>
              </a:rPr>
              <a:t>B</a:t>
            </a:r>
            <a:endParaRPr lang="en-US" sz="1410" b="1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853688" y="5334821"/>
            <a:ext cx="120226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P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135932" y="5334165"/>
            <a:ext cx="14106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Q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532488" y="5333510"/>
            <a:ext cx="12984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R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35378" y="2808680"/>
            <a:ext cx="12984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A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020797" y="2808680"/>
            <a:ext cx="12984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>
                <a:solidFill>
                  <a:srgbClr val="000000"/>
                </a:solidFill>
                <a:ea typeface="ＭＳ Ｐゴシック" charset="0"/>
              </a:rPr>
              <a:t>B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309391" y="2811855"/>
            <a:ext cx="12984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C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607840" y="2808750"/>
            <a:ext cx="120226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E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004715" y="2809579"/>
            <a:ext cx="110608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F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277765" y="2810408"/>
            <a:ext cx="14106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G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573040" y="2811237"/>
            <a:ext cx="12984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H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22676" y="3927942"/>
            <a:ext cx="12984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A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012738" y="3923149"/>
            <a:ext cx="12984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FFFFFF"/>
                </a:solidFill>
                <a:ea typeface="ＭＳ Ｐゴシック" charset="0"/>
              </a:rPr>
              <a:t>B</a:t>
            </a:r>
            <a:endParaRPr lang="en-US" sz="1410" b="1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293726" y="3928811"/>
            <a:ext cx="12984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FFFFFF"/>
                </a:solidFill>
                <a:ea typeface="ＭＳ Ｐゴシック" charset="0"/>
              </a:rPr>
              <a:t>C</a:t>
            </a:r>
            <a:endParaRPr lang="en-US" sz="1410" b="1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584025" y="3928258"/>
            <a:ext cx="12984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D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880558" y="3926809"/>
            <a:ext cx="120226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E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282196" y="3927251"/>
            <a:ext cx="110608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F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555246" y="3928080"/>
            <a:ext cx="14106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G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50521" y="3928909"/>
            <a:ext cx="12984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H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44904" y="5070943"/>
            <a:ext cx="12984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A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020046" y="5069249"/>
            <a:ext cx="12984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FFFFFF"/>
                </a:solidFill>
                <a:ea typeface="ＭＳ Ｐゴシック" charset="0"/>
              </a:rPr>
              <a:t>B</a:t>
            </a:r>
            <a:endParaRPr lang="en-US" sz="1410" b="1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324849" y="5070942"/>
            <a:ext cx="12984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FFFFFF"/>
                </a:solidFill>
                <a:ea typeface="ＭＳ Ｐゴシック" charset="0"/>
              </a:rPr>
              <a:t>C</a:t>
            </a:r>
            <a:endParaRPr lang="en-US" sz="1410" b="1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594809" y="5072489"/>
            <a:ext cx="12984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FFFFFF"/>
                </a:solidFill>
                <a:ea typeface="ＭＳ Ｐゴシック" charset="0"/>
              </a:rPr>
              <a:t>B</a:t>
            </a:r>
            <a:endParaRPr lang="en-US" sz="1410" b="1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899610" y="5070943"/>
            <a:ext cx="12984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FFFFFF"/>
                </a:solidFill>
                <a:ea typeface="ＭＳ Ｐゴシック" charset="0"/>
              </a:rPr>
              <a:t>C</a:t>
            </a:r>
            <a:endParaRPr lang="en-US" sz="1410" b="1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178385" y="5073466"/>
            <a:ext cx="12984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D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474918" y="5072811"/>
            <a:ext cx="120226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E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876556" y="5072459"/>
            <a:ext cx="110608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F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149606" y="5072494"/>
            <a:ext cx="14106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G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444881" y="5070942"/>
            <a:ext cx="12984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H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478013" y="5340187"/>
            <a:ext cx="129844" cy="2169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10" b="1" dirty="0" smtClean="0">
                <a:solidFill>
                  <a:srgbClr val="000000"/>
                </a:solidFill>
                <a:ea typeface="ＭＳ Ｐゴシック" charset="0"/>
              </a:rPr>
              <a:t>D</a:t>
            </a:r>
            <a:endParaRPr lang="en-US" sz="1410" b="1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diploid embryo that is homozygous for a large deletion is likely missing a number of essential genes; such a condition is generally lethal</a:t>
            </a:r>
          </a:p>
          <a:p>
            <a:r>
              <a:rPr lang="en-US" smtClean="0"/>
              <a:t>Duplications and translocations also tend to be harmful</a:t>
            </a:r>
          </a:p>
          <a:p>
            <a:r>
              <a:rPr lang="en-US" smtClean="0"/>
              <a:t>In inversions, the balance of genes is normal but phenotype may be influenced if the expression of genes is altered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54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Human Disorders Due to Chromosomal Alterations</a:t>
            </a:r>
          </a:p>
        </p:txBody>
      </p:sp>
      <p:sp>
        <p:nvSpPr>
          <p:cNvPr id="1105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Alterations of chromosome number and structure are associated with some serious disorders</a:t>
            </a:r>
          </a:p>
          <a:p>
            <a:r>
              <a:rPr lang="en-US" dirty="0" smtClean="0"/>
              <a:t>Some types of aneuploidy upset the genetic balance less than others, resulting in individuals surviving to birth and beyond</a:t>
            </a:r>
          </a:p>
          <a:p>
            <a:r>
              <a:rPr lang="en-US" dirty="0" smtClean="0"/>
              <a:t>These surviving individuals have a set of symptoms, or syndrome, characteristic of the type of aneuploidy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57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Down Syndrome (Trisomy 21)</a:t>
            </a:r>
          </a:p>
        </p:txBody>
      </p:sp>
      <p:sp>
        <p:nvSpPr>
          <p:cNvPr id="1126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Down syndrome</a:t>
            </a:r>
            <a:r>
              <a:rPr lang="en-US" dirty="0" smtClean="0"/>
              <a:t> is an </a:t>
            </a:r>
            <a:r>
              <a:rPr lang="en-US" dirty="0" err="1" smtClean="0"/>
              <a:t>aneuploid</a:t>
            </a:r>
            <a:r>
              <a:rPr lang="en-US" dirty="0" smtClean="0"/>
              <a:t> condition that results from three copies of chromosome 21 </a:t>
            </a:r>
          </a:p>
          <a:p>
            <a:r>
              <a:rPr lang="en-US" dirty="0" smtClean="0"/>
              <a:t>It affects about one out of every 830 children born in the United States</a:t>
            </a:r>
          </a:p>
          <a:p>
            <a:r>
              <a:rPr lang="en-US" dirty="0" smtClean="0"/>
              <a:t>The frequency of Down syndrome increases with the age of the mother, a correlation that has not been explained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56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12.15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" y="990600"/>
            <a:ext cx="7059168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Aneuploidy of Sex Chromosomes</a:t>
            </a:r>
          </a:p>
        </p:txBody>
      </p:sp>
      <p:sp>
        <p:nvSpPr>
          <p:cNvPr id="1167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Nondisjunction of sex chromosomes produces a variety of </a:t>
            </a:r>
            <a:r>
              <a:rPr lang="en-US" dirty="0" err="1" smtClean="0"/>
              <a:t>aneuploid</a:t>
            </a:r>
            <a:r>
              <a:rPr lang="en-US" dirty="0" smtClean="0"/>
              <a:t> conditions</a:t>
            </a:r>
          </a:p>
          <a:p>
            <a:r>
              <a:rPr lang="en-US" dirty="0" err="1" smtClean="0"/>
              <a:t>Klinefelter</a:t>
            </a:r>
            <a:r>
              <a:rPr lang="en-US" dirty="0" smtClean="0"/>
              <a:t> syndrome is the result of an extra chromosome in a male, producing XXY individuals</a:t>
            </a:r>
          </a:p>
          <a:p>
            <a:r>
              <a:rPr lang="en-US" dirty="0" smtClean="0"/>
              <a:t>About one in every 1,000 males is born with an extra Y chromosome (XYY) and does not exhibit any defined syndrome</a:t>
            </a:r>
          </a:p>
          <a:p>
            <a:r>
              <a:rPr lang="en-US" dirty="0" smtClean="0"/>
              <a:t>Females with trisomy X (XXX) have no unusual physical features except being slightly taller than average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84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Monosomy X, called Turner syndrome, produces </a:t>
            </a:r>
            <a:br>
              <a:rPr lang="en-US" smtClean="0"/>
            </a:br>
            <a:r>
              <a:rPr lang="en-US" smtClean="0"/>
              <a:t>X0 females, who are sterile</a:t>
            </a:r>
          </a:p>
          <a:p>
            <a:r>
              <a:rPr lang="en-US" smtClean="0"/>
              <a:t>It is the only known viable monosomy in humans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19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Disorders Caused by Structurally Altered Chromosomes</a:t>
            </a:r>
          </a:p>
        </p:txBody>
      </p:sp>
      <p:sp>
        <p:nvSpPr>
          <p:cNvPr id="1208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syndrome </a:t>
            </a:r>
            <a:r>
              <a:rPr lang="en-US" i="1" dirty="0" smtClean="0"/>
              <a:t>cri du </a:t>
            </a:r>
            <a:r>
              <a:rPr lang="en-US" i="1" smtClean="0"/>
              <a:t>chat </a:t>
            </a:r>
            <a:r>
              <a:rPr lang="en-US" smtClean="0"/>
              <a:t>(“</a:t>
            </a:r>
            <a:r>
              <a:rPr lang="en-US" altLang="ja-JP" smtClean="0"/>
              <a:t>cry </a:t>
            </a:r>
            <a:r>
              <a:rPr lang="en-US" altLang="ja-JP" dirty="0" smtClean="0"/>
              <a:t>of </a:t>
            </a:r>
            <a:r>
              <a:rPr lang="en-US" altLang="ja-JP" smtClean="0"/>
              <a:t>the cat”) </a:t>
            </a:r>
            <a:r>
              <a:rPr lang="en-US" altLang="ja-JP" dirty="0" smtClean="0"/>
              <a:t>results from a specific deletion in chromosome 5</a:t>
            </a:r>
          </a:p>
          <a:p>
            <a:r>
              <a:rPr lang="en-US" dirty="0" smtClean="0"/>
              <a:t>A child born with this syndrome is severely intellectually disabled and has a catlike cry; individuals usually die in infancy or early childhood</a:t>
            </a:r>
          </a:p>
          <a:p>
            <a:r>
              <a:rPr lang="en-US" dirty="0" smtClean="0"/>
              <a:t>Certain cancers, including </a:t>
            </a:r>
            <a:r>
              <a:rPr lang="en-US" i="1" dirty="0" smtClean="0"/>
              <a:t>chronic </a:t>
            </a:r>
            <a:r>
              <a:rPr lang="en-US" i="1" dirty="0" err="1" smtClean="0"/>
              <a:t>myelogenous</a:t>
            </a:r>
            <a:r>
              <a:rPr lang="en-US" i="1" dirty="0" smtClean="0"/>
              <a:t> leukemia</a:t>
            </a:r>
            <a:r>
              <a:rPr lang="en-US" dirty="0" smtClean="0"/>
              <a:t> (CML), are caused by translocations of chromosomes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81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416" y="384048"/>
            <a:ext cx="6297168" cy="608990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12.16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854364" y="953389"/>
            <a:ext cx="3335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Normal chromosome 9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768639" y="2232914"/>
            <a:ext cx="35073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Normal chromosome 22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149927" y="3148940"/>
            <a:ext cx="35907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Reciprocal translocation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633663" y="4601464"/>
            <a:ext cx="41732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b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Translocated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chromosome 9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516900" y="5718747"/>
            <a:ext cx="434477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Translocated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chromosome 22</a:t>
            </a:r>
          </a:p>
          <a:p>
            <a:pPr algn="ctr" eaLnBrk="0" hangingPunct="0"/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(Philadelphia chromosome)</a:t>
            </a:r>
            <a:endParaRPr lang="en-US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Morgan noted </a:t>
            </a:r>
            <a:r>
              <a:rPr lang="en-US" b="1" dirty="0" smtClean="0"/>
              <a:t>wild-type</a:t>
            </a:r>
            <a:r>
              <a:rPr lang="en-US" dirty="0" smtClean="0"/>
              <a:t>, or normal, phenotypes that were common in the fly populations</a:t>
            </a:r>
          </a:p>
          <a:p>
            <a:r>
              <a:rPr lang="en-US" dirty="0" smtClean="0"/>
              <a:t>Traits alternative to the wild type are called mutant phenotypes</a:t>
            </a:r>
          </a:p>
          <a:p>
            <a:r>
              <a:rPr lang="en-CA" dirty="0" smtClean="0"/>
              <a:t>The first mutant phenotype he discovered was a fly with white eyes instead of the wild type red</a:t>
            </a:r>
            <a:endParaRPr lang="en-US" dirty="0" smtClean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9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12.3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76" y="1261872"/>
            <a:ext cx="6632448" cy="433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Correlating Behavior of a Gene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Alleles with Behavior of a Chromosome Pair</a:t>
            </a:r>
            <a:br>
              <a:rPr lang="en-US" altLang="ja-JP" dirty="0" smtClean="0"/>
            </a:br>
            <a:endParaRPr lang="en-US" dirty="0" smtClean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one experiment, Morgan mated male flies with white eyes (mutant) with female flies with red eyes (wild type)</a:t>
            </a:r>
          </a:p>
          <a:p>
            <a:pPr lvl="1"/>
            <a:r>
              <a:rPr lang="en-US" dirty="0" smtClean="0"/>
              <a:t>The F</a:t>
            </a:r>
            <a:r>
              <a:rPr lang="en-US" baseline="-25000" dirty="0" smtClean="0"/>
              <a:t>1</a:t>
            </a:r>
            <a:r>
              <a:rPr lang="en-US" dirty="0" smtClean="0"/>
              <a:t> generation all had red eyes</a:t>
            </a:r>
          </a:p>
          <a:p>
            <a:pPr lvl="1"/>
            <a:r>
              <a:rPr lang="en-US" dirty="0" smtClean="0"/>
              <a:t>The F</a:t>
            </a:r>
            <a:r>
              <a:rPr lang="en-US" baseline="-25000" dirty="0" smtClean="0"/>
              <a:t>2</a:t>
            </a:r>
            <a:r>
              <a:rPr lang="en-US" dirty="0" smtClean="0"/>
              <a:t> generation showed the classical 3:1 </a:t>
            </a:r>
            <a:r>
              <a:rPr lang="en-US" dirty="0" err="1" smtClean="0"/>
              <a:t>red:white</a:t>
            </a:r>
            <a:r>
              <a:rPr lang="en-US" dirty="0" smtClean="0"/>
              <a:t> ratio, but only males had white eyes</a:t>
            </a:r>
          </a:p>
          <a:p>
            <a:r>
              <a:rPr lang="en-US" dirty="0" smtClean="0"/>
              <a:t>Morgan </a:t>
            </a:r>
            <a:r>
              <a:rPr lang="en-CA" dirty="0" smtClean="0"/>
              <a:t>concluded that the eye color was related to the sex of the fly</a:t>
            </a:r>
            <a:endParaRPr lang="en-US" dirty="0" smtClean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48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Morgan determined that the white-eyed mutant allele must be located on the X chromosome</a:t>
            </a:r>
          </a:p>
          <a:p>
            <a:r>
              <a:rPr lang="en-US" dirty="0" smtClean="0"/>
              <a:t>Morgan’s</a:t>
            </a:r>
            <a:r>
              <a:rPr lang="en-US" altLang="ja-JP" dirty="0" smtClean="0"/>
              <a:t> finding supported the chromosome theory of inheritance</a:t>
            </a:r>
            <a:endParaRPr lang="en-US" dirty="0" smtClean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09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heme/theme1.xml><?xml version="1.0" encoding="utf-8"?>
<a:theme xmlns:a="http://schemas.openxmlformats.org/drawingml/2006/main" name="BIF2e_Lecture_Design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Custom 2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F2e_Lecture_Design" id="{B0E6D828-9B85-4718-9282-A007272011D2}" vid="{E31D12D0-4DE0-4655-8738-44DE4B3CF91E}"/>
    </a:ext>
  </a:extLst>
</a:theme>
</file>

<file path=ppt/theme/theme10.xml><?xml version="1.0" encoding="utf-8"?>
<a:theme xmlns:a="http://schemas.openxmlformats.org/drawingml/2006/main" name="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0.xml><?xml version="1.0" encoding="utf-8"?>
<a:theme xmlns:a="http://schemas.openxmlformats.org/drawingml/2006/main" name="9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1.xml><?xml version="1.0" encoding="utf-8"?>
<a:theme xmlns:a="http://schemas.openxmlformats.org/drawingml/2006/main" name="10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2.xml><?xml version="1.0" encoding="utf-8"?>
<a:theme xmlns:a="http://schemas.openxmlformats.org/drawingml/2006/main" name="10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3.xml><?xml version="1.0" encoding="utf-8"?>
<a:theme xmlns:a="http://schemas.openxmlformats.org/drawingml/2006/main" name="10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4.xml><?xml version="1.0" encoding="utf-8"?>
<a:theme xmlns:a="http://schemas.openxmlformats.org/drawingml/2006/main" name="10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5.xml><?xml version="1.0" encoding="utf-8"?>
<a:theme xmlns:a="http://schemas.openxmlformats.org/drawingml/2006/main" name="10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6.xml><?xml version="1.0" encoding="utf-8"?>
<a:theme xmlns:a="http://schemas.openxmlformats.org/drawingml/2006/main" name="10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7.xml><?xml version="1.0" encoding="utf-8"?>
<a:theme xmlns:a="http://schemas.openxmlformats.org/drawingml/2006/main" name="10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8.xml><?xml version="1.0" encoding="utf-8"?>
<a:theme xmlns:a="http://schemas.openxmlformats.org/drawingml/2006/main" name="10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9.xml><?xml version="1.0" encoding="utf-8"?>
<a:theme xmlns:a="http://schemas.openxmlformats.org/drawingml/2006/main" name="10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0.xml><?xml version="1.0" encoding="utf-8"?>
<a:theme xmlns:a="http://schemas.openxmlformats.org/drawingml/2006/main" name="10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1.xml><?xml version="1.0" encoding="utf-8"?>
<a:theme xmlns:a="http://schemas.openxmlformats.org/drawingml/2006/main" name="1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2.xml><?xml version="1.0" encoding="utf-8"?>
<a:theme xmlns:a="http://schemas.openxmlformats.org/drawingml/2006/main" name="1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3.xml><?xml version="1.0" encoding="utf-8"?>
<a:theme xmlns:a="http://schemas.openxmlformats.org/drawingml/2006/main" name="1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4.xml><?xml version="1.0" encoding="utf-8"?>
<a:theme xmlns:a="http://schemas.openxmlformats.org/drawingml/2006/main" name="1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5.xml><?xml version="1.0" encoding="utf-8"?>
<a:theme xmlns:a="http://schemas.openxmlformats.org/drawingml/2006/main" name="1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6.xml><?xml version="1.0" encoding="utf-8"?>
<a:theme xmlns:a="http://schemas.openxmlformats.org/drawingml/2006/main" name="1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7.xml><?xml version="1.0" encoding="utf-8"?>
<a:theme xmlns:a="http://schemas.openxmlformats.org/drawingml/2006/main" name="1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8.xml><?xml version="1.0" encoding="utf-8"?>
<a:theme xmlns:a="http://schemas.openxmlformats.org/drawingml/2006/main" name="1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9.xml><?xml version="1.0" encoding="utf-8"?>
<a:theme xmlns:a="http://schemas.openxmlformats.org/drawingml/2006/main" name="1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0.xml><?xml version="1.0" encoding="utf-8"?>
<a:theme xmlns:a="http://schemas.openxmlformats.org/drawingml/2006/main" name="1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1.xml><?xml version="1.0" encoding="utf-8"?>
<a:theme xmlns:a="http://schemas.openxmlformats.org/drawingml/2006/main" name="1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2.xml><?xml version="1.0" encoding="utf-8"?>
<a:theme xmlns:a="http://schemas.openxmlformats.org/drawingml/2006/main" name="1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3.xml><?xml version="1.0" encoding="utf-8"?>
<a:theme xmlns:a="http://schemas.openxmlformats.org/drawingml/2006/main" name="1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4.xml><?xml version="1.0" encoding="utf-8"?>
<a:theme xmlns:a="http://schemas.openxmlformats.org/drawingml/2006/main" name="1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5.xml><?xml version="1.0" encoding="utf-8"?>
<a:theme xmlns:a="http://schemas.openxmlformats.org/drawingml/2006/main" name="1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6.xml><?xml version="1.0" encoding="utf-8"?>
<a:theme xmlns:a="http://schemas.openxmlformats.org/drawingml/2006/main" name="1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7.xml><?xml version="1.0" encoding="utf-8"?>
<a:theme xmlns:a="http://schemas.openxmlformats.org/drawingml/2006/main" name="1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8.xml><?xml version="1.0" encoding="utf-8"?>
<a:theme xmlns:a="http://schemas.openxmlformats.org/drawingml/2006/main" name="1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9.xml><?xml version="1.0" encoding="utf-8"?>
<a:theme xmlns:a="http://schemas.openxmlformats.org/drawingml/2006/main" name="1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0.xml><?xml version="1.0" encoding="utf-8"?>
<a:theme xmlns:a="http://schemas.openxmlformats.org/drawingml/2006/main" name="1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1.xml><?xml version="1.0" encoding="utf-8"?>
<a:theme xmlns:a="http://schemas.openxmlformats.org/drawingml/2006/main" name="1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2.xml><?xml version="1.0" encoding="utf-8"?>
<a:theme xmlns:a="http://schemas.openxmlformats.org/drawingml/2006/main" name="1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3.xml><?xml version="1.0" encoding="utf-8"?>
<a:theme xmlns:a="http://schemas.openxmlformats.org/drawingml/2006/main" name="1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4.xml><?xml version="1.0" encoding="utf-8"?>
<a:theme xmlns:a="http://schemas.openxmlformats.org/drawingml/2006/main" name="1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5.xml><?xml version="1.0" encoding="utf-8"?>
<a:theme xmlns:a="http://schemas.openxmlformats.org/drawingml/2006/main" name="1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6.xml><?xml version="1.0" encoding="utf-8"?>
<a:theme xmlns:a="http://schemas.openxmlformats.org/drawingml/2006/main" name="1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7.xml><?xml version="1.0" encoding="utf-8"?>
<a:theme xmlns:a="http://schemas.openxmlformats.org/drawingml/2006/main" name="1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8.xml><?xml version="1.0" encoding="utf-8"?>
<a:theme xmlns:a="http://schemas.openxmlformats.org/drawingml/2006/main" name="1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9.xml><?xml version="1.0" encoding="utf-8"?>
<a:theme xmlns:a="http://schemas.openxmlformats.org/drawingml/2006/main" name="1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0.xml><?xml version="1.0" encoding="utf-8"?>
<a:theme xmlns:a="http://schemas.openxmlformats.org/drawingml/2006/main" name="1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1.xml><?xml version="1.0" encoding="utf-8"?>
<a:theme xmlns:a="http://schemas.openxmlformats.org/drawingml/2006/main" name="1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2.xml><?xml version="1.0" encoding="utf-8"?>
<a:theme xmlns:a="http://schemas.openxmlformats.org/drawingml/2006/main" name="1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3.xml><?xml version="1.0" encoding="utf-8"?>
<a:theme xmlns:a="http://schemas.openxmlformats.org/drawingml/2006/main" name="1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4.xml><?xml version="1.0" encoding="utf-8"?>
<a:theme xmlns:a="http://schemas.openxmlformats.org/drawingml/2006/main" name="1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5.xml><?xml version="1.0" encoding="utf-8"?>
<a:theme xmlns:a="http://schemas.openxmlformats.org/drawingml/2006/main" name="1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6.xml><?xml version="1.0" encoding="utf-8"?>
<a:theme xmlns:a="http://schemas.openxmlformats.org/drawingml/2006/main" name="1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7.xml><?xml version="1.0" encoding="utf-8"?>
<a:theme xmlns:a="http://schemas.openxmlformats.org/drawingml/2006/main" name="1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8.xml><?xml version="1.0" encoding="utf-8"?>
<a:theme xmlns:a="http://schemas.openxmlformats.org/drawingml/2006/main" name="1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9.xml><?xml version="1.0" encoding="utf-8"?>
<a:theme xmlns:a="http://schemas.openxmlformats.org/drawingml/2006/main" name="1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0.xml><?xml version="1.0" encoding="utf-8"?>
<a:theme xmlns:a="http://schemas.openxmlformats.org/drawingml/2006/main" name="1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1.xml><?xml version="1.0" encoding="utf-8"?>
<a:theme xmlns:a="http://schemas.openxmlformats.org/drawingml/2006/main" name="1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2.xml><?xml version="1.0" encoding="utf-8"?>
<a:theme xmlns:a="http://schemas.openxmlformats.org/drawingml/2006/main" name="1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3.xml><?xml version="1.0" encoding="utf-8"?>
<a:theme xmlns:a="http://schemas.openxmlformats.org/drawingml/2006/main" name="1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4.xml><?xml version="1.0" encoding="utf-8"?>
<a:theme xmlns:a="http://schemas.openxmlformats.org/drawingml/2006/main" name="1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5.xml><?xml version="1.0" encoding="utf-8"?>
<a:theme xmlns:a="http://schemas.openxmlformats.org/drawingml/2006/main" name="15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6.xml><?xml version="1.0" encoding="utf-8"?>
<a:theme xmlns:a="http://schemas.openxmlformats.org/drawingml/2006/main" name="15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7.xml><?xml version="1.0" encoding="utf-8"?>
<a:theme xmlns:a="http://schemas.openxmlformats.org/drawingml/2006/main" name="15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8.xml><?xml version="1.0" encoding="utf-8"?>
<a:theme xmlns:a="http://schemas.openxmlformats.org/drawingml/2006/main" name="15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9.xml><?xml version="1.0" encoding="utf-8"?>
<a:theme xmlns:a="http://schemas.openxmlformats.org/drawingml/2006/main" name="1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0.xml><?xml version="1.0" encoding="utf-8"?>
<a:theme xmlns:a="http://schemas.openxmlformats.org/drawingml/2006/main" name="15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1.xml><?xml version="1.0" encoding="utf-8"?>
<a:theme xmlns:a="http://schemas.openxmlformats.org/drawingml/2006/main" name="16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2.xml><?xml version="1.0" encoding="utf-8"?>
<a:theme xmlns:a="http://schemas.openxmlformats.org/drawingml/2006/main" name="16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3.xml><?xml version="1.0" encoding="utf-8"?>
<a:theme xmlns:a="http://schemas.openxmlformats.org/drawingml/2006/main" name="16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6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6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6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6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6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6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6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6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6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6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7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7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7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7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7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7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7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7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7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7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8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2.xml><?xml version="1.0" encoding="utf-8"?>
<a:theme xmlns:a="http://schemas.openxmlformats.org/drawingml/2006/main" name="8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3.xml><?xml version="1.0" encoding="utf-8"?>
<a:theme xmlns:a="http://schemas.openxmlformats.org/drawingml/2006/main" name="8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4.xml><?xml version="1.0" encoding="utf-8"?>
<a:theme xmlns:a="http://schemas.openxmlformats.org/drawingml/2006/main" name="8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5.xml><?xml version="1.0" encoding="utf-8"?>
<a:theme xmlns:a="http://schemas.openxmlformats.org/drawingml/2006/main" name="8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6.xml><?xml version="1.0" encoding="utf-8"?>
<a:theme xmlns:a="http://schemas.openxmlformats.org/drawingml/2006/main" name="8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7.xml><?xml version="1.0" encoding="utf-8"?>
<a:theme xmlns:a="http://schemas.openxmlformats.org/drawingml/2006/main" name="8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8.xml><?xml version="1.0" encoding="utf-8"?>
<a:theme xmlns:a="http://schemas.openxmlformats.org/drawingml/2006/main" name="8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9.xml><?xml version="1.0" encoding="utf-8"?>
<a:theme xmlns:a="http://schemas.openxmlformats.org/drawingml/2006/main" name="8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0.xml><?xml version="1.0" encoding="utf-8"?>
<a:theme xmlns:a="http://schemas.openxmlformats.org/drawingml/2006/main" name="8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1.xml><?xml version="1.0" encoding="utf-8"?>
<a:theme xmlns:a="http://schemas.openxmlformats.org/drawingml/2006/main" name="9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2.xml><?xml version="1.0" encoding="utf-8"?>
<a:theme xmlns:a="http://schemas.openxmlformats.org/drawingml/2006/main" name="9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3.xml><?xml version="1.0" encoding="utf-8"?>
<a:theme xmlns:a="http://schemas.openxmlformats.org/drawingml/2006/main" name="9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4.xml><?xml version="1.0" encoding="utf-8"?>
<a:theme xmlns:a="http://schemas.openxmlformats.org/drawingml/2006/main" name="9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5.xml><?xml version="1.0" encoding="utf-8"?>
<a:theme xmlns:a="http://schemas.openxmlformats.org/drawingml/2006/main" name="9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6.xml><?xml version="1.0" encoding="utf-8"?>
<a:theme xmlns:a="http://schemas.openxmlformats.org/drawingml/2006/main" name="9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7.xml><?xml version="1.0" encoding="utf-8"?>
<a:theme xmlns:a="http://schemas.openxmlformats.org/drawingml/2006/main" name="9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8.xml><?xml version="1.0" encoding="utf-8"?>
<a:theme xmlns:a="http://schemas.openxmlformats.org/drawingml/2006/main" name="9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9.xml><?xml version="1.0" encoding="utf-8"?>
<a:theme xmlns:a="http://schemas.openxmlformats.org/drawingml/2006/main" name="9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BIF2e_Lecture_Design</Template>
  <TotalTime>3724</TotalTime>
  <Words>3257</Words>
  <Application>Microsoft Office PowerPoint</Application>
  <PresentationFormat>On-screen Show (4:3)</PresentationFormat>
  <Paragraphs>893</Paragraphs>
  <Slides>58</Slides>
  <Notes>56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163</vt:i4>
      </vt:variant>
      <vt:variant>
        <vt:lpstr>Slide Titles</vt:lpstr>
      </vt:variant>
      <vt:variant>
        <vt:i4>58</vt:i4>
      </vt:variant>
    </vt:vector>
  </HeadingPairs>
  <TitlesOfParts>
    <vt:vector size="228" baseType="lpstr">
      <vt:lpstr>ＭＳ Ｐゴシック</vt:lpstr>
      <vt:lpstr>Arial</vt:lpstr>
      <vt:lpstr>Symbol</vt:lpstr>
      <vt:lpstr>Times</vt:lpstr>
      <vt:lpstr>Times New Roman</vt:lpstr>
      <vt:lpstr>Wingdings</vt:lpstr>
      <vt:lpstr>ヒラギノ角ゴ Pro W3</vt:lpstr>
      <vt:lpstr>BIF2e_Lecture_Design</vt:lpstr>
      <vt:lpstr>1_Blank</vt:lpstr>
      <vt:lpstr>2_Blank</vt:lpstr>
      <vt:lpstr>3_Blank</vt:lpstr>
      <vt:lpstr>4_Blank</vt:lpstr>
      <vt:lpstr>5_Blank</vt:lpstr>
      <vt:lpstr>6_Blank</vt:lpstr>
      <vt:lpstr>7_Blank</vt:lpstr>
      <vt:lpstr>8_Blank</vt:lpstr>
      <vt:lpstr>9_Blank</vt:lpstr>
      <vt:lpstr>10_Blank</vt:lpstr>
      <vt:lpstr>11_Blank</vt:lpstr>
      <vt:lpstr>12_Blank</vt:lpstr>
      <vt:lpstr>13_Blank</vt:lpstr>
      <vt:lpstr>14_Blank</vt:lpstr>
      <vt:lpstr>15_Blank</vt:lpstr>
      <vt:lpstr>16_Blank</vt:lpstr>
      <vt:lpstr>17_Blank</vt:lpstr>
      <vt:lpstr>18_Blank</vt:lpstr>
      <vt:lpstr>19_Blank</vt:lpstr>
      <vt:lpstr>20_Blank</vt:lpstr>
      <vt:lpstr>21_Blank</vt:lpstr>
      <vt:lpstr>22_Blank</vt:lpstr>
      <vt:lpstr>23_Blank</vt:lpstr>
      <vt:lpstr>24_Blank</vt:lpstr>
      <vt:lpstr>25_Blank</vt:lpstr>
      <vt:lpstr>26_Blank</vt:lpstr>
      <vt:lpstr>27_Blank</vt:lpstr>
      <vt:lpstr>28_Blank</vt:lpstr>
      <vt:lpstr>29_Blank</vt:lpstr>
      <vt:lpstr>30_Blank</vt:lpstr>
      <vt:lpstr>31_Blank</vt:lpstr>
      <vt:lpstr>32_Blank</vt:lpstr>
      <vt:lpstr>33_Blank</vt:lpstr>
      <vt:lpstr>34_Blank</vt:lpstr>
      <vt:lpstr>35_Blank</vt:lpstr>
      <vt:lpstr>36_Blank</vt:lpstr>
      <vt:lpstr>37_Blank</vt:lpstr>
      <vt:lpstr>38_Blank</vt:lpstr>
      <vt:lpstr>39_Blank</vt:lpstr>
      <vt:lpstr>40_Blank</vt:lpstr>
      <vt:lpstr>41_Blank</vt:lpstr>
      <vt:lpstr>42_Blank</vt:lpstr>
      <vt:lpstr>43_Blank</vt:lpstr>
      <vt:lpstr>44_Blank</vt:lpstr>
      <vt:lpstr>45_Blank</vt:lpstr>
      <vt:lpstr>46_Blank</vt:lpstr>
      <vt:lpstr>47_Blank</vt:lpstr>
      <vt:lpstr>48_Blank</vt:lpstr>
      <vt:lpstr>49_Blank</vt:lpstr>
      <vt:lpstr>50_Blank</vt:lpstr>
      <vt:lpstr>51_Blank</vt:lpstr>
      <vt:lpstr>52_Blank</vt:lpstr>
      <vt:lpstr>53_Blank</vt:lpstr>
      <vt:lpstr>54_Blank</vt:lpstr>
      <vt:lpstr>55_Blank</vt:lpstr>
      <vt:lpstr>56_Blank</vt:lpstr>
      <vt:lpstr>57_Blank</vt:lpstr>
      <vt:lpstr>58_Blank</vt:lpstr>
      <vt:lpstr>59_Blank</vt:lpstr>
      <vt:lpstr>60_Blank</vt:lpstr>
      <vt:lpstr>61_Blank</vt:lpstr>
      <vt:lpstr>62_Blank</vt:lpstr>
      <vt:lpstr>63_Blank</vt:lpstr>
      <vt:lpstr>64_Blank</vt:lpstr>
      <vt:lpstr>65_Blank</vt:lpstr>
      <vt:lpstr>66_Blank</vt:lpstr>
      <vt:lpstr>67_Blank</vt:lpstr>
      <vt:lpstr>68_Blank</vt:lpstr>
      <vt:lpstr>69_Blank</vt:lpstr>
      <vt:lpstr>70_Blank</vt:lpstr>
      <vt:lpstr>71_Blank</vt:lpstr>
      <vt:lpstr>72_Blank</vt:lpstr>
      <vt:lpstr>73_Blank</vt:lpstr>
      <vt:lpstr>74_Blank</vt:lpstr>
      <vt:lpstr>75_Blank</vt:lpstr>
      <vt:lpstr>76_Blank</vt:lpstr>
      <vt:lpstr>77_Blank</vt:lpstr>
      <vt:lpstr>78_Blank</vt:lpstr>
      <vt:lpstr>79_Blank</vt:lpstr>
      <vt:lpstr>80_Blank</vt:lpstr>
      <vt:lpstr>81_Blank</vt:lpstr>
      <vt:lpstr>82_Blank</vt:lpstr>
      <vt:lpstr>83_Blank</vt:lpstr>
      <vt:lpstr>84_Blank</vt:lpstr>
      <vt:lpstr>85_Blank</vt:lpstr>
      <vt:lpstr>86_Blank</vt:lpstr>
      <vt:lpstr>87_Blank</vt:lpstr>
      <vt:lpstr>88_Blank</vt:lpstr>
      <vt:lpstr>89_Blank</vt:lpstr>
      <vt:lpstr>90_Blank</vt:lpstr>
      <vt:lpstr>91_Blank</vt:lpstr>
      <vt:lpstr>92_Blank</vt:lpstr>
      <vt:lpstr>93_Blank</vt:lpstr>
      <vt:lpstr>94_Blank</vt:lpstr>
      <vt:lpstr>95_Blank</vt:lpstr>
      <vt:lpstr>96_Blank</vt:lpstr>
      <vt:lpstr>97_Blank</vt:lpstr>
      <vt:lpstr>98_Blank</vt:lpstr>
      <vt:lpstr>99_Blank</vt:lpstr>
      <vt:lpstr>100_Blank</vt:lpstr>
      <vt:lpstr>101_Blank</vt:lpstr>
      <vt:lpstr>102_Blank</vt:lpstr>
      <vt:lpstr>103_Blank</vt:lpstr>
      <vt:lpstr>104_Blank</vt:lpstr>
      <vt:lpstr>105_Blank</vt:lpstr>
      <vt:lpstr>106_Blank</vt:lpstr>
      <vt:lpstr>107_Blank</vt:lpstr>
      <vt:lpstr>108_Blank</vt:lpstr>
      <vt:lpstr>109_Blank</vt:lpstr>
      <vt:lpstr>110_Blank</vt:lpstr>
      <vt:lpstr>111_Blank</vt:lpstr>
      <vt:lpstr>112_Blank</vt:lpstr>
      <vt:lpstr>113_Blank</vt:lpstr>
      <vt:lpstr>114_Blank</vt:lpstr>
      <vt:lpstr>115_Blank</vt:lpstr>
      <vt:lpstr>116_Blank</vt:lpstr>
      <vt:lpstr>117_Blank</vt:lpstr>
      <vt:lpstr>118_Blank</vt:lpstr>
      <vt:lpstr>119_Blank</vt:lpstr>
      <vt:lpstr>120_Blank</vt:lpstr>
      <vt:lpstr>121_Blank</vt:lpstr>
      <vt:lpstr>122_Blank</vt:lpstr>
      <vt:lpstr>123_Blank</vt:lpstr>
      <vt:lpstr>124_Blank</vt:lpstr>
      <vt:lpstr>125_Blank</vt:lpstr>
      <vt:lpstr>126_Blank</vt:lpstr>
      <vt:lpstr>127_Blank</vt:lpstr>
      <vt:lpstr>128_Blank</vt:lpstr>
      <vt:lpstr>129_Blank</vt:lpstr>
      <vt:lpstr>130_Blank</vt:lpstr>
      <vt:lpstr>131_Blank</vt:lpstr>
      <vt:lpstr>132_Blank</vt:lpstr>
      <vt:lpstr>133_Blank</vt:lpstr>
      <vt:lpstr>134_Blank</vt:lpstr>
      <vt:lpstr>135_Blank</vt:lpstr>
      <vt:lpstr>136_Blank</vt:lpstr>
      <vt:lpstr>137_Blank</vt:lpstr>
      <vt:lpstr>138_Blank</vt:lpstr>
      <vt:lpstr>139_Blank</vt:lpstr>
      <vt:lpstr>140_Blank</vt:lpstr>
      <vt:lpstr>141_Blank</vt:lpstr>
      <vt:lpstr>142_Blank</vt:lpstr>
      <vt:lpstr>143_Blank</vt:lpstr>
      <vt:lpstr>144_Blank</vt:lpstr>
      <vt:lpstr>145_Blank</vt:lpstr>
      <vt:lpstr>146_Blank</vt:lpstr>
      <vt:lpstr>147_Blank</vt:lpstr>
      <vt:lpstr>148_Blank</vt:lpstr>
      <vt:lpstr>149_Blank</vt:lpstr>
      <vt:lpstr>150_Blank</vt:lpstr>
      <vt:lpstr>151_Blank</vt:lpstr>
      <vt:lpstr>152_Blank</vt:lpstr>
      <vt:lpstr>153_Blank</vt:lpstr>
      <vt:lpstr>154_Blank</vt:lpstr>
      <vt:lpstr>155_Blank</vt:lpstr>
      <vt:lpstr>156_Blank</vt:lpstr>
      <vt:lpstr>157_Blank</vt:lpstr>
      <vt:lpstr>158_Blank</vt:lpstr>
      <vt:lpstr>159_Blank</vt:lpstr>
      <vt:lpstr>160_Blank</vt:lpstr>
      <vt:lpstr>161_Blank</vt:lpstr>
      <vt:lpstr>162_Blank</vt:lpstr>
      <vt:lpstr>Overview: Locating Genes Along Chromosomes</vt:lpstr>
      <vt:lpstr>PowerPoint Presentation</vt:lpstr>
      <vt:lpstr>Figure 12.2</vt:lpstr>
      <vt:lpstr>Concept 12.1: Morgan showed that Mendelian inheritance has its physical basis in the behavior of chromosomes: scientific inquiry</vt:lpstr>
      <vt:lpstr>Morgan’s Choice of Experimental Organism</vt:lpstr>
      <vt:lpstr>PowerPoint Presentation</vt:lpstr>
      <vt:lpstr>Figure 12.3</vt:lpstr>
      <vt:lpstr>Correlating Behavior of a Gene’s Alleles with Behavior of a Chromosome Pair </vt:lpstr>
      <vt:lpstr>PowerPoint Presentation</vt:lpstr>
      <vt:lpstr>Figure 12.4-2</vt:lpstr>
      <vt:lpstr>Concept 12.2: Sex-linked genes exhibit unique patterns of inheritance</vt:lpstr>
      <vt:lpstr>The Chromosomal Basis of Sex</vt:lpstr>
      <vt:lpstr>Figure 12.5</vt:lpstr>
      <vt:lpstr>Figure 12.6</vt:lpstr>
      <vt:lpstr>PowerPoint Presentation</vt:lpstr>
      <vt:lpstr>Inheritance of X-Linked Genes</vt:lpstr>
      <vt:lpstr>PowerPoint Presentation</vt:lpstr>
      <vt:lpstr>Figure 12.7</vt:lpstr>
      <vt:lpstr>PowerPoint Presentation</vt:lpstr>
      <vt:lpstr>X Inactivation in Female Mammals</vt:lpstr>
      <vt:lpstr>Figure 12.8</vt:lpstr>
      <vt:lpstr>Concept 12.3: Linked genes tend to be inherited together because they are located near each other on the same chromosome</vt:lpstr>
      <vt:lpstr>How Linkage Affects Inheritance</vt:lpstr>
      <vt:lpstr>PowerPoint Presentation</vt:lpstr>
      <vt:lpstr>Figure 12.UN01</vt:lpstr>
      <vt:lpstr>PowerPoint Presentation</vt:lpstr>
      <vt:lpstr>Figure 12.9</vt:lpstr>
      <vt:lpstr>Genetic Recombination and Linkage</vt:lpstr>
      <vt:lpstr>Recombination of Unlinked Genes: Independent Assortment of Chromosomes</vt:lpstr>
      <vt:lpstr>Figure 12.UN02</vt:lpstr>
      <vt:lpstr>Recombination of Linked Genes: Crossing Over</vt:lpstr>
      <vt:lpstr>Animation: Crossing Over</vt:lpstr>
      <vt:lpstr>Figure 12.10</vt:lpstr>
      <vt:lpstr>New Combinations of Alleles: Variation for Natural Selection</vt:lpstr>
      <vt:lpstr>Mapping the Distance Between Genes Using Recombination Data: Scientific Inquiry</vt:lpstr>
      <vt:lpstr>PowerPoint Presentation</vt:lpstr>
      <vt:lpstr>Figure 12.11</vt:lpstr>
      <vt:lpstr>PowerPoint Presentation</vt:lpstr>
      <vt:lpstr>PowerPoint Presentation</vt:lpstr>
      <vt:lpstr>Figure 12.12</vt:lpstr>
      <vt:lpstr>PowerPoint Presentation</vt:lpstr>
      <vt:lpstr>PowerPoint Presentation</vt:lpstr>
      <vt:lpstr>Concept 12.4: Alterations of chromosome number or structure cause some genetic disorders</vt:lpstr>
      <vt:lpstr>Abnormal Chromosome Number</vt:lpstr>
      <vt:lpstr>Figure 12.13-s3</vt:lpstr>
      <vt:lpstr>PowerPoint Presentation</vt:lpstr>
      <vt:lpstr>PowerPoint Presentation</vt:lpstr>
      <vt:lpstr>PowerPoint Presentation</vt:lpstr>
      <vt:lpstr>Alterations of Chromosome Structure</vt:lpstr>
      <vt:lpstr>Figure 12.14</vt:lpstr>
      <vt:lpstr>PowerPoint Presentation</vt:lpstr>
      <vt:lpstr>Human Disorders Due to Chromosomal Alterations</vt:lpstr>
      <vt:lpstr>Down Syndrome (Trisomy 21)</vt:lpstr>
      <vt:lpstr>Figure 12.15</vt:lpstr>
      <vt:lpstr>Aneuploidy of Sex Chromosomes</vt:lpstr>
      <vt:lpstr>PowerPoint Presentation</vt:lpstr>
      <vt:lpstr>Disorders Caused by Structurally Altered Chromosomes</vt:lpstr>
      <vt:lpstr>Figure 12.16</vt:lpstr>
    </vt:vector>
  </TitlesOfParts>
  <Company>Pearson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Delgado</dc:creator>
  <cp:lastModifiedBy>Kristi Whittaker</cp:lastModifiedBy>
  <cp:revision>609</cp:revision>
  <cp:lastPrinted>2005-03-24T12:52:04Z</cp:lastPrinted>
  <dcterms:created xsi:type="dcterms:W3CDTF">2010-10-31T21:38:30Z</dcterms:created>
  <dcterms:modified xsi:type="dcterms:W3CDTF">2017-09-27T22:03:58Z</dcterms:modified>
</cp:coreProperties>
</file>