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slideLayouts/slideLayout7.xml" ContentType="application/vnd.openxmlformats-officedocument.presentationml.slideLayout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slideLayouts/slideLayout8.xml" ContentType="application/vnd.openxmlformats-officedocument.presentationml.slideLayout+xml"/>
  <Override PartName="/ppt/theme/theme126.xml" ContentType="application/vnd.openxmlformats-officedocument.theme+xml"/>
  <Override PartName="/ppt/slideLayouts/slideLayout9.xml" ContentType="application/vnd.openxmlformats-officedocument.presentationml.slideLayout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slideLayouts/slideLayout10.xml" ContentType="application/vnd.openxmlformats-officedocument.presentationml.slideLayout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slideLayouts/slideLayout11.xml" ContentType="application/vnd.openxmlformats-officedocument.presentationml.slideLayout+xml"/>
  <Override PartName="/ppt/theme/theme135.xml" ContentType="application/vnd.openxmlformats-officedocument.theme+xml"/>
  <Override PartName="/ppt/slideLayouts/slideLayout12.xml" ContentType="application/vnd.openxmlformats-officedocument.presentationml.slideLayout+xml"/>
  <Override PartName="/ppt/theme/theme136.xml" ContentType="application/vnd.openxmlformats-officedocument.theme+xml"/>
  <Override PartName="/ppt/slideLayouts/slideLayout13.xml" ContentType="application/vnd.openxmlformats-officedocument.presentationml.slideLayout+xml"/>
  <Override PartName="/ppt/theme/theme137.xml" ContentType="application/vnd.openxmlformats-officedocument.theme+xml"/>
  <Override PartName="/ppt/slideLayouts/slideLayout14.xml" ContentType="application/vnd.openxmlformats-officedocument.presentationml.slideLayout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slideLayouts/slideLayout15.xml" ContentType="application/vnd.openxmlformats-officedocument.presentationml.slideLayout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slideLayouts/slideLayout16.xml" ContentType="application/vnd.openxmlformats-officedocument.presentationml.slideLayout+xml"/>
  <Override PartName="/ppt/theme/theme144.xml" ContentType="application/vnd.openxmlformats-officedocument.theme+xml"/>
  <Override PartName="/ppt/slideLayouts/slideLayout17.xml" ContentType="application/vnd.openxmlformats-officedocument.presentationml.slideLayout+xml"/>
  <Override PartName="/ppt/theme/theme145.xml" ContentType="application/vnd.openxmlformats-officedocument.theme+xml"/>
  <Override PartName="/ppt/theme/theme146.xml" ContentType="application/vnd.openxmlformats-officedocument.theme+xml"/>
  <Override PartName="/ppt/slideLayouts/slideLayout18.xml" ContentType="application/vnd.openxmlformats-officedocument.presentationml.slideLayout+xml"/>
  <Override PartName="/ppt/theme/theme147.xml" ContentType="application/vnd.openxmlformats-officedocument.theme+xml"/>
  <Override PartName="/ppt/slideLayouts/slideLayout19.xml" ContentType="application/vnd.openxmlformats-officedocument.presentationml.slideLayout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slideLayouts/slideLayout20.xml" ContentType="application/vnd.openxmlformats-officedocument.presentationml.slideLayout+xml"/>
  <Override PartName="/ppt/theme/theme155.xml" ContentType="application/vnd.openxmlformats-officedocument.theme+xml"/>
  <Override PartName="/ppt/theme/theme156.xml" ContentType="application/vnd.openxmlformats-officedocument.theme+xml"/>
  <Override PartName="/ppt/slideLayouts/slideLayout21.xml" ContentType="application/vnd.openxmlformats-officedocument.presentationml.slideLayout+xml"/>
  <Override PartName="/ppt/theme/theme157.xml" ContentType="application/vnd.openxmlformats-officedocument.theme+xml"/>
  <Override PartName="/ppt/slideLayouts/slideLayout22.xml" ContentType="application/vnd.openxmlformats-officedocument.presentationml.slideLayout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slideLayouts/slideLayout23.xml" ContentType="application/vnd.openxmlformats-officedocument.presentationml.slideLayout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4" r:id="rId122"/>
    <p:sldMasterId id="2147484026" r:id="rId123"/>
    <p:sldMasterId id="2147484028" r:id="rId124"/>
    <p:sldMasterId id="2147484030" r:id="rId125"/>
    <p:sldMasterId id="2147484032" r:id="rId126"/>
    <p:sldMasterId id="2147484034" r:id="rId127"/>
    <p:sldMasterId id="2147484036" r:id="rId128"/>
    <p:sldMasterId id="2147484038" r:id="rId129"/>
    <p:sldMasterId id="2147484040" r:id="rId130"/>
    <p:sldMasterId id="2147484042" r:id="rId131"/>
    <p:sldMasterId id="2147484044" r:id="rId132"/>
    <p:sldMasterId id="2147484046" r:id="rId133"/>
    <p:sldMasterId id="2147484048" r:id="rId134"/>
    <p:sldMasterId id="2147484050" r:id="rId135"/>
    <p:sldMasterId id="2147484052" r:id="rId136"/>
    <p:sldMasterId id="2147484054" r:id="rId137"/>
    <p:sldMasterId id="2147484056" r:id="rId138"/>
    <p:sldMasterId id="2147484058" r:id="rId139"/>
    <p:sldMasterId id="2147484060" r:id="rId140"/>
    <p:sldMasterId id="2147484062" r:id="rId141"/>
    <p:sldMasterId id="2147484064" r:id="rId142"/>
    <p:sldMasterId id="2147484066" r:id="rId143"/>
    <p:sldMasterId id="2147484068" r:id="rId144"/>
    <p:sldMasterId id="2147484070" r:id="rId145"/>
    <p:sldMasterId id="2147484072" r:id="rId146"/>
    <p:sldMasterId id="2147484074" r:id="rId147"/>
    <p:sldMasterId id="2147484076" r:id="rId148"/>
    <p:sldMasterId id="2147484078" r:id="rId149"/>
    <p:sldMasterId id="2147484080" r:id="rId150"/>
    <p:sldMasterId id="2147484082" r:id="rId151"/>
    <p:sldMasterId id="2147484084" r:id="rId152"/>
    <p:sldMasterId id="2147484086" r:id="rId153"/>
    <p:sldMasterId id="2147484088" r:id="rId154"/>
    <p:sldMasterId id="2147484090" r:id="rId155"/>
    <p:sldMasterId id="2147484092" r:id="rId156"/>
    <p:sldMasterId id="2147484094" r:id="rId157"/>
    <p:sldMasterId id="2147484096" r:id="rId158"/>
    <p:sldMasterId id="2147484098" r:id="rId159"/>
    <p:sldMasterId id="2147484100" r:id="rId160"/>
    <p:sldMasterId id="2147484102" r:id="rId161"/>
    <p:sldMasterId id="2147484104" r:id="rId162"/>
    <p:sldMasterId id="2147484106" r:id="rId163"/>
    <p:sldMasterId id="2147484108" r:id="rId164"/>
    <p:sldMasterId id="2147484110" r:id="rId165"/>
    <p:sldMasterId id="2147484112" r:id="rId166"/>
    <p:sldMasterId id="2147484114" r:id="rId167"/>
    <p:sldMasterId id="2147484116" r:id="rId168"/>
    <p:sldMasterId id="2147484118" r:id="rId169"/>
  </p:sldMasterIdLst>
  <p:notesMasterIdLst>
    <p:notesMasterId r:id="rId235"/>
  </p:notesMasterIdLst>
  <p:handoutMasterIdLst>
    <p:handoutMasterId r:id="rId236"/>
  </p:handoutMasterIdLst>
  <p:sldIdLst>
    <p:sldId id="256" r:id="rId170"/>
    <p:sldId id="260" r:id="rId171"/>
    <p:sldId id="261" r:id="rId172"/>
    <p:sldId id="360" r:id="rId173"/>
    <p:sldId id="263" r:id="rId174"/>
    <p:sldId id="265" r:id="rId175"/>
    <p:sldId id="363" r:id="rId176"/>
    <p:sldId id="269" r:id="rId177"/>
    <p:sldId id="270" r:id="rId178"/>
    <p:sldId id="364" r:id="rId179"/>
    <p:sldId id="274" r:id="rId180"/>
    <p:sldId id="275" r:id="rId181"/>
    <p:sldId id="367" r:id="rId182"/>
    <p:sldId id="279" r:id="rId183"/>
    <p:sldId id="280" r:id="rId184"/>
    <p:sldId id="281" r:id="rId185"/>
    <p:sldId id="282" r:id="rId186"/>
    <p:sldId id="372" r:id="rId187"/>
    <p:sldId id="373" r:id="rId188"/>
    <p:sldId id="289" r:id="rId189"/>
    <p:sldId id="374" r:id="rId190"/>
    <p:sldId id="291" r:id="rId191"/>
    <p:sldId id="292" r:id="rId192"/>
    <p:sldId id="375" r:id="rId193"/>
    <p:sldId id="296" r:id="rId194"/>
    <p:sldId id="297" r:id="rId195"/>
    <p:sldId id="298" r:id="rId196"/>
    <p:sldId id="378" r:id="rId197"/>
    <p:sldId id="300" r:id="rId198"/>
    <p:sldId id="301" r:id="rId199"/>
    <p:sldId id="302" r:id="rId200"/>
    <p:sldId id="303" r:id="rId201"/>
    <p:sldId id="304" r:id="rId202"/>
    <p:sldId id="305" r:id="rId203"/>
    <p:sldId id="306" r:id="rId204"/>
    <p:sldId id="381" r:id="rId205"/>
    <p:sldId id="310" r:id="rId206"/>
    <p:sldId id="311" r:id="rId207"/>
    <p:sldId id="312" r:id="rId208"/>
    <p:sldId id="313" r:id="rId209"/>
    <p:sldId id="382" r:id="rId210"/>
    <p:sldId id="316" r:id="rId211"/>
    <p:sldId id="319" r:id="rId212"/>
    <p:sldId id="384" r:id="rId213"/>
    <p:sldId id="400" r:id="rId214"/>
    <p:sldId id="321" r:id="rId215"/>
    <p:sldId id="322" r:id="rId216"/>
    <p:sldId id="323" r:id="rId217"/>
    <p:sldId id="324" r:id="rId218"/>
    <p:sldId id="325" r:id="rId219"/>
    <p:sldId id="326" r:id="rId220"/>
    <p:sldId id="385" r:id="rId221"/>
    <p:sldId id="334" r:id="rId222"/>
    <p:sldId id="335" r:id="rId223"/>
    <p:sldId id="392" r:id="rId224"/>
    <p:sldId id="338" r:id="rId225"/>
    <p:sldId id="339" r:id="rId226"/>
    <p:sldId id="340" r:id="rId227"/>
    <p:sldId id="341" r:id="rId228"/>
    <p:sldId id="394" r:id="rId229"/>
    <p:sldId id="343" r:id="rId230"/>
    <p:sldId id="395" r:id="rId231"/>
    <p:sldId id="346" r:id="rId232"/>
    <p:sldId id="347" r:id="rId233"/>
    <p:sldId id="348" r:id="rId234"/>
  </p:sldIdLst>
  <p:sldSz cx="9144000" cy="6858000" type="screen4x3"/>
  <p:notesSz cx="6858000" cy="9144000"/>
  <p:custDataLst>
    <p:tags r:id="rId2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Ann Chisnell" initials="AC" lastIdx="4" clrIdx="4">
    <p:extLst>
      <p:ext uri="{19B8F6BF-5375-455C-9EA6-DF929625EA0E}">
        <p15:presenceInfo xmlns:p15="http://schemas.microsoft.com/office/powerpoint/2012/main" userId="S-1-5-21-70022950-1981359576-782984527-1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16" autoAdjust="0"/>
    <p:restoredTop sz="92230" autoAdjust="0"/>
  </p:normalViewPr>
  <p:slideViewPr>
    <p:cSldViewPr snapToGrid="0" showGuides="1">
      <p:cViewPr varScale="1">
        <p:scale>
          <a:sx n="85" d="100"/>
          <a:sy n="85" d="100"/>
        </p:scale>
        <p:origin x="1782" y="84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13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" Target="slides/slide1.xml"/><Relationship Id="rId191" Type="http://schemas.openxmlformats.org/officeDocument/2006/relationships/slide" Target="slides/slide22.xml"/><Relationship Id="rId205" Type="http://schemas.openxmlformats.org/officeDocument/2006/relationships/slide" Target="slides/slide36.xml"/><Relationship Id="rId226" Type="http://schemas.openxmlformats.org/officeDocument/2006/relationships/slide" Target="slides/slide57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" Target="slides/slide12.xml"/><Relationship Id="rId216" Type="http://schemas.openxmlformats.org/officeDocument/2006/relationships/slide" Target="slides/slide47.xml"/><Relationship Id="rId237" Type="http://schemas.openxmlformats.org/officeDocument/2006/relationships/tags" Target="tags/tag1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" Target="slides/slide2.xml"/><Relationship Id="rId192" Type="http://schemas.openxmlformats.org/officeDocument/2006/relationships/slide" Target="slides/slide23.xml"/><Relationship Id="rId206" Type="http://schemas.openxmlformats.org/officeDocument/2006/relationships/slide" Target="slides/slide37.xml"/><Relationship Id="rId227" Type="http://schemas.openxmlformats.org/officeDocument/2006/relationships/slide" Target="slides/slide58.xml"/><Relationship Id="rId201" Type="http://schemas.openxmlformats.org/officeDocument/2006/relationships/slide" Target="slides/slide32.xml"/><Relationship Id="rId222" Type="http://schemas.openxmlformats.org/officeDocument/2006/relationships/slide" Target="slides/slide5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" Target="slides/slide13.xml"/><Relationship Id="rId187" Type="http://schemas.openxmlformats.org/officeDocument/2006/relationships/slide" Target="slides/slide18.xml"/><Relationship Id="rId217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43.xml"/><Relationship Id="rId233" Type="http://schemas.openxmlformats.org/officeDocument/2006/relationships/slide" Target="slides/slide64.xml"/><Relationship Id="rId238" Type="http://schemas.openxmlformats.org/officeDocument/2006/relationships/commentAuthors" Target="commentAuthors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" Target="slides/slide8.xml"/><Relationship Id="rId198" Type="http://schemas.openxmlformats.org/officeDocument/2006/relationships/slide" Target="slides/slide29.xml"/><Relationship Id="rId172" Type="http://schemas.openxmlformats.org/officeDocument/2006/relationships/slide" Target="slides/slide3.xml"/><Relationship Id="rId193" Type="http://schemas.openxmlformats.org/officeDocument/2006/relationships/slide" Target="slides/slide24.xml"/><Relationship Id="rId202" Type="http://schemas.openxmlformats.org/officeDocument/2006/relationships/slide" Target="slides/slide33.xml"/><Relationship Id="rId207" Type="http://schemas.openxmlformats.org/officeDocument/2006/relationships/slide" Target="slides/slide38.xml"/><Relationship Id="rId223" Type="http://schemas.openxmlformats.org/officeDocument/2006/relationships/slide" Target="slides/slide54.xml"/><Relationship Id="rId228" Type="http://schemas.openxmlformats.org/officeDocument/2006/relationships/slide" Target="slides/slide5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" Target="slides/slide14.xml"/><Relationship Id="rId213" Type="http://schemas.openxmlformats.org/officeDocument/2006/relationships/slide" Target="slides/slide44.xml"/><Relationship Id="rId218" Type="http://schemas.openxmlformats.org/officeDocument/2006/relationships/slide" Target="slides/slide49.xml"/><Relationship Id="rId234" Type="http://schemas.openxmlformats.org/officeDocument/2006/relationships/slide" Target="slides/slide65.xml"/><Relationship Id="rId23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" Target="slides/slide9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" Target="slides/slide4.xml"/><Relationship Id="rId194" Type="http://schemas.openxmlformats.org/officeDocument/2006/relationships/slide" Target="slides/slide25.xml"/><Relationship Id="rId199" Type="http://schemas.openxmlformats.org/officeDocument/2006/relationships/slide" Target="slides/slide30.xml"/><Relationship Id="rId203" Type="http://schemas.openxmlformats.org/officeDocument/2006/relationships/slide" Target="slides/slide34.xml"/><Relationship Id="rId208" Type="http://schemas.openxmlformats.org/officeDocument/2006/relationships/slide" Target="slides/slide39.xml"/><Relationship Id="rId229" Type="http://schemas.openxmlformats.org/officeDocument/2006/relationships/slide" Target="slides/slide60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55.xml"/><Relationship Id="rId24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" Target="slides/slide15.xml"/><Relationship Id="rId189" Type="http://schemas.openxmlformats.org/officeDocument/2006/relationships/slide" Target="slides/slide20.xml"/><Relationship Id="rId219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45.xml"/><Relationship Id="rId230" Type="http://schemas.openxmlformats.org/officeDocument/2006/relationships/slide" Target="slides/slide61.xml"/><Relationship Id="rId235" Type="http://schemas.openxmlformats.org/officeDocument/2006/relationships/notesMaster" Target="notesMasters/notesMaster1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" Target="slides/slide5.xml"/><Relationship Id="rId179" Type="http://schemas.openxmlformats.org/officeDocument/2006/relationships/slide" Target="slides/slide10.xml"/><Relationship Id="rId195" Type="http://schemas.openxmlformats.org/officeDocument/2006/relationships/slide" Target="slides/slide26.xml"/><Relationship Id="rId209" Type="http://schemas.openxmlformats.org/officeDocument/2006/relationships/slide" Target="slides/slide40.xml"/><Relationship Id="rId190" Type="http://schemas.openxmlformats.org/officeDocument/2006/relationships/slide" Target="slides/slide21.xml"/><Relationship Id="rId204" Type="http://schemas.openxmlformats.org/officeDocument/2006/relationships/slide" Target="slides/slide35.xml"/><Relationship Id="rId220" Type="http://schemas.openxmlformats.org/officeDocument/2006/relationships/slide" Target="slides/slide51.xml"/><Relationship Id="rId225" Type="http://schemas.openxmlformats.org/officeDocument/2006/relationships/slide" Target="slides/slide56.xml"/><Relationship Id="rId241" Type="http://schemas.openxmlformats.org/officeDocument/2006/relationships/theme" Target="theme/theme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1.xml"/><Relationship Id="rId210" Type="http://schemas.openxmlformats.org/officeDocument/2006/relationships/slide" Target="slides/slide41.xml"/><Relationship Id="rId215" Type="http://schemas.openxmlformats.org/officeDocument/2006/relationships/slide" Target="slides/slide46.xml"/><Relationship Id="rId236" Type="http://schemas.openxmlformats.org/officeDocument/2006/relationships/handoutMaster" Target="handoutMasters/handoutMaster1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62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" Target="slides/slide6.xml"/><Relationship Id="rId196" Type="http://schemas.openxmlformats.org/officeDocument/2006/relationships/slide" Target="slides/slide27.xml"/><Relationship Id="rId200" Type="http://schemas.openxmlformats.org/officeDocument/2006/relationships/slide" Target="slides/slide31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52.xml"/><Relationship Id="rId242" Type="http://schemas.openxmlformats.org/officeDocument/2006/relationships/tableStyles" Target="tableStyles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" Target="slides/slide17.xml"/><Relationship Id="rId211" Type="http://schemas.openxmlformats.org/officeDocument/2006/relationships/slide" Target="slides/slide42.xml"/><Relationship Id="rId232" Type="http://schemas.openxmlformats.org/officeDocument/2006/relationships/slide" Target="slides/slide63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" Target="slides/slide7.xml"/><Relationship Id="rId197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45.xml"/><Relationship Id="rId3" Type="http://schemas.openxmlformats.org/officeDocument/2006/relationships/slide" Target="slides/slide10.xml"/><Relationship Id="rId7" Type="http://schemas.openxmlformats.org/officeDocument/2006/relationships/slide" Target="slides/slide21.xml"/><Relationship Id="rId12" Type="http://schemas.openxmlformats.org/officeDocument/2006/relationships/slide" Target="slides/slide44.xml"/><Relationship Id="rId17" Type="http://schemas.openxmlformats.org/officeDocument/2006/relationships/slide" Target="slides/slide62.xml"/><Relationship Id="rId2" Type="http://schemas.openxmlformats.org/officeDocument/2006/relationships/slide" Target="slides/slide7.xml"/><Relationship Id="rId16" Type="http://schemas.openxmlformats.org/officeDocument/2006/relationships/slide" Target="slides/slide60.xml"/><Relationship Id="rId1" Type="http://schemas.openxmlformats.org/officeDocument/2006/relationships/slide" Target="slides/slide4.xml"/><Relationship Id="rId6" Type="http://schemas.openxmlformats.org/officeDocument/2006/relationships/slide" Target="slides/slide19.xml"/><Relationship Id="rId11" Type="http://schemas.openxmlformats.org/officeDocument/2006/relationships/slide" Target="slides/slide41.xml"/><Relationship Id="rId5" Type="http://schemas.openxmlformats.org/officeDocument/2006/relationships/slide" Target="slides/slide18.xml"/><Relationship Id="rId15" Type="http://schemas.openxmlformats.org/officeDocument/2006/relationships/slide" Target="slides/slide55.xml"/><Relationship Id="rId10" Type="http://schemas.openxmlformats.org/officeDocument/2006/relationships/slide" Target="slides/slide36.xml"/><Relationship Id="rId4" Type="http://schemas.openxmlformats.org/officeDocument/2006/relationships/slide" Target="slides/slide13.xml"/><Relationship Id="rId9" Type="http://schemas.openxmlformats.org/officeDocument/2006/relationships/slide" Target="slides/slide28.xml"/><Relationship Id="rId14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06-11-2017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6AF1C8-4586-45E9-B5EA-494428C6AA82}" type="slidenum">
              <a:rPr lang="en-US" sz="1200" b="0">
                <a:latin typeface="Times New Roman" pitchFamily="18" charset="0"/>
              </a:rPr>
              <a:pPr/>
              <a:t>1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87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Table 11.1 The results of Mendel’s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crosses for seven characters in pea plants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D80DC75-EA83-492A-AC6D-F23FE7494D2D}" type="slidenum">
              <a:rPr lang="en-US" sz="1200" b="0">
                <a:ea typeface="ヒラギノ角ゴ Pro W3" charset="-128"/>
              </a:rPr>
              <a:pPr algn="r"/>
              <a:t>11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76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D293D31-C513-4596-B266-06D88C46A06B}" type="slidenum">
              <a:rPr lang="en-US" sz="1200" b="0">
                <a:ea typeface="ヒラギノ角ゴ Pro W3" charset="-128"/>
              </a:rPr>
              <a:pPr algn="r"/>
              <a:t>12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63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11.4 Alleles, alternative versions of a gene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B2AACA9-B802-496B-A60E-1279C775AF06}" type="slidenum">
              <a:rPr lang="en-US" sz="1200" b="0">
                <a:ea typeface="ヒラギノ角ゴ Pro W3" charset="-128"/>
              </a:rPr>
              <a:pPr algn="r"/>
              <a:t>14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023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960C7A5-52B6-4215-90DF-43D4A7DEB43A}" type="slidenum">
              <a:rPr lang="en-US" sz="1200" b="0">
                <a:ea typeface="ヒラギノ角ゴ Pro W3" charset="-128"/>
              </a:rPr>
              <a:pPr algn="r"/>
              <a:t>15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90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6736EEC-1FF1-46CA-9570-4CD0342EB59B}" type="slidenum">
              <a:rPr lang="en-US" sz="1200" b="0">
                <a:ea typeface="ヒラギノ角ゴ Pro W3" charset="-128"/>
              </a:rPr>
              <a:pPr algn="r"/>
              <a:t>16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72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FADA8D7-436B-4667-882E-03BDBAC685E4}" type="slidenum">
              <a:rPr lang="en-US" sz="1200" b="0">
                <a:ea typeface="ヒラギノ角ゴ Pro W3" charset="-128"/>
              </a:rPr>
              <a:pPr algn="r"/>
              <a:t>17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70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11.5-s3 Mendel’s law of segregation (step 3)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11.6 Phenotype versus genotype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AAD0D85-7A09-4094-A133-5DE74B0C0992}" type="slidenum">
              <a:rPr lang="en-US" sz="1200" b="0">
                <a:ea typeface="ヒラギノ角ゴ Pro W3" charset="-128"/>
              </a:rPr>
              <a:pPr algn="r"/>
              <a:t>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653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B2B36A1-94B5-4914-82D3-16D3A9FDB8D4}" type="slidenum">
              <a:rPr lang="en-US" sz="1200" b="0">
                <a:ea typeface="ヒラギノ角ゴ Pro W3" charset="-128"/>
              </a:rPr>
              <a:pPr algn="r"/>
              <a:t>20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82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11.7 Research method: the testcross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8EF09AA-9924-41C6-AFD4-152746C57282}" type="slidenum">
              <a:rPr lang="en-US" sz="1200" b="0">
                <a:ea typeface="ヒラギノ角ゴ Pro W3" charset="-128"/>
              </a:rPr>
              <a:pPr algn="r"/>
              <a:t>22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914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8BE8712-1038-48D4-97F7-B0E9DA4E762B}" type="slidenum">
              <a:rPr lang="en-US" sz="1200" b="0">
                <a:ea typeface="ヒラギノ角ゴ Pro W3" charset="-128"/>
              </a:rPr>
              <a:pPr algn="r"/>
              <a:t>23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81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11.8 Inquiry: Do the alleles for one character segregate into gametes dependently or independently of the alleles for a different character?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84651D2-C8E5-4F10-B5E5-7CAF39380717}" type="slidenum">
              <a:rPr lang="en-US" sz="1200" b="0">
                <a:ea typeface="ヒラギノ角ゴ Pro W3" charset="-128"/>
              </a:rPr>
              <a:pPr algn="r"/>
              <a:t>25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503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DA76FF-9D2E-46D2-A705-4981429A6525}" type="slidenum">
              <a:rPr lang="en-US" sz="1200" b="0">
                <a:ea typeface="ヒラギノ角ゴ Pro W3" charset="-128"/>
              </a:rPr>
              <a:pPr algn="r"/>
              <a:t>26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002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23E230D-8D52-4093-A59B-AC9FCAEE34F4}" type="slidenum">
              <a:rPr lang="en-US" sz="1200" b="0">
                <a:ea typeface="ヒラギノ角ゴ Pro W3" charset="-128"/>
              </a:rPr>
              <a:pPr algn="r"/>
              <a:t>27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25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11.9 Segregation of alleles and fertilization as chance events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932367F-75FE-4FE1-AE77-002151CBE7EE}" type="slidenum">
              <a:rPr lang="en-US" sz="1200" b="0">
                <a:ea typeface="ヒラギノ角ゴ Pro W3" charset="-128"/>
              </a:rPr>
              <a:pPr algn="r"/>
              <a:t>29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87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73EEEEA-CCFA-46E1-82B9-93FFD1EF70B0}" type="slidenum">
              <a:rPr lang="en-US" sz="1200" b="0">
                <a:ea typeface="ヒラギノ角ゴ Pro W3" charset="-128"/>
              </a:rPr>
              <a:pPr algn="r"/>
              <a:t>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334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D9E0C36-41AC-4751-ACBF-BD3D532FB24F}" type="slidenum">
              <a:rPr lang="en-US" sz="1200" b="0">
                <a:ea typeface="ヒラギノ角ゴ Pro W3" charset="-128"/>
              </a:rPr>
              <a:pPr algn="r"/>
              <a:t>30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093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002FFA4-8048-408F-B190-BA595ED088F1}" type="slidenum">
              <a:rPr lang="en-US" sz="1200" b="0">
                <a:ea typeface="ヒラギノ角ゴ Pro W3" charset="-128"/>
              </a:rPr>
              <a:pPr algn="r"/>
              <a:t>31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875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BC01343-5DA9-4F6E-A204-DA3335261086}" type="slidenum">
              <a:rPr lang="en-US" sz="1200" b="0">
                <a:ea typeface="ヒラギノ角ゴ Pro W3" charset="-128"/>
              </a:rPr>
              <a:pPr algn="r"/>
              <a:t>32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236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872F5DE-D637-4E0B-8ABA-EFA7AC07D502}" type="slidenum">
              <a:rPr lang="en-US" sz="1200" b="0">
                <a:ea typeface="ヒラギノ角ゴ Pro W3" charset="-128"/>
              </a:rPr>
              <a:pPr algn="r"/>
              <a:t>33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4116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91FEFD1-BADB-4381-B7F6-9EF7FDA6321F}" type="slidenum">
              <a:rPr lang="en-US" sz="1200" b="0">
                <a:ea typeface="ヒラギノ角ゴ Pro W3" charset="-128"/>
              </a:rPr>
              <a:pPr algn="r"/>
              <a:t>34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57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58474C2-AAC7-43A5-9E5A-3A769F35D513}" type="slidenum">
              <a:rPr lang="en-US" sz="1200" b="0">
                <a:ea typeface="ヒラギノ角ゴ Pro W3" charset="-128"/>
              </a:rPr>
              <a:pPr algn="r"/>
              <a:t>35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921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11.10-s3 Incomplete dominance in snapdragon color (step 3)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4541F74-E206-4D79-93C2-DA1B0DCEBC3D}" type="slidenum">
              <a:rPr lang="en-US" sz="1200" b="0">
                <a:ea typeface="ヒラギノ角ゴ Pro W3" charset="-128"/>
              </a:rPr>
              <a:pPr algn="r"/>
              <a:t>37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85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D9A0E87-456F-4F21-B8E3-DB72BCF8E71A}" type="slidenum">
              <a:rPr lang="en-US" sz="1200" b="0">
                <a:ea typeface="ヒラギノ角ゴ Pro W3" charset="-128"/>
              </a:rPr>
              <a:pPr algn="r"/>
              <a:t>38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081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26C0567-71C1-4A8F-8551-93E2E15486EE}" type="slidenum">
              <a:rPr lang="en-US" sz="1200" b="0">
                <a:ea typeface="ヒラギノ角ゴ Pro W3" charset="-128"/>
              </a:rPr>
              <a:pPr algn="r"/>
              <a:t>39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20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11.2 Research method: crossing pea plants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A36BD3A-77C1-4E54-9AB3-FC42E8F05506}" type="slidenum">
              <a:rPr lang="en-US" sz="1200" b="0">
                <a:ea typeface="ヒラギノ角ゴ Pro W3" charset="-128"/>
              </a:rPr>
              <a:pPr algn="r"/>
              <a:t>40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772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11.11 Multiple alleles for the ABO blood groups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F0B9DFFD-9F95-49AF-ACB1-07A89577C70C}" type="slidenum">
              <a:rPr lang="en-US" sz="1200" b="0">
                <a:ea typeface="ヒラギノ角ゴ Pro W3" charset="-128"/>
              </a:rPr>
              <a:pPr algn="r"/>
              <a:t>42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888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F75BCDE-A81B-4E72-8393-2D698954DC98}" type="slidenum">
              <a:rPr lang="en-US" sz="1200" b="0">
                <a:ea typeface="ヒラギノ角ゴ Pro W3" charset="-128"/>
              </a:rPr>
              <a:pPr algn="r"/>
              <a:t>43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2968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11.13 A simplified model for polygenic inheritance of skin color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11.UN05 Summary of key concepts: single-gene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Mendelian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extensions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70A394E-8B5E-4707-8453-99E2A7BD37A9}" type="slidenum">
              <a:rPr lang="en-US" sz="1200" b="0">
                <a:ea typeface="ヒラギノ角ゴ Pro W3" charset="-128"/>
              </a:rPr>
              <a:pPr algn="r"/>
              <a:t>46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656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939FF5A-A48A-4652-8260-5A670B0664CF}" type="slidenum">
              <a:rPr lang="en-US" sz="1200" b="0">
                <a:ea typeface="ヒラギノ角ゴ Pro W3" charset="-128"/>
              </a:rPr>
              <a:pPr algn="r"/>
              <a:t>47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0178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4CD3989-34FC-4875-A232-D2013D17AC03}" type="slidenum">
              <a:rPr lang="en-US" sz="1200" b="0">
                <a:ea typeface="ヒラギノ角ゴ Pro W3" charset="-128"/>
              </a:rPr>
              <a:pPr algn="r"/>
              <a:t>48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4816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D224504-9DC4-4B83-AF5B-B55AF78917EE}" type="slidenum">
              <a:rPr lang="en-US" sz="1200" b="0">
                <a:ea typeface="ヒラギノ角ゴ Pro W3" charset="-128"/>
              </a:rPr>
              <a:pPr algn="r"/>
              <a:t>49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79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2C875FE-599C-45A3-B9F8-6277CB107543}" type="slidenum">
              <a:rPr lang="en-US" sz="1200" b="0">
                <a:ea typeface="ヒラギノ角ゴ Pro W3" charset="-128"/>
              </a:rPr>
              <a:pPr algn="r"/>
              <a:t>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424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E89598D-9D3A-4CC8-AA12-A4E1D9740261}" type="slidenum">
              <a:rPr lang="en-US" sz="1200" b="0">
                <a:ea typeface="ヒラギノ角ゴ Pro W3" charset="-128"/>
              </a:rPr>
              <a:pPr algn="r"/>
              <a:t>50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170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8D73DF4-9E15-4E3C-8EA2-3C43D8FE6B86}" type="slidenum">
              <a:rPr lang="en-US" sz="1200" b="0">
                <a:ea typeface="ヒラギノ角ゴ Pro W3" charset="-128"/>
              </a:rPr>
              <a:pPr algn="r"/>
              <a:t>51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456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11.14 Pedigree analysis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05B5446-85CF-4FC1-A8CB-C23E27D8E92C}" type="slidenum">
              <a:rPr lang="en-US" sz="1200" b="0">
                <a:ea typeface="ヒラギノ角ゴ Pro W3" charset="-128"/>
              </a:rPr>
              <a:pPr algn="r"/>
              <a:t>53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8210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19B2EF9-DE48-4016-B8FC-E8F17F29C518}" type="slidenum">
              <a:rPr lang="en-US" sz="1200" b="0">
                <a:ea typeface="ヒラギノ角ゴ Pro W3" charset="-128"/>
              </a:rPr>
              <a:pPr algn="r"/>
              <a:t>54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5562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11.15 Albinism: a recessive trait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5262DEA-A77C-42DA-9C08-4489688ECEE2}" type="slidenum">
              <a:rPr lang="en-US" sz="1200" b="0">
                <a:ea typeface="ヒラギノ角ゴ Pro W3" charset="-128"/>
              </a:rPr>
              <a:pPr algn="r"/>
              <a:t>56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3997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045CBD4-7243-4E4A-815E-79FCE1438CE5}" type="slidenum">
              <a:rPr lang="en-US" sz="1200" b="0">
                <a:ea typeface="ヒラギノ角ゴ Pro W3" charset="-128"/>
              </a:rPr>
              <a:pPr algn="r"/>
              <a:t>57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2823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A0DB4C5-59BD-4E8C-AD6F-A7F351A8E2D4}" type="slidenum">
              <a:rPr lang="en-US" sz="1200" b="0">
                <a:ea typeface="ヒラギノ角ゴ Pro W3" charset="-128"/>
              </a:rPr>
              <a:pPr algn="r"/>
              <a:t>58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6341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FD9B19F-8F08-42DF-A6C1-F7B1EB11C750}" type="slidenum">
              <a:rPr lang="en-US" sz="1200" b="0">
                <a:ea typeface="ヒラギノ角ゴ Pro W3" charset="-128"/>
              </a:rPr>
              <a:pPr algn="r"/>
              <a:t>59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49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5EA5B66-A263-4842-A3F7-072E34C55A09}" type="slidenum">
              <a:rPr lang="en-US" sz="1200" b="0">
                <a:ea typeface="ヒラギノ角ゴ Pro W3" charset="-128"/>
              </a:rPr>
              <a:pPr algn="r"/>
              <a:t>6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567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11.16 Sickle-cell disease and sickle-cell trait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8A8747-31FE-43EF-8FBF-0A4CF94FA17D}" type="slidenum">
              <a:rPr lang="en-US" sz="1200" b="0">
                <a:ea typeface="ヒラギノ角ゴ Pro W3" charset="-128"/>
              </a:rPr>
              <a:pPr algn="r"/>
              <a:t>61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6686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Achondroplasia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: a dominant trait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5CE20FA-6BB4-469B-A430-01F80C7CBE92}" type="slidenum">
              <a:rPr lang="en-US" sz="1200" b="0">
                <a:ea typeface="ヒラギノ角ゴ Pro W3" charset="-128"/>
              </a:rPr>
              <a:pPr algn="r"/>
              <a:t>63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3733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6A24597-B11A-4EFD-9986-204E69D7BCA2}" type="slidenum">
              <a:rPr lang="en-US" sz="1200" b="0">
                <a:ea typeface="ヒラギノ角ゴ Pro W3" charset="-128"/>
              </a:rPr>
              <a:pPr algn="r"/>
              <a:t>64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6224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3E448E8-87ED-4413-9E8C-42BB6D4EE442}" type="slidenum">
              <a:rPr lang="en-US" sz="1200" b="0">
                <a:ea typeface="ヒラギノ角ゴ Pro W3" charset="-128"/>
              </a:rPr>
              <a:pPr algn="r"/>
              <a:t>65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84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11.3-s3 Inquiry: When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hybrid pea plants self- or cross-pollinate, which traits appear in the F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generation?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379A92A-50E7-469A-BCA4-ACC7A42A10AC}" type="slidenum">
              <a:rPr lang="en-US" sz="1200" b="0">
                <a:ea typeface="ヒラギノ角ゴ Pro W3" charset="-128"/>
              </a:rPr>
              <a:pPr algn="r"/>
              <a:t>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25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33EE915-8E5B-4690-A97E-630603D558ED}" type="slidenum">
              <a:rPr lang="en-US" sz="1200" b="0">
                <a:ea typeface="ヒラギノ角ゴ Pro W3" charset="-128"/>
              </a:rPr>
              <a:pPr algn="r"/>
              <a:t>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3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7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6.xml"/><Relationship Id="rId1" Type="http://schemas.openxmlformats.org/officeDocument/2006/relationships/slideLayout" Target="../slideLayouts/slideLayout8.xml"/></Relationships>
</file>

<file path=ppt/slideMasters/_rels/slideMaster1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7.xml"/><Relationship Id="rId1" Type="http://schemas.openxmlformats.org/officeDocument/2006/relationships/slideLayout" Target="../slideLayouts/slideLayout9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0.xml"/><Relationship Id="rId1" Type="http://schemas.openxmlformats.org/officeDocument/2006/relationships/slideLayout" Target="../slideLayouts/slideLayout1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5.xml"/><Relationship Id="rId1" Type="http://schemas.openxmlformats.org/officeDocument/2006/relationships/slideLayout" Target="../slideLayouts/slideLayout11.xml"/></Relationships>
</file>

<file path=ppt/slideMasters/_rels/slideMaster1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6.xml"/><Relationship Id="rId1" Type="http://schemas.openxmlformats.org/officeDocument/2006/relationships/slideLayout" Target="../slideLayouts/slideLayout12.xml"/></Relationships>
</file>

<file path=ppt/slideMasters/_rels/slideMaster1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7.xml"/><Relationship Id="rId1" Type="http://schemas.openxmlformats.org/officeDocument/2006/relationships/slideLayout" Target="../slideLayouts/slideLayout13.xml"/></Relationships>
</file>

<file path=ppt/slideMasters/_rels/slideMaster1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4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1.xml"/><Relationship Id="rId1" Type="http://schemas.openxmlformats.org/officeDocument/2006/relationships/slideLayout" Target="../slideLayouts/slideLayout15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4.xml"/><Relationship Id="rId1" Type="http://schemas.openxmlformats.org/officeDocument/2006/relationships/slideLayout" Target="../slideLayouts/slideLayout16.xml"/></Relationships>
</file>

<file path=ppt/slideMasters/_rels/slideMaster1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5.xml"/><Relationship Id="rId1" Type="http://schemas.openxmlformats.org/officeDocument/2006/relationships/slideLayout" Target="../slideLayouts/slideLayout17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7.xml"/><Relationship Id="rId1" Type="http://schemas.openxmlformats.org/officeDocument/2006/relationships/slideLayout" Target="../slideLayouts/slideLayout18.xml"/></Relationships>
</file>

<file path=ppt/slideMasters/_rels/slideMaster1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8.xml"/><Relationship Id="rId1" Type="http://schemas.openxmlformats.org/officeDocument/2006/relationships/slideLayout" Target="../slideLayouts/slideLayout19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5.xml"/><Relationship Id="rId1" Type="http://schemas.openxmlformats.org/officeDocument/2006/relationships/slideLayout" Target="../slideLayouts/slideLayout20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7.xml"/><Relationship Id="rId1" Type="http://schemas.openxmlformats.org/officeDocument/2006/relationships/slideLayout" Target="../slideLayouts/slideLayout21.xml"/></Relationships>
</file>

<file path=ppt/slideMasters/_rels/slideMaster1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8.xml"/><Relationship Id="rId1" Type="http://schemas.openxmlformats.org/officeDocument/2006/relationships/slideLayout" Target="../slideLayouts/slideLayout22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3.xml"/><Relationship Id="rId1" Type="http://schemas.openxmlformats.org/officeDocument/2006/relationships/slideLayout" Target="../slideLayouts/slideLayout2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ahoma" pitchFamily="34" charset="0"/>
              </a:rPr>
              <a:t>0</a:t>
            </a:r>
          </a:p>
        </p:txBody>
      </p:sp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21447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endParaRPr lang="en-US" altLang="en-US" sz="1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867025"/>
            <a:ext cx="3941763" cy="1592263"/>
          </a:xfrm>
        </p:spPr>
        <p:txBody>
          <a:bodyPr/>
          <a:lstStyle/>
          <a:p>
            <a:pPr marL="152400" indent="0">
              <a:spcBef>
                <a:spcPct val="45000"/>
              </a:spcBef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Mendel and the Gene Idea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3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11.1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2660904" y="137160"/>
            <a:ext cx="3822192" cy="64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Mendel</a:t>
            </a:r>
            <a:r>
              <a:rPr lang="ja-JP" altLang="en-US" i="1" dirty="0" smtClean="0"/>
              <a:t>’</a:t>
            </a:r>
            <a:r>
              <a:rPr lang="en-US" altLang="ja-JP" i="1" dirty="0" smtClean="0"/>
              <a:t>s Model</a:t>
            </a:r>
            <a:endParaRPr lang="en-US" i="1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developed a model to explain the 3:1 inheritance pattern he observed in F</a:t>
            </a:r>
            <a:r>
              <a:rPr lang="en-US" baseline="-25000" dirty="0" smtClean="0"/>
              <a:t>2</a:t>
            </a:r>
            <a:r>
              <a:rPr lang="en-US" dirty="0" smtClean="0"/>
              <a:t> offspring</a:t>
            </a:r>
          </a:p>
          <a:p>
            <a:r>
              <a:rPr lang="en-US" dirty="0" smtClean="0"/>
              <a:t>Four related concepts make up this model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</a:t>
            </a:r>
            <a:r>
              <a:rPr lang="en-US" i="1" dirty="0" smtClean="0"/>
              <a:t>alternative versions of genes account for variations in inherited characters</a:t>
            </a:r>
          </a:p>
          <a:p>
            <a:r>
              <a:rPr lang="en-US" dirty="0" smtClean="0"/>
              <a:t>For example, the gene for flower color in pea plants exists in two versions, one for purple flowers and the other for white flowers</a:t>
            </a:r>
          </a:p>
          <a:p>
            <a:r>
              <a:rPr lang="en-US" dirty="0" smtClean="0"/>
              <a:t>These alternative versions of a gene are now called </a:t>
            </a:r>
            <a:r>
              <a:rPr lang="en-US" b="1" dirty="0" smtClean="0"/>
              <a:t>alleles</a:t>
            </a:r>
          </a:p>
          <a:p>
            <a:r>
              <a:rPr lang="en-US" dirty="0" smtClean="0"/>
              <a:t>Each gene resides at a specific locus on a specific chromosome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16152"/>
            <a:ext cx="8546592" cy="4425696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3594734" y="5383214"/>
            <a:ext cx="129540" cy="1647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465194" y="1490664"/>
            <a:ext cx="129540" cy="1647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60624" y="1244602"/>
            <a:ext cx="2404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DNA with nucleotide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sequence CTAAATCGGT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91212" y="1485901"/>
            <a:ext cx="77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Enzyme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25463" y="2136775"/>
            <a:ext cx="140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for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55663" y="3213100"/>
            <a:ext cx="1667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Locus for flower-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color gene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67013" y="3046413"/>
            <a:ext cx="1401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homologous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chromosomes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66738" y="4229100"/>
            <a:ext cx="13032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 for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 flowers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472237" y="4927601"/>
            <a:ext cx="10820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 enzyme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2593974" y="5130800"/>
            <a:ext cx="243137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DNA with nucleotide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sequence </a:t>
            </a:r>
            <a:r>
              <a:rPr lang="en-US" sz="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600" b="1" spc="2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AT</a:t>
            </a:r>
            <a:r>
              <a:rPr lang="en-US" sz="200" b="1" spc="2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600" b="1" spc="2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AAATCGGT</a:t>
            </a:r>
            <a:endParaRPr lang="en-US" sz="1600" b="1" spc="2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711325" y="2590800"/>
            <a:ext cx="152400" cy="244475"/>
          </a:xfrm>
          <a:custGeom>
            <a:avLst/>
            <a:gdLst>
              <a:gd name="connsiteX0" fmla="*/ 0 w 152400"/>
              <a:gd name="connsiteY0" fmla="*/ 0 h 244475"/>
              <a:gd name="connsiteX1" fmla="*/ 152400 w 15240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44475">
                <a:moveTo>
                  <a:pt x="0" y="0"/>
                </a:moveTo>
                <a:lnTo>
                  <a:pt x="152400" y="244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6" name="Freeform 55"/>
          <p:cNvSpPr/>
          <p:nvPr/>
        </p:nvSpPr>
        <p:spPr>
          <a:xfrm rot="15311579">
            <a:off x="1712199" y="3054414"/>
            <a:ext cx="122497" cy="227151"/>
          </a:xfrm>
          <a:custGeom>
            <a:avLst/>
            <a:gdLst>
              <a:gd name="connsiteX0" fmla="*/ 0 w 152400"/>
              <a:gd name="connsiteY0" fmla="*/ 0 h 244475"/>
              <a:gd name="connsiteX1" fmla="*/ 152400 w 15240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44475">
                <a:moveTo>
                  <a:pt x="0" y="0"/>
                </a:moveTo>
                <a:lnTo>
                  <a:pt x="152400" y="244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7" name="Freeform 56"/>
          <p:cNvSpPr/>
          <p:nvPr/>
        </p:nvSpPr>
        <p:spPr>
          <a:xfrm rot="20572493">
            <a:off x="1706850" y="3623871"/>
            <a:ext cx="131290" cy="219858"/>
          </a:xfrm>
          <a:custGeom>
            <a:avLst/>
            <a:gdLst>
              <a:gd name="connsiteX0" fmla="*/ 0 w 152400"/>
              <a:gd name="connsiteY0" fmla="*/ 0 h 244475"/>
              <a:gd name="connsiteX1" fmla="*/ 152400 w 152400"/>
              <a:gd name="connsiteY1" fmla="*/ 244475 h 24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44475">
                <a:moveTo>
                  <a:pt x="0" y="0"/>
                </a:moveTo>
                <a:lnTo>
                  <a:pt x="152400" y="2444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1524000" y="4048125"/>
            <a:ext cx="323850" cy="345281"/>
          </a:xfrm>
          <a:custGeom>
            <a:avLst/>
            <a:gdLst>
              <a:gd name="connsiteX0" fmla="*/ 323850 w 323850"/>
              <a:gd name="connsiteY0" fmla="*/ 0 h 345281"/>
              <a:gd name="connsiteX1" fmla="*/ 0 w 323850"/>
              <a:gd name="connsiteY1" fmla="*/ 345281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345281">
                <a:moveTo>
                  <a:pt x="323850" y="0"/>
                </a:moveTo>
                <a:lnTo>
                  <a:pt x="0" y="34528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9" name="Right Brace 9218"/>
          <p:cNvSpPr/>
          <p:nvPr/>
        </p:nvSpPr>
        <p:spPr bwMode="auto">
          <a:xfrm>
            <a:off x="2546350" y="2857499"/>
            <a:ext cx="214313" cy="1184275"/>
          </a:xfrm>
          <a:prstGeom prst="rightBrace">
            <a:avLst>
              <a:gd name="adj1" fmla="val 28326"/>
              <a:gd name="adj2" fmla="val 5015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2" name="Right Brace 61"/>
          <p:cNvSpPr/>
          <p:nvPr/>
        </p:nvSpPr>
        <p:spPr bwMode="auto">
          <a:xfrm>
            <a:off x="7794269" y="1285294"/>
            <a:ext cx="214313" cy="4271947"/>
          </a:xfrm>
          <a:prstGeom prst="rightBrace">
            <a:avLst>
              <a:gd name="adj1" fmla="val 28326"/>
              <a:gd name="adj2" fmla="val 519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95538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15084" y="1774587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8754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28774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40383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46434" y="1774587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2960" y="1774587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58353" y="1774587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55063" y="1774587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76807" y="1774587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93872" y="2103261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13496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29945" y="2109611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0044" y="2106436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43791" y="2109611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42776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36998" y="2096911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0271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58782" y="2106436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92" y="2103261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6724650" y="1633538"/>
            <a:ext cx="214313" cy="76200"/>
          </a:xfrm>
          <a:custGeom>
            <a:avLst/>
            <a:gdLst>
              <a:gd name="connsiteX0" fmla="*/ 0 w 214313"/>
              <a:gd name="connsiteY0" fmla="*/ 0 h 76200"/>
              <a:gd name="connsiteX1" fmla="*/ 214313 w 214313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13" h="76200">
                <a:moveTo>
                  <a:pt x="0" y="0"/>
                </a:moveTo>
                <a:lnTo>
                  <a:pt x="214313" y="762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87600" y="455930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92363" y="4902200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16200" y="45688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22575" y="45656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28950" y="4562475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35325" y="455930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44875" y="45688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641725" y="4568825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48100" y="4565650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54475" y="4565650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73550" y="45688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08263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27338" y="48990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33713" y="4899025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40088" y="4895850"/>
            <a:ext cx="8656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433763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36963" y="4895850"/>
            <a:ext cx="110608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G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49688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59238" y="4899025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68788" y="4895850"/>
            <a:ext cx="102592" cy="170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9" b="1" dirty="0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1109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Second, </a:t>
            </a:r>
            <a:r>
              <a:rPr lang="en-US" i="1" dirty="0" smtClean="0"/>
              <a:t>for each character, an organism inherits two alleles, one from each parent</a:t>
            </a:r>
          </a:p>
          <a:p>
            <a:r>
              <a:rPr lang="en-US" dirty="0" smtClean="0"/>
              <a:t>Mendel made this deduction without knowing about the existence of chromosomes</a:t>
            </a:r>
          </a:p>
          <a:p>
            <a:r>
              <a:rPr lang="en-US" dirty="0" smtClean="0"/>
              <a:t>Two alleles at a particular locus may be identical, as in the true-breeding plants of Mendel’s</a:t>
            </a:r>
            <a:r>
              <a:rPr lang="en-US" altLang="ja-JP" dirty="0" smtClean="0"/>
              <a:t> P generation</a:t>
            </a:r>
          </a:p>
          <a:p>
            <a:r>
              <a:rPr lang="en-US" dirty="0" smtClean="0"/>
              <a:t>Alternatively, the two alleles at a locus may differ, as in the F</a:t>
            </a:r>
            <a:r>
              <a:rPr lang="en-US" baseline="-25000" dirty="0" smtClean="0"/>
              <a:t>1</a:t>
            </a:r>
            <a:r>
              <a:rPr lang="en-US" dirty="0" smtClean="0"/>
              <a:t> hybrids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Third, </a:t>
            </a:r>
            <a:r>
              <a:rPr lang="en-US" i="1" dirty="0" smtClean="0"/>
              <a:t>if the two alleles at a locus differ, then one </a:t>
            </a:r>
            <a:r>
              <a:rPr lang="en-US" dirty="0" smtClean="0"/>
              <a:t>(</a:t>
            </a:r>
            <a:r>
              <a:rPr lang="en-US" i="1" dirty="0" smtClean="0"/>
              <a:t>the </a:t>
            </a:r>
            <a:r>
              <a:rPr lang="en-US" b="1" i="1" dirty="0" smtClean="0"/>
              <a:t>dominant allele</a:t>
            </a:r>
            <a:r>
              <a:rPr lang="en-US" dirty="0" smtClean="0"/>
              <a:t>)</a:t>
            </a:r>
            <a:r>
              <a:rPr lang="en-US" i="1" dirty="0" smtClean="0"/>
              <a:t> determines the organism’s</a:t>
            </a:r>
            <a:r>
              <a:rPr lang="en-US" altLang="ja-JP" i="1" dirty="0" smtClean="0"/>
              <a:t> appearance, and the other 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the </a:t>
            </a:r>
            <a:r>
              <a:rPr lang="en-US" altLang="ja-JP" b="1" i="1" dirty="0" smtClean="0"/>
              <a:t>recessive allele</a:t>
            </a:r>
            <a:r>
              <a:rPr lang="en-US" altLang="ja-JP" dirty="0" smtClean="0"/>
              <a:t>)</a:t>
            </a:r>
            <a:r>
              <a:rPr lang="en-US" altLang="ja-JP" i="1" dirty="0" smtClean="0"/>
              <a:t> has no noticeable effect on appearance</a:t>
            </a:r>
          </a:p>
          <a:p>
            <a:r>
              <a:rPr lang="en-US" dirty="0" smtClean="0"/>
              <a:t>In the flower-color example, the F</a:t>
            </a:r>
            <a:r>
              <a:rPr lang="en-US" baseline="-25000" dirty="0" smtClean="0"/>
              <a:t>1</a:t>
            </a:r>
            <a:r>
              <a:rPr lang="en-US" dirty="0" smtClean="0"/>
              <a:t> plants had purple flowers because the allele for that trait is dominant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Fourth (the </a:t>
            </a:r>
            <a:r>
              <a:rPr lang="en-US" b="1" dirty="0" smtClean="0"/>
              <a:t>law of segregation</a:t>
            </a:r>
            <a:r>
              <a:rPr lang="en-US" dirty="0" smtClean="0"/>
              <a:t>), </a:t>
            </a:r>
            <a:r>
              <a:rPr lang="en-US" i="1" dirty="0" smtClean="0"/>
              <a:t>the two alleles for a heritable character separate </a:t>
            </a:r>
            <a:r>
              <a:rPr lang="en-US" dirty="0" smtClean="0"/>
              <a:t>(</a:t>
            </a:r>
            <a:r>
              <a:rPr lang="en-US" i="1" dirty="0" smtClean="0"/>
              <a:t>segregate</a:t>
            </a:r>
            <a:r>
              <a:rPr lang="en-US" dirty="0" smtClean="0"/>
              <a:t>)</a:t>
            </a:r>
            <a:r>
              <a:rPr lang="en-US" i="1" dirty="0" smtClean="0"/>
              <a:t> during gamete formation and end up in different gametes</a:t>
            </a:r>
          </a:p>
          <a:p>
            <a:r>
              <a:rPr lang="en-US" dirty="0" smtClean="0"/>
              <a:t>Thus, an egg or a sperm gets only one of the two alleles that are present in the organism</a:t>
            </a:r>
          </a:p>
          <a:p>
            <a:r>
              <a:rPr lang="en-US" dirty="0" smtClean="0"/>
              <a:t>This segregation of alleles corresponds to the distribution of homologous chromosomes to different gametes in meiosis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Mendel’s</a:t>
            </a:r>
            <a:r>
              <a:rPr lang="en-US" altLang="ja-JP" dirty="0" smtClean="0"/>
              <a:t> segregation model accounts for the 3:1 ratio he observed in the F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generation of his crosses</a:t>
            </a:r>
          </a:p>
          <a:p>
            <a:r>
              <a:rPr lang="en-US" dirty="0" smtClean="0"/>
              <a:t>Possible combinations of sperm and egg can be shown using a </a:t>
            </a:r>
            <a:r>
              <a:rPr lang="en-US" b="1" dirty="0" err="1" smtClean="0"/>
              <a:t>Punnett</a:t>
            </a:r>
            <a:r>
              <a:rPr lang="en-US" b="1" dirty="0" smtClean="0"/>
              <a:t> square </a:t>
            </a:r>
            <a:r>
              <a:rPr lang="en-US" dirty="0" smtClean="0"/>
              <a:t>to predict the results of a genetic cross between individuals of known genetic makeup</a:t>
            </a:r>
          </a:p>
          <a:p>
            <a:r>
              <a:rPr lang="en-US" dirty="0" smtClean="0"/>
              <a:t>A capital letter represents a dominant allele, and a lowercase letter represents a recessive allele</a:t>
            </a:r>
          </a:p>
          <a:p>
            <a:r>
              <a:rPr lang="en-US" dirty="0" smtClean="0"/>
              <a:t>For example, </a:t>
            </a:r>
            <a:r>
              <a:rPr lang="en-US" i="1" dirty="0" smtClean="0"/>
              <a:t>P</a:t>
            </a:r>
            <a:r>
              <a:rPr lang="en-US" dirty="0" smtClean="0"/>
              <a:t> is the purple-flower allele and </a:t>
            </a:r>
            <a:r>
              <a:rPr lang="en-US" i="1" dirty="0" smtClean="0"/>
              <a:t>p</a:t>
            </a:r>
            <a:r>
              <a:rPr lang="en-US" dirty="0" smtClean="0"/>
              <a:t> is the white-flower allele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04216"/>
            <a:ext cx="5090160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11.5-s3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58602" y="282122"/>
            <a:ext cx="1355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064952" y="831397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58840" y="834572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01790" y="1075872"/>
            <a:ext cx="291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039927" y="1402897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61777" y="1377497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690802" y="834572"/>
            <a:ext cx="14186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 flowers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260715" y="1075872"/>
            <a:ext cx="26609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086090" y="1358447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055495" y="3362325"/>
            <a:ext cx="995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Gametes: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064952" y="2820055"/>
            <a:ext cx="176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Appearance: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Genetic makeup: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06295" y="2830235"/>
            <a:ext cx="1505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 flowers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419610" y="3070880"/>
            <a:ext cx="2789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7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039927" y="3391555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6092440" y="335980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049145" y="2312660"/>
            <a:ext cx="142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2059971" y="4455841"/>
            <a:ext cx="14266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5246921" y="4505714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4739828" y="5029323"/>
            <a:ext cx="128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5844782" y="448075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4747166" y="5632405"/>
            <a:ext cx="1170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155642" y="5212077"/>
            <a:ext cx="2564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807206" y="5202046"/>
            <a:ext cx="2452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174122" y="5829896"/>
            <a:ext cx="2452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816732" y="5810844"/>
            <a:ext cx="2340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3150323" y="5187757"/>
            <a:ext cx="1320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from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</a:t>
            </a:r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 plant</a:t>
            </a:r>
          </a:p>
        </p:txBody>
      </p: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5068505" y="3873743"/>
            <a:ext cx="1320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 from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</a:t>
            </a:r>
            <a:r>
              <a:rPr lang="en-US" sz="17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) plant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4976343" y="630735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5504544" y="6309922"/>
            <a:ext cx="254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: 1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81290" y="3411865"/>
            <a:ext cx="171729" cy="185921"/>
            <a:chOff x="4746240" y="3408690"/>
            <a:chExt cx="171729" cy="185921"/>
          </a:xfrm>
        </p:grpSpPr>
        <p:sp>
          <p:nvSpPr>
            <p:cNvPr id="42" name="TextBox 8"/>
            <p:cNvSpPr txBox="1">
              <a:spLocks noChangeArrowheads="1"/>
            </p:cNvSpPr>
            <p:nvPr/>
          </p:nvSpPr>
          <p:spPr bwMode="auto">
            <a:xfrm>
              <a:off x="4746240" y="3408690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1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4860261" y="3468871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2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797598" y="3416300"/>
              <a:ext cx="63327" cy="165100"/>
            </a:xfrm>
            <a:custGeom>
              <a:avLst/>
              <a:gdLst>
                <a:gd name="connsiteX0" fmla="*/ 53975 w 53975"/>
                <a:gd name="connsiteY0" fmla="*/ 0 h 165100"/>
                <a:gd name="connsiteX1" fmla="*/ 0 w 53975"/>
                <a:gd name="connsiteY1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165100">
                  <a:moveTo>
                    <a:pt x="53975" y="0"/>
                  </a:moveTo>
                  <a:lnTo>
                    <a:pt x="0" y="16510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6240" y="3411865"/>
            <a:ext cx="165379" cy="185921"/>
            <a:chOff x="4739890" y="3411865"/>
            <a:chExt cx="165379" cy="185921"/>
          </a:xfrm>
        </p:grpSpPr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4739890" y="3411865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1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7" name="TextBox 8"/>
            <p:cNvSpPr txBox="1">
              <a:spLocks noChangeArrowheads="1"/>
            </p:cNvSpPr>
            <p:nvPr/>
          </p:nvSpPr>
          <p:spPr bwMode="auto">
            <a:xfrm>
              <a:off x="4847561" y="3472046"/>
              <a:ext cx="57708" cy="125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sz="817" b="1" dirty="0" smtClean="0">
                  <a:solidFill>
                    <a:srgbClr val="000000"/>
                  </a:solidFill>
                  <a:latin typeface="Arial" pitchFamily="34" charset="0"/>
                  <a:ea typeface="ＭＳ Ｐゴシック" charset="0"/>
                </a:rPr>
                <a:t>2</a:t>
              </a:r>
              <a:endParaRPr lang="en-US" sz="817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97598" y="3416300"/>
              <a:ext cx="63327" cy="165100"/>
            </a:xfrm>
            <a:custGeom>
              <a:avLst/>
              <a:gdLst>
                <a:gd name="connsiteX0" fmla="*/ 53975 w 53975"/>
                <a:gd name="connsiteY0" fmla="*/ 0 h 165100"/>
                <a:gd name="connsiteX1" fmla="*/ 0 w 53975"/>
                <a:gd name="connsiteY1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165100">
                  <a:moveTo>
                    <a:pt x="53975" y="0"/>
                  </a:moveTo>
                  <a:lnTo>
                    <a:pt x="0" y="165100"/>
                  </a:lnTo>
                </a:path>
              </a:pathLst>
            </a:custGeom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268224"/>
            <a:ext cx="7278624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15760" y="245051"/>
            <a:ext cx="1312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986096" y="259340"/>
            <a:ext cx="1183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Genotype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13461" y="1042556"/>
            <a:ext cx="175368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36421" y="1099128"/>
            <a:ext cx="79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039975" y="112967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63247" y="252470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236421" y="2531053"/>
            <a:ext cx="79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670980" y="2485016"/>
            <a:ext cx="183864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20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(heterozygous)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036609" y="324600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36421" y="3782003"/>
            <a:ext cx="79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670979" y="3741306"/>
            <a:ext cx="183864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20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(heterozygous)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60073" y="5318702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7221" y="5299653"/>
            <a:ext cx="697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09079" y="5207777"/>
            <a:ext cx="175368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pp</a:t>
            </a:r>
            <a:endParaRPr lang="en-US" sz="20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(homozygous)</a:t>
            </a:r>
            <a:endParaRPr lang="en-US" sz="2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5960696" y="6291742"/>
            <a:ext cx="13096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Ratio 1:2:1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042959" y="5349916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2103071" y="6287078"/>
            <a:ext cx="1082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Ratio 3:1</a:t>
            </a:r>
          </a:p>
        </p:txBody>
      </p:sp>
      <p:sp>
        <p:nvSpPr>
          <p:cNvPr id="2" name="Left Brace 1"/>
          <p:cNvSpPr/>
          <p:nvPr/>
        </p:nvSpPr>
        <p:spPr bwMode="auto">
          <a:xfrm>
            <a:off x="1157290" y="627068"/>
            <a:ext cx="219074" cy="4097332"/>
          </a:xfrm>
          <a:prstGeom prst="leftBrace">
            <a:avLst>
              <a:gd name="adj1" fmla="val 30929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1142050" y="4846595"/>
            <a:ext cx="219074" cy="1288974"/>
          </a:xfrm>
          <a:prstGeom prst="leftBrace">
            <a:avLst>
              <a:gd name="adj1" fmla="val 30929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0800000">
            <a:off x="7808201" y="4872017"/>
            <a:ext cx="219074" cy="1288974"/>
          </a:xfrm>
          <a:prstGeom prst="leftBrace">
            <a:avLst>
              <a:gd name="adj1" fmla="val 30929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 rot="10800000">
            <a:off x="7801849" y="2066924"/>
            <a:ext cx="247493" cy="2682875"/>
          </a:xfrm>
          <a:prstGeom prst="leftBrace">
            <a:avLst>
              <a:gd name="adj1" fmla="val 30929"/>
              <a:gd name="adj2" fmla="val 4975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 rot="10800000">
            <a:off x="7795341" y="666748"/>
            <a:ext cx="244441" cy="1292226"/>
          </a:xfrm>
          <a:prstGeom prst="leftBrace">
            <a:avLst>
              <a:gd name="adj1" fmla="val 56620"/>
              <a:gd name="adj2" fmla="val 4980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11.1: Mendel used the scientific approach to identify two laws of inheritance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Mendel discovered the basic principles of heredity by breeding garden peas in carefully planned experiments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Testcross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tell the genotype of an individual with the dominant phenotype?</a:t>
            </a:r>
          </a:p>
          <a:p>
            <a:r>
              <a:rPr lang="en-US" dirty="0" smtClean="0"/>
              <a:t>Such an individual could be either homozygous dominant or heterozygous</a:t>
            </a:r>
          </a:p>
          <a:p>
            <a:r>
              <a:rPr lang="en-US" dirty="0" smtClean="0"/>
              <a:t>The answer is to carry out a </a:t>
            </a:r>
            <a:r>
              <a:rPr lang="en-US" b="1" dirty="0" smtClean="0"/>
              <a:t>testcross</a:t>
            </a:r>
            <a:r>
              <a:rPr lang="en-US" dirty="0" smtClean="0"/>
              <a:t>: breeding the mystery individual with a homozygous recessive individual</a:t>
            </a:r>
          </a:p>
          <a:p>
            <a:r>
              <a:rPr lang="en-US" dirty="0" smtClean="0"/>
              <a:t>If any offspring display the recessive phenotype, the mystery parent must be heterozygous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268224"/>
            <a:ext cx="660196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88" y="250665"/>
            <a:ext cx="1083310" cy="264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17" b="1">
                <a:solidFill>
                  <a:srgbClr val="B01016"/>
                </a:solidFill>
                <a:ea typeface="ＭＳ Ｐゴシック" charset="0"/>
              </a:rPr>
              <a:t>Technique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8911" y="1142840"/>
            <a:ext cx="2141612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Dominant phenotype,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unknown genotype: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i="1" dirty="0" smtClean="0">
                <a:solidFill>
                  <a:srgbClr val="000000"/>
                </a:solidFill>
                <a:ea typeface="ＭＳ Ｐゴシック" charset="0"/>
              </a:rPr>
              <a:t>PP</a:t>
            </a: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 or </a:t>
            </a:r>
            <a:r>
              <a:rPr lang="en-US" sz="1631" b="1" i="1" dirty="0" err="1" smtClean="0">
                <a:solidFill>
                  <a:srgbClr val="000000"/>
                </a:solidFill>
                <a:ea typeface="ＭＳ Ｐゴシック" charset="0"/>
              </a:rPr>
              <a:t>Pp</a:t>
            </a: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?</a:t>
            </a:r>
            <a:endParaRPr lang="en-US" sz="163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7648" y="2190876"/>
            <a:ext cx="1141338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Predictions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0688" y="2474750"/>
            <a:ext cx="1755289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If purple-flowered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parent is </a:t>
            </a:r>
            <a:r>
              <a:rPr lang="en-US" sz="1631" b="1" i="1" dirty="0" smtClean="0">
                <a:solidFill>
                  <a:srgbClr val="000000"/>
                </a:solidFill>
                <a:ea typeface="ＭＳ Ｐゴシック" charset="0"/>
              </a:rPr>
              <a:t>PP:</a:t>
            </a:r>
            <a:endParaRPr lang="en-US" sz="163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1224" y="2957347"/>
            <a:ext cx="652423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6254" y="3255943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0884" y="3255943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948" y="1144197"/>
            <a:ext cx="2204130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Recessive phenotype,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known genotype: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i="1" dirty="0" err="1" smtClean="0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63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321" y="2455698"/>
            <a:ext cx="209994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5932" y="2469987"/>
            <a:ext cx="1755289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If purple-flowered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parent is </a:t>
            </a:r>
            <a:r>
              <a:rPr lang="en-US" sz="1631" b="1" i="1" dirty="0" err="1" smtClean="0">
                <a:solidFill>
                  <a:srgbClr val="000000"/>
                </a:solidFill>
                <a:ea typeface="ＭＳ Ｐゴシック" charset="0"/>
              </a:rPr>
              <a:t>Pp</a:t>
            </a: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:</a:t>
            </a:r>
            <a:endParaRPr lang="en-US" sz="163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063" y="2950704"/>
            <a:ext cx="652423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8329" y="3255943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3907" y="3251180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5481" y="3870738"/>
            <a:ext cx="12182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7543" y="3885027"/>
            <a:ext cx="12182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1051" y="4119395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1299" y="4116220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6681" y="4197762"/>
            <a:ext cx="512961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9227" y="4544844"/>
            <a:ext cx="12182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7422" y="4197182"/>
            <a:ext cx="512961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6270" y="4604407"/>
            <a:ext cx="11221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6457" y="4114632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6705" y="4111457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0251" y="4841706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6062" y="4852818"/>
            <a:ext cx="234038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0408" y="4828682"/>
            <a:ext cx="22442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144" y="4830438"/>
            <a:ext cx="224420" cy="2197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8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428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4347" y="5375879"/>
            <a:ext cx="793487" cy="2642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17" b="1" dirty="0">
                <a:solidFill>
                  <a:srgbClr val="B01016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3283" y="5678328"/>
            <a:ext cx="209994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3451" y="6052978"/>
            <a:ext cx="1930016" cy="250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>
                <a:solidFill>
                  <a:srgbClr val="000000"/>
                </a:solidFill>
                <a:ea typeface="ＭＳ Ｐゴシック" charset="0"/>
              </a:rPr>
              <a:t>All offspring purple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10976" y="6073615"/>
            <a:ext cx="2037417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offspring purple and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1" b="1" dirty="0" smtClean="0">
                <a:solidFill>
                  <a:srgbClr val="000000"/>
                </a:solidFill>
                <a:ea typeface="ＭＳ Ｐゴシック" charset="0"/>
              </a:rPr>
              <a:t>offspring white</a:t>
            </a:r>
            <a:endParaRPr lang="en-US" sz="1631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83858" y="6306147"/>
            <a:ext cx="225492" cy="243194"/>
            <a:chOff x="5783858" y="6306147"/>
            <a:chExt cx="225492" cy="243194"/>
          </a:xfrm>
        </p:grpSpPr>
        <p:grpSp>
          <p:nvGrpSpPr>
            <p:cNvPr id="46" name="Group 45"/>
            <p:cNvGrpSpPr/>
            <p:nvPr/>
          </p:nvGrpSpPr>
          <p:grpSpPr>
            <a:xfrm>
              <a:off x="5783858" y="6306147"/>
              <a:ext cx="225492" cy="243194"/>
              <a:chOff x="5780683" y="6306147"/>
              <a:chExt cx="225492" cy="24319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780683" y="6306147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921215" y="6367753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2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5867400" y="6346825"/>
              <a:ext cx="63500" cy="174625"/>
            </a:xfrm>
            <a:custGeom>
              <a:avLst/>
              <a:gdLst>
                <a:gd name="connsiteX0" fmla="*/ 63500 w 63500"/>
                <a:gd name="connsiteY0" fmla="*/ 0 h 174625"/>
                <a:gd name="connsiteX1" fmla="*/ 0 w 63500"/>
                <a:gd name="connsiteY1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74625">
                  <a:moveTo>
                    <a:pt x="63500" y="0"/>
                  </a:moveTo>
                  <a:lnTo>
                    <a:pt x="0" y="1746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58366" y="6066128"/>
            <a:ext cx="225492" cy="243194"/>
            <a:chOff x="5783858" y="6306147"/>
            <a:chExt cx="225492" cy="243194"/>
          </a:xfrm>
        </p:grpSpPr>
        <p:grpSp>
          <p:nvGrpSpPr>
            <p:cNvPr id="51" name="Group 50"/>
            <p:cNvGrpSpPr/>
            <p:nvPr/>
          </p:nvGrpSpPr>
          <p:grpSpPr>
            <a:xfrm>
              <a:off x="5783858" y="6306147"/>
              <a:ext cx="225492" cy="243194"/>
              <a:chOff x="5780683" y="6306147"/>
              <a:chExt cx="225492" cy="24319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780683" y="6306147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1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921215" y="6367753"/>
                <a:ext cx="84960" cy="18158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80" b="1" dirty="0" smtClean="0">
                    <a:solidFill>
                      <a:srgbClr val="000000"/>
                    </a:solidFill>
                    <a:ea typeface="ＭＳ Ｐゴシック" charset="0"/>
                  </a:rPr>
                  <a:t>2</a:t>
                </a:r>
                <a:endParaRPr lang="en-US" sz="1180" b="1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5867400" y="6346825"/>
              <a:ext cx="63500" cy="174625"/>
            </a:xfrm>
            <a:custGeom>
              <a:avLst/>
              <a:gdLst>
                <a:gd name="connsiteX0" fmla="*/ 63500 w 63500"/>
                <a:gd name="connsiteY0" fmla="*/ 0 h 174625"/>
                <a:gd name="connsiteX1" fmla="*/ 0 w 63500"/>
                <a:gd name="connsiteY1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74625">
                  <a:moveTo>
                    <a:pt x="63500" y="0"/>
                  </a:moveTo>
                  <a:lnTo>
                    <a:pt x="0" y="1746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Law of Independent Assortment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derived the law of segregation by following a single character</a:t>
            </a:r>
          </a:p>
          <a:p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offspring produced in this cross were </a:t>
            </a:r>
            <a:r>
              <a:rPr lang="en-US" b="1" dirty="0" smtClean="0"/>
              <a:t>monohybrids</a:t>
            </a:r>
            <a:r>
              <a:rPr lang="en-US" dirty="0" smtClean="0"/>
              <a:t>, individuals that are heterozygous for one character</a:t>
            </a:r>
          </a:p>
          <a:p>
            <a:r>
              <a:rPr lang="en-US" dirty="0" smtClean="0"/>
              <a:t>A cross between such heterozygotes is called a </a:t>
            </a:r>
            <a:r>
              <a:rPr lang="en-US" b="1" dirty="0" smtClean="0"/>
              <a:t>monohybrid cross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identified his second law of inheritance by following two characters at the same time</a:t>
            </a:r>
          </a:p>
          <a:p>
            <a:r>
              <a:rPr lang="en-US" dirty="0" smtClean="0"/>
              <a:t>Crossing two true-breeding parents differing in two characters produces </a:t>
            </a:r>
            <a:r>
              <a:rPr lang="en-US" b="1" dirty="0" err="1" smtClean="0"/>
              <a:t>dihybrids</a:t>
            </a:r>
            <a:r>
              <a:rPr lang="en-US" dirty="0" smtClean="0"/>
              <a:t> in the F</a:t>
            </a:r>
            <a:r>
              <a:rPr lang="en-US" baseline="-25000" dirty="0" smtClean="0"/>
              <a:t>1</a:t>
            </a:r>
            <a:r>
              <a:rPr lang="en-US" dirty="0" smtClean="0"/>
              <a:t> generation, heterozygous for both characters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dihybrid</a:t>
            </a:r>
            <a:r>
              <a:rPr lang="en-US" b="1" dirty="0" smtClean="0"/>
              <a:t> cross</a:t>
            </a:r>
            <a:r>
              <a:rPr lang="en-US" dirty="0" smtClean="0"/>
              <a:t>, a cross between 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dihybrids</a:t>
            </a:r>
            <a:r>
              <a:rPr lang="en-US" dirty="0" smtClean="0"/>
              <a:t>, can determine whether two characters are transmitted to offspring as a package or independently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92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68224"/>
            <a:ext cx="6522720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11.8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841" y="255524"/>
            <a:ext cx="100027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C00000"/>
                </a:solidFill>
                <a:ea typeface="ＭＳ Ｐゴシック" charset="0"/>
              </a:rPr>
              <a:t>Experiment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3341" y="631762"/>
            <a:ext cx="113960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0904" y="585725"/>
            <a:ext cx="509755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i="1" dirty="0">
                <a:solidFill>
                  <a:srgbClr val="000000"/>
                </a:solidFill>
                <a:ea typeface="ＭＳ Ｐゴシック" charset="0"/>
              </a:rPr>
              <a:t>YYRR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1979" y="1039750"/>
            <a:ext cx="77745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9691" y="1641412"/>
            <a:ext cx="1205458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021" b="1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 Generation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4816" y="1108775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9179" y="585725"/>
            <a:ext cx="34624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42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9979" y="1082612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791" y="1758887"/>
            <a:ext cx="428002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42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4116" y="2343087"/>
            <a:ext cx="1971694" cy="4398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Hypothesis 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dependent 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assortment</a:t>
            </a:r>
            <a:endParaRPr lang="en-US" sz="142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6591" y="2336737"/>
            <a:ext cx="2186496" cy="4398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Hypothesis 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of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 independent assortment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0791" y="2781237"/>
            <a:ext cx="57066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5779" y="2827275"/>
            <a:ext cx="182742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89691" y="2905062"/>
            <a:ext cx="1205458" cy="6597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Predicted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offspring of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429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429" b="1" dirty="0" smtClean="0">
                <a:solidFill>
                  <a:srgbClr val="000000"/>
                </a:solidFill>
                <a:ea typeface="ＭＳ Ｐゴシック" charset="0"/>
              </a:rPr>
              <a:t> generation</a:t>
            </a:r>
            <a:endParaRPr lang="en-US" sz="1429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4729" y="3040000"/>
            <a:ext cx="570669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6014" y="3077414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9789" y="3078138"/>
            <a:ext cx="15228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9479" y="3061462"/>
            <a:ext cx="18434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9758" y="334423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7829" y="334349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2879" y="3318834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0441" y="3312547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en-US" sz="1123" b="1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123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9691" y="2368487"/>
            <a:ext cx="100027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Predictions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25916" y="3778322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9793" y="3830032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716" y="3058287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7329" y="3517012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>
                <a:solidFill>
                  <a:srgbClr val="000000"/>
                </a:solidFill>
                <a:ea typeface="ＭＳ Ｐゴシック" charset="0"/>
              </a:rPr>
              <a:t>YR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4394" y="3979355"/>
            <a:ext cx="15228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69266" y="3751200"/>
            <a:ext cx="20037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>
                <a:solidFill>
                  <a:srgbClr val="000000"/>
                </a:solidFill>
                <a:ea typeface="ＭＳ Ｐゴシック" charset="0"/>
              </a:rPr>
              <a:t>Y</a:t>
            </a:r>
            <a:r>
              <a:rPr lang="en-US" sz="1123" b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99192" y="4200525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3279" y="3633600"/>
            <a:ext cx="40075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1566" y="4092512"/>
            <a:ext cx="35266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2866" y="4098862"/>
            <a:ext cx="30457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75304" y="4092512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1079" y="4092512"/>
            <a:ext cx="28854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29491" y="3957575"/>
            <a:ext cx="448841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26131" y="4244850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6618" y="429409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97941" y="3894837"/>
            <a:ext cx="40075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13007" y="3993311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99676" y="4043066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2398" y="4146172"/>
            <a:ext cx="448841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40749" y="4351455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3408" y="470109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28041" y="4759341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28767" y="4699377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46691" y="4350230"/>
            <a:ext cx="272510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20876" y="4757203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11239" y="445631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9998" y="4511151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60060" y="4449732"/>
            <a:ext cx="18434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21464" y="4562350"/>
            <a:ext cx="38472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75009" y="4898899"/>
            <a:ext cx="136256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44800" y="5037555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20341" y="5349812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15591" y="5400612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15333" y="5346573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05385" y="5402678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42266" y="4933887"/>
            <a:ext cx="1756891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Phenotypic ratio 3:1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11239" y="492094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99998" y="497504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36047" y="5037983"/>
            <a:ext cx="28854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9439" y="5350857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89823" y="5028460"/>
            <a:ext cx="32060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18204" y="5401657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90404" y="5349748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69782" y="5030160"/>
            <a:ext cx="272510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72987" y="5400612"/>
            <a:ext cx="102592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16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91804" y="5594287"/>
            <a:ext cx="208390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Phenotypic ratio 9:3:3:1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21429" y="5900675"/>
            <a:ext cx="66524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C00000"/>
                </a:solidFill>
                <a:ea typeface="ＭＳ Ｐゴシック" charset="0"/>
              </a:rPr>
              <a:t>Results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24616" y="6297550"/>
            <a:ext cx="307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315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116766" y="6303900"/>
            <a:ext cx="307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108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808916" y="6297550"/>
            <a:ext cx="307777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101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04241" y="6303900"/>
            <a:ext cx="205184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>
                <a:solidFill>
                  <a:srgbClr val="000000"/>
                </a:solidFill>
                <a:ea typeface="ＭＳ Ｐゴシック" charset="0"/>
              </a:rPr>
              <a:t>32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44054" y="6303900"/>
            <a:ext cx="3382336" cy="2199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9" b="1" dirty="0">
                <a:solidFill>
                  <a:srgbClr val="000000"/>
                </a:solidFill>
                <a:ea typeface="ＭＳ Ｐゴシック" charset="0"/>
              </a:rPr>
              <a:t>Phenotypic ratio approximately 9:3:3:1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09001" y="3894837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13357" y="4564408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78200" y="4566466"/>
            <a:ext cx="36869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52693" y="4568524"/>
            <a:ext cx="32060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15861" y="3633600"/>
            <a:ext cx="35266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50243" y="3633600"/>
            <a:ext cx="38472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47300" y="3633600"/>
            <a:ext cx="336631" cy="1728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3" b="1" i="1" dirty="0" err="1" smtClean="0">
                <a:solidFill>
                  <a:srgbClr val="000000"/>
                </a:solidFill>
                <a:ea typeface="ＭＳ Ｐゴシック" charset="0"/>
              </a:rPr>
              <a:t>YyRr</a:t>
            </a:r>
            <a:endParaRPr lang="en-US" sz="1123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5969000" y="5362575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376534" y="5363597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6580735" y="5362575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139168" y="5349812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152066" y="4947878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156185" y="4473459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5156185" y="4009460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0295" y="3531497"/>
            <a:ext cx="137502" cy="158208"/>
            <a:chOff x="5110295" y="3531497"/>
            <a:chExt cx="137502" cy="158208"/>
          </a:xfrm>
        </p:grpSpPr>
        <p:sp>
          <p:nvSpPr>
            <p:cNvPr id="34" name="TextBox 33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16" name="Freeform 115"/>
          <p:cNvSpPr/>
          <p:nvPr/>
        </p:nvSpPr>
        <p:spPr>
          <a:xfrm>
            <a:off x="3880063" y="4718530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388567" y="4718530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2877427" y="4249675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2871077" y="3791386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34335" y="338942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3394704" y="3355727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923994" y="3389424"/>
            <a:ext cx="51296" cy="1122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9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3880063" y="3354997"/>
            <a:ext cx="50800" cy="127000"/>
          </a:xfrm>
          <a:custGeom>
            <a:avLst/>
            <a:gdLst>
              <a:gd name="connsiteX0" fmla="*/ 50800 w 50800"/>
              <a:gd name="connsiteY0" fmla="*/ 0 h 127000"/>
              <a:gd name="connsiteX1" fmla="*/ 0 w 50800"/>
              <a:gd name="connsiteY1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127000">
                <a:moveTo>
                  <a:pt x="50800" y="0"/>
                </a:moveTo>
                <a:lnTo>
                  <a:pt x="0" y="127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5650045" y="3099697"/>
            <a:ext cx="137502" cy="158208"/>
            <a:chOff x="5110295" y="3531497"/>
            <a:chExt cx="137502" cy="158208"/>
          </a:xfrm>
        </p:grpSpPr>
        <p:sp>
          <p:nvSpPr>
            <p:cNvPr id="124" name="TextBox 123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138995" y="3098944"/>
            <a:ext cx="137502" cy="158208"/>
            <a:chOff x="5110295" y="3531497"/>
            <a:chExt cx="137502" cy="158208"/>
          </a:xfrm>
        </p:grpSpPr>
        <p:sp>
          <p:nvSpPr>
            <p:cNvPr id="128" name="TextBox 127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02545" y="3098191"/>
            <a:ext cx="137502" cy="158208"/>
            <a:chOff x="5110295" y="3531497"/>
            <a:chExt cx="137502" cy="158208"/>
          </a:xfrm>
        </p:grpSpPr>
        <p:sp>
          <p:nvSpPr>
            <p:cNvPr id="132" name="TextBox 131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072445" y="3097438"/>
            <a:ext cx="137502" cy="158208"/>
            <a:chOff x="5110295" y="3531497"/>
            <a:chExt cx="137502" cy="158208"/>
          </a:xfrm>
        </p:grpSpPr>
        <p:sp>
          <p:nvSpPr>
            <p:cNvPr id="136" name="TextBox 135"/>
            <p:cNvSpPr txBox="1"/>
            <p:nvPr/>
          </p:nvSpPr>
          <p:spPr>
            <a:xfrm>
              <a:off x="5110295" y="3531497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196501" y="3577495"/>
              <a:ext cx="51296" cy="1122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9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156185" y="3542547"/>
              <a:ext cx="50800" cy="127000"/>
            </a:xfrm>
            <a:custGeom>
              <a:avLst/>
              <a:gdLst>
                <a:gd name="connsiteX0" fmla="*/ 50800 w 50800"/>
                <a:gd name="connsiteY0" fmla="*/ 0 h 127000"/>
                <a:gd name="connsiteX1" fmla="*/ 0 w 50800"/>
                <a:gd name="connsiteY1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127000">
                  <a:moveTo>
                    <a:pt x="50800" y="0"/>
                  </a:moveTo>
                  <a:lnTo>
                    <a:pt x="0" y="1270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results of Mendel’s</a:t>
            </a:r>
            <a:r>
              <a:rPr lang="en-US" altLang="ja-JP" dirty="0" smtClean="0"/>
              <a:t> dihybrid experiments are the basis for the </a:t>
            </a:r>
            <a:r>
              <a:rPr lang="en-US" altLang="ja-JP" b="1" dirty="0" smtClean="0"/>
              <a:t>law of independent assortment</a:t>
            </a:r>
          </a:p>
          <a:p>
            <a:r>
              <a:rPr lang="en-US" dirty="0" smtClean="0"/>
              <a:t>It states that </a:t>
            </a:r>
            <a:r>
              <a:rPr lang="en-US" i="1" dirty="0" smtClean="0"/>
              <a:t>each pair of alleles segregates independently of any other pair during gamete formation</a:t>
            </a:r>
          </a:p>
          <a:p>
            <a:r>
              <a:rPr lang="en-US" dirty="0" smtClean="0"/>
              <a:t>This law applies to genes on chromosomes that are not homologous, or those far apart on the same chromosome</a:t>
            </a:r>
          </a:p>
          <a:p>
            <a:r>
              <a:rPr lang="en-US" dirty="0" smtClean="0"/>
              <a:t>Genes located near each other on the same chromosome tend to be inherited together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11.2: Probability laws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govern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</a:t>
            </a:r>
            <a:r>
              <a:rPr lang="en-US" dirty="0"/>
              <a:t>l</a:t>
            </a:r>
            <a:r>
              <a:rPr lang="en-US" dirty="0" smtClean="0"/>
              <a:t>’s</a:t>
            </a:r>
            <a:r>
              <a:rPr lang="en-US" altLang="ja-JP" dirty="0" smtClean="0"/>
              <a:t> laws of segregation and independent assortment reflect the rules of probability</a:t>
            </a:r>
          </a:p>
          <a:p>
            <a:r>
              <a:rPr lang="en-US" dirty="0" smtClean="0"/>
              <a:t>The outcome of one coin toss has no impact on the outcome of the next toss</a:t>
            </a:r>
          </a:p>
          <a:p>
            <a:r>
              <a:rPr lang="en-US" dirty="0" smtClean="0"/>
              <a:t>In the same way, the alleles of one gene segregate into gametes independently of another gene</a:t>
            </a:r>
            <a:r>
              <a:rPr lang="en-US" altLang="ja-JP" dirty="0" smtClean="0"/>
              <a:t>’s alleles</a:t>
            </a:r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Multiplication and Addition Rules Applied to Monohybrid Crosses</a:t>
            </a:r>
          </a:p>
        </p:txBody>
      </p:sp>
      <p:sp>
        <p:nvSpPr>
          <p:cNvPr id="716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multiplication rule </a:t>
            </a:r>
            <a:r>
              <a:rPr lang="en-US" dirty="0" smtClean="0"/>
              <a:t>states that the probability that two or more independent events will occur together is the product of their individual probabilities</a:t>
            </a:r>
          </a:p>
          <a:p>
            <a:r>
              <a:rPr lang="en-US" dirty="0" smtClean="0"/>
              <a:t>This can be applied to an F</a:t>
            </a:r>
            <a:r>
              <a:rPr lang="en-US" baseline="-25000" dirty="0" smtClean="0"/>
              <a:t>1</a:t>
            </a:r>
            <a:r>
              <a:rPr lang="en-US" dirty="0" smtClean="0"/>
              <a:t> monohybrid cross</a:t>
            </a:r>
          </a:p>
          <a:p>
            <a:r>
              <a:rPr lang="en-US" dirty="0" smtClean="0"/>
              <a:t>Segregation in a heterozygous plant is like flipping a coin: Each gamete has a ½ chance of carrying the dominant allele and </a:t>
            </a:r>
            <a:r>
              <a:rPr lang="en-US" dirty="0"/>
              <a:t>a ½ </a:t>
            </a:r>
            <a:r>
              <a:rPr lang="en-US" dirty="0" smtClean="0"/>
              <a:t>chance of carrying the recessive allele</a:t>
            </a:r>
          </a:p>
        </p:txBody>
      </p:sp>
      <p:graphicFrame>
        <p:nvGraphicFramePr>
          <p:cNvPr id="71683" name="Object 7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101600" imgH="152400" progId="Equation.DSMT4">
                  <p:embed/>
                </p:oleObj>
              </mc:Choice>
              <mc:Fallback>
                <p:oleObj name="Equation" r:id="rId4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10"/>
          <p:cNvGraphicFramePr>
            <a:graphicFrameLocks noChangeAspect="1"/>
          </p:cNvGraphicFramePr>
          <p:nvPr/>
        </p:nvGraphicFramePr>
        <p:xfrm>
          <a:off x="5143500" y="3213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6" imgW="101600" imgH="152400" progId="Equation.DSMT4">
                  <p:embed/>
                </p:oleObj>
              </mc:Choice>
              <mc:Fallback>
                <p:oleObj name="Equation" r:id="rId6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2131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268224"/>
            <a:ext cx="635812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11.9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1635300" y="585454"/>
            <a:ext cx="179536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Segregation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alleles into eggs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5812681" y="578626"/>
            <a:ext cx="194925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Segregation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alleles into sperm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45545" y="1981057"/>
            <a:ext cx="724557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51313" y="2611706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3376" y="2688983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25872" y="2564692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3704" y="261820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41816" y="268999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30542" y="2549490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1194" y="3494861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84046" y="3895782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19324" y="397666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14621" y="3504387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24319" y="3801459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1558" y="450558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14459" y="4578072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65021" y="4503186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05876" y="4582834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64664" y="3858505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47262" y="3799866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47813" y="4674371"/>
            <a:ext cx="570669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0468" y="5169882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4046" y="5589649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19324" y="5679118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54450" y="5171879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0440" y="5469918"/>
            <a:ext cx="168316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76795" y="6175643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16033" y="6243363"/>
            <a:ext cx="75342" cy="164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99175" y="5546112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44930" y="5476896"/>
            <a:ext cx="89768" cy="278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3" b="1" i="1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2" name="Freeform 1"/>
          <p:cNvSpPr/>
          <p:nvPr/>
        </p:nvSpPr>
        <p:spPr>
          <a:xfrm>
            <a:off x="3429000" y="2635250"/>
            <a:ext cx="63500" cy="190500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184493" y="2635250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5544160" y="4520829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858427" y="6211500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59388" y="5632035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3851690" y="4545719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1966349" y="3925730"/>
            <a:ext cx="62769" cy="185921"/>
          </a:xfrm>
          <a:custGeom>
            <a:avLst/>
            <a:gdLst>
              <a:gd name="connsiteX0" fmla="*/ 63500 w 63500"/>
              <a:gd name="connsiteY0" fmla="*/ 0 h 190500"/>
              <a:gd name="connsiteX1" fmla="*/ 0 w 635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190500">
                <a:moveTo>
                  <a:pt x="63500" y="0"/>
                </a:moveTo>
                <a:lnTo>
                  <a:pt x="0" y="1905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7" name="TextBox 3"/>
          <p:cNvSpPr txBox="1">
            <a:spLocks noChangeArrowheads="1"/>
          </p:cNvSpPr>
          <p:nvPr/>
        </p:nvSpPr>
        <p:spPr bwMode="auto">
          <a:xfrm>
            <a:off x="2365482" y="259425"/>
            <a:ext cx="2564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Rr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78" name="TextBox 3"/>
          <p:cNvSpPr txBox="1">
            <a:spLocks noChangeArrowheads="1"/>
          </p:cNvSpPr>
          <p:nvPr/>
        </p:nvSpPr>
        <p:spPr bwMode="auto">
          <a:xfrm>
            <a:off x="6703134" y="267721"/>
            <a:ext cx="2564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Rr</a:t>
            </a:r>
            <a:endParaRPr lang="en-US" sz="18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461846" y="6181993"/>
            <a:ext cx="216184" cy="238090"/>
            <a:chOff x="5465021" y="6166118"/>
            <a:chExt cx="216184" cy="238090"/>
          </a:xfrm>
        </p:grpSpPr>
        <p:sp>
          <p:nvSpPr>
            <p:cNvPr id="80" name="TextBox 79"/>
            <p:cNvSpPr txBox="1"/>
            <p:nvPr/>
          </p:nvSpPr>
          <p:spPr>
            <a:xfrm>
              <a:off x="5465021" y="6166118"/>
              <a:ext cx="75342" cy="16401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66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05863" y="6240189"/>
              <a:ext cx="75342" cy="16401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66" b="1" dirty="0">
                  <a:solidFill>
                    <a:srgbClr val="000000"/>
                  </a:solidFill>
                  <a:ea typeface="ＭＳ Ｐゴシック" charset="0"/>
                </a:rPr>
                <a:t>4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5540364" y="6175643"/>
              <a:ext cx="74186" cy="185921"/>
            </a:xfrm>
            <a:custGeom>
              <a:avLst/>
              <a:gdLst>
                <a:gd name="connsiteX0" fmla="*/ 63500 w 63500"/>
                <a:gd name="connsiteY0" fmla="*/ 0 h 190500"/>
                <a:gd name="connsiteX1" fmla="*/ 0 w 63500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90500">
                  <a:moveTo>
                    <a:pt x="63500" y="0"/>
                  </a:moveTo>
                  <a:lnTo>
                    <a:pt x="0" y="1905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addition rule </a:t>
            </a:r>
            <a:r>
              <a:rPr lang="en-US" dirty="0" smtClean="0"/>
              <a:t>states that the probability that any one of two or more mutually exclusive events will occur is calculated by adding together their individual probabilities</a:t>
            </a:r>
          </a:p>
          <a:p>
            <a:r>
              <a:rPr lang="en-US" dirty="0" smtClean="0"/>
              <a:t>It can be used to figure out the probability that an F</a:t>
            </a:r>
            <a:r>
              <a:rPr lang="en-US" baseline="-25000" dirty="0" smtClean="0"/>
              <a:t>2</a:t>
            </a:r>
            <a:r>
              <a:rPr lang="en-US" dirty="0" smtClean="0"/>
              <a:t> plant from a monohybrid cross will be heterozygous rather than homozygous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</a:t>
            </a:r>
            <a:r>
              <a:rPr lang="en-US" altLang="ja-JP" dirty="0" smtClean="0"/>
              <a:t>’s Experimental, Quantitative Approach</a:t>
            </a:r>
            <a:endParaRPr 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probably chose to work with peas because</a:t>
            </a:r>
          </a:p>
          <a:p>
            <a:pPr lvl="1"/>
            <a:r>
              <a:rPr lang="en-US" dirty="0" smtClean="0"/>
              <a:t>There are many varieties with distinct heritable features, or </a:t>
            </a:r>
            <a:r>
              <a:rPr lang="en-US" b="1" dirty="0" smtClean="0"/>
              <a:t>characters</a:t>
            </a:r>
            <a:r>
              <a:rPr lang="en-US" dirty="0" smtClean="0"/>
              <a:t> (such as flower color); character variants (such as purple or white flowers) are called </a:t>
            </a:r>
            <a:r>
              <a:rPr lang="en-US" b="1" dirty="0" smtClean="0"/>
              <a:t>traits</a:t>
            </a:r>
          </a:p>
          <a:p>
            <a:pPr lvl="1"/>
            <a:r>
              <a:rPr lang="en-US" dirty="0" smtClean="0"/>
              <a:t>He could control mating between plants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Complex Genetics Problems with the Rules of Probability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can apply the rules of probability to predict the outcome of crosses involving multiple characters</a:t>
            </a:r>
          </a:p>
          <a:p>
            <a:r>
              <a:rPr lang="en-US" smtClean="0"/>
              <a:t>A dihybrid or other multicharacter cross is equivalent to two or more independent monohybrid crosses occurring simultaneously</a:t>
            </a:r>
          </a:p>
          <a:p>
            <a:r>
              <a:rPr lang="en-US" smtClean="0"/>
              <a:t>In calculating the chances for various genotypes, each character is considered separately, and then the individual probabilities are multiplied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if we cross F</a:t>
            </a:r>
            <a:r>
              <a:rPr lang="en-US" baseline="-25000" dirty="0" smtClean="0"/>
              <a:t>1</a:t>
            </a:r>
            <a:r>
              <a:rPr lang="en-US" dirty="0" smtClean="0"/>
              <a:t> heterozygotes of genotype </a:t>
            </a:r>
            <a:r>
              <a:rPr lang="en-US" i="1" dirty="0" err="1" smtClean="0"/>
              <a:t>YyRr</a:t>
            </a:r>
            <a:r>
              <a:rPr lang="en-US" dirty="0" smtClean="0"/>
              <a:t>, we can calculate the probability of different genotypes among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889782"/>
            <a:ext cx="8546592" cy="1133856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for the cross </a:t>
            </a:r>
            <a:r>
              <a:rPr lang="en-US" i="1" dirty="0" err="1" smtClean="0"/>
              <a:t>PpYyRr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 </a:t>
            </a:r>
            <a:r>
              <a:rPr lang="en-US" i="1" dirty="0" err="1" smtClean="0"/>
              <a:t>Ppyyrr</a:t>
            </a:r>
            <a:r>
              <a:rPr lang="en-US" dirty="0" smtClean="0"/>
              <a:t>, we can calculate the probability of offspring showing at least two recessive traits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757631"/>
            <a:ext cx="8546592" cy="2700528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182563"/>
            <a:ext cx="8775700" cy="822960"/>
          </a:xfrm>
        </p:spPr>
        <p:txBody>
          <a:bodyPr/>
          <a:lstStyle/>
          <a:p>
            <a:r>
              <a:rPr lang="en-US" dirty="0" smtClean="0"/>
              <a:t>Concept 11.3: Inheritance patterns are often more complex than predicted by simple Mendelian genetics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44463" y="1124712"/>
            <a:ext cx="8775700" cy="5230368"/>
          </a:xfrm>
        </p:spPr>
        <p:txBody>
          <a:bodyPr/>
          <a:lstStyle/>
          <a:p>
            <a:r>
              <a:rPr lang="en-US" dirty="0" smtClean="0"/>
              <a:t>Not all heritable characters are determined as simply as the traits Mendel studied</a:t>
            </a:r>
          </a:p>
          <a:p>
            <a:r>
              <a:rPr lang="en-US" dirty="0" smtClean="0"/>
              <a:t>However, the basic principles of segregation and independent assortment apply even to more complex patterns of inheritance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Extending Mendelian Genetics for a Single Gene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inheritance patterns…</a:t>
            </a:r>
          </a:p>
          <a:p>
            <a:pPr lvl="1"/>
            <a:r>
              <a:rPr lang="en-US" dirty="0" smtClean="0"/>
              <a:t>Incomplete</a:t>
            </a:r>
          </a:p>
          <a:p>
            <a:pPr lvl="1"/>
            <a:r>
              <a:rPr lang="en-US" dirty="0" smtClean="0"/>
              <a:t>Co</a:t>
            </a:r>
          </a:p>
          <a:p>
            <a:pPr lvl="1"/>
            <a:r>
              <a:rPr lang="en-US" dirty="0" smtClean="0"/>
              <a:t>Sex linked</a:t>
            </a:r>
          </a:p>
          <a:p>
            <a:pPr lvl="1"/>
            <a:r>
              <a:rPr lang="en-US" dirty="0" smtClean="0"/>
              <a:t>Multi Allele</a:t>
            </a:r>
          </a:p>
          <a:p>
            <a:pPr lvl="1"/>
            <a:r>
              <a:rPr lang="en-US" dirty="0" smtClean="0"/>
              <a:t>Polygenic 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Degrees of Dominance 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Complete dominance</a:t>
            </a:r>
            <a:r>
              <a:rPr lang="en-US" dirty="0" smtClean="0"/>
              <a:t> occurs when phenotypes of the heterozygote and dominant homozygote are identical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incomplete dominance</a:t>
            </a:r>
            <a:r>
              <a:rPr lang="en-US" dirty="0" smtClean="0"/>
              <a:t>, the phenotype of F</a:t>
            </a:r>
            <a:r>
              <a:rPr lang="en-US" baseline="-25000" dirty="0" smtClean="0"/>
              <a:t>1</a:t>
            </a:r>
            <a:r>
              <a:rPr lang="en-US" dirty="0" smtClean="0"/>
              <a:t> hybrids is somewhere between the phenotypes of the two parental varieties</a:t>
            </a:r>
          </a:p>
          <a:p>
            <a:r>
              <a:rPr lang="en-US" dirty="0" smtClean="0"/>
              <a:t>In </a:t>
            </a:r>
            <a:r>
              <a:rPr lang="en-US" b="1" dirty="0" err="1" smtClean="0"/>
              <a:t>codominance</a:t>
            </a:r>
            <a:r>
              <a:rPr lang="en-US" dirty="0" smtClean="0"/>
              <a:t>, two dominant alleles affect the phenotype in separate, distinguishable ways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204216"/>
            <a:ext cx="4779264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11.10-s3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2877" y="4954788"/>
            <a:ext cx="1625445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85" b="1" baseline="-250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Generation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5896" y="4542097"/>
            <a:ext cx="753411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Sperm</a:t>
            </a:r>
            <a:endParaRPr lang="en-US" sz="1885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92828" y="4977761"/>
            <a:ext cx="154267" cy="183172"/>
            <a:chOff x="5054685" y="3928231"/>
            <a:chExt cx="154267" cy="183172"/>
          </a:xfrm>
        </p:grpSpPr>
        <p:sp>
          <p:nvSpPr>
            <p:cNvPr id="26" name="TextBox 25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36137" y="4977761"/>
            <a:ext cx="154267" cy="183172"/>
            <a:chOff x="5054685" y="3928231"/>
            <a:chExt cx="154267" cy="183172"/>
          </a:xfrm>
        </p:grpSpPr>
        <p:sp>
          <p:nvSpPr>
            <p:cNvPr id="30" name="TextBox 29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92853" y="5549261"/>
            <a:ext cx="154267" cy="183172"/>
            <a:chOff x="5054685" y="3928231"/>
            <a:chExt cx="154267" cy="183172"/>
          </a:xfrm>
        </p:grpSpPr>
        <p:sp>
          <p:nvSpPr>
            <p:cNvPr id="34" name="TextBox 33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7065" y="6158861"/>
            <a:ext cx="154267" cy="183172"/>
            <a:chOff x="5054685" y="3928231"/>
            <a:chExt cx="154267" cy="183172"/>
          </a:xfrm>
        </p:grpSpPr>
        <p:sp>
          <p:nvSpPr>
            <p:cNvPr id="38" name="TextBox 37"/>
            <p:cNvSpPr txBox="1"/>
            <p:nvPr/>
          </p:nvSpPr>
          <p:spPr>
            <a:xfrm>
              <a:off x="5054685" y="3928231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1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2846" y="3991242"/>
              <a:ext cx="56106" cy="12016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1" b="1" dirty="0" smtClean="0">
                  <a:solidFill>
                    <a:srgbClr val="000000"/>
                  </a:solidFill>
                  <a:ea typeface="ＭＳ Ｐゴシック" charset="0"/>
                </a:rPr>
                <a:t>2</a:t>
              </a:r>
              <a:endParaRPr lang="en-US" sz="78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98078" y="3945731"/>
              <a:ext cx="54768" cy="133350"/>
            </a:xfrm>
            <a:custGeom>
              <a:avLst/>
              <a:gdLst>
                <a:gd name="connsiteX0" fmla="*/ 54768 w 54768"/>
                <a:gd name="connsiteY0" fmla="*/ 0 h 133350"/>
                <a:gd name="connsiteX1" fmla="*/ 0 w 54768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8" h="133350">
                  <a:moveTo>
                    <a:pt x="54768" y="0"/>
                  </a:moveTo>
                  <a:lnTo>
                    <a:pt x="0" y="133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15168" y="4955630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17" y="4957217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64849" y="5527482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7229" y="6132598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93109" y="5752159"/>
            <a:ext cx="591509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Eggs</a:t>
            </a:r>
            <a:endParaRPr lang="en-US" sz="1885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4988" y="5718124"/>
            <a:ext cx="448841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46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61472" y="5717442"/>
            <a:ext cx="456856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8934" y="6345157"/>
            <a:ext cx="464871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7317" y="6355771"/>
            <a:ext cx="464871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46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46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36945" y="3871537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04994" y="2798328"/>
            <a:ext cx="1625445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F</a:t>
            </a:r>
            <a:r>
              <a:rPr lang="en-US" sz="1885" b="1" baseline="-250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Generation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13088" y="2657243"/>
            <a:ext cx="663643" cy="58015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Pink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85" b="1" i="1" baseline="30000" dirty="0" smtClean="0">
                <a:solidFill>
                  <a:srgbClr val="000000"/>
                </a:solidFill>
                <a:ea typeface="ＭＳ Ｐゴシック" charset="0"/>
              </a:rPr>
              <a:t>R </a:t>
            </a:r>
            <a:r>
              <a:rPr lang="en-US" sz="1885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85" b="1" i="1" baseline="30000" dirty="0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85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87954" y="3912175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78503" y="3913762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940" y="3932306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4685" y="3928231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52846" y="3991242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1871" y="3989409"/>
            <a:ext cx="56106" cy="1201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1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78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471988" y="3945731"/>
            <a:ext cx="54768" cy="133350"/>
          </a:xfrm>
          <a:custGeom>
            <a:avLst/>
            <a:gdLst>
              <a:gd name="connsiteX0" fmla="*/ 54768 w 54768"/>
              <a:gd name="connsiteY0" fmla="*/ 0 h 133350"/>
              <a:gd name="connsiteX1" fmla="*/ 0 w 54768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3350">
                <a:moveTo>
                  <a:pt x="54768" y="0"/>
                </a:moveTo>
                <a:lnTo>
                  <a:pt x="0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098078" y="3945731"/>
            <a:ext cx="54768" cy="133350"/>
          </a:xfrm>
          <a:custGeom>
            <a:avLst/>
            <a:gdLst>
              <a:gd name="connsiteX0" fmla="*/ 54768 w 54768"/>
              <a:gd name="connsiteY0" fmla="*/ 0 h 133350"/>
              <a:gd name="connsiteX1" fmla="*/ 0 w 54768"/>
              <a:gd name="connsiteY1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3350">
                <a:moveTo>
                  <a:pt x="54768" y="0"/>
                </a:moveTo>
                <a:lnTo>
                  <a:pt x="0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95214" y="252989"/>
            <a:ext cx="1500860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>
                <a:solidFill>
                  <a:srgbClr val="000000"/>
                </a:solidFill>
                <a:ea typeface="ＭＳ Ｐゴシック" charset="0"/>
              </a:rPr>
              <a:t>P Generation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72403" y="703839"/>
            <a:ext cx="583493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Red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590" y="1591252"/>
            <a:ext cx="1021113" cy="2900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>
                <a:solidFill>
                  <a:srgbClr val="000000"/>
                </a:solidFill>
                <a:ea typeface="ＭＳ Ｐゴシック" charset="0"/>
              </a:rPr>
              <a:t>Gametes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74891" y="1626177"/>
            <a:ext cx="224420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940" y="1621414"/>
            <a:ext cx="253274" cy="2246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0" b="1" i="1" dirty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460" b="1" i="1" baseline="30000" dirty="0">
                <a:solidFill>
                  <a:srgbClr val="000000"/>
                </a:solidFill>
                <a:ea typeface="ＭＳ Ｐゴシック" charset="0"/>
              </a:rPr>
              <a:t>W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56992" y="703839"/>
            <a:ext cx="698909" cy="58092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85" b="1" dirty="0" smtClean="0">
                <a:solidFill>
                  <a:srgbClr val="000000"/>
                </a:solidFill>
                <a:ea typeface="ＭＳ Ｐゴシック" charset="0"/>
              </a:rPr>
              <a:t>White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9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smtClean="0">
                <a:solidFill>
                  <a:srgbClr val="000000"/>
                </a:solidFill>
                <a:ea typeface="ＭＳ Ｐゴシック" charset="0"/>
              </a:rPr>
              <a:t>W </a:t>
            </a:r>
            <a:r>
              <a:rPr lang="en-US" sz="189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89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89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 smtClean="0"/>
              <a:t>The Relationship Between Dominance and Phenotype</a:t>
            </a:r>
          </a:p>
          <a:p>
            <a:r>
              <a:rPr lang="en-US" dirty="0" smtClean="0"/>
              <a:t>Alleles are simply variations in a gene’s</a:t>
            </a:r>
            <a:r>
              <a:rPr lang="en-US" altLang="ja-JP" dirty="0" smtClean="0"/>
              <a:t> nucleotide sequence</a:t>
            </a:r>
          </a:p>
          <a:p>
            <a:r>
              <a:rPr lang="en-US" altLang="ja-JP" dirty="0" smtClean="0"/>
              <a:t>When a dominant allele coexists with a recessive allele in a heterozygote, they do not actually interact at all</a:t>
            </a:r>
          </a:p>
          <a:p>
            <a:r>
              <a:rPr lang="en-US" dirty="0" smtClean="0"/>
              <a:t>For any character, dominant/recessive relationships of alleles depend on the level at which we examine the phenotype 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Tay</a:t>
            </a:r>
            <a:r>
              <a:rPr lang="en-US" b="1" dirty="0" smtClean="0"/>
              <a:t>-Sachs disease </a:t>
            </a:r>
            <a:r>
              <a:rPr lang="en-US" dirty="0" smtClean="0"/>
              <a:t>is fatal; a dysfunctional enzyme causes an accumulation of lipids in the brain</a:t>
            </a:r>
          </a:p>
          <a:p>
            <a:pPr lvl="1"/>
            <a:r>
              <a:rPr lang="en-US" dirty="0" smtClean="0"/>
              <a:t>At the </a:t>
            </a:r>
            <a:r>
              <a:rPr lang="en-US" i="1" dirty="0" smtClean="0"/>
              <a:t>organismal</a:t>
            </a:r>
            <a:r>
              <a:rPr lang="en-US" dirty="0" smtClean="0"/>
              <a:t> level, the allele is recessive</a:t>
            </a:r>
          </a:p>
          <a:p>
            <a:pPr lvl="1"/>
            <a:r>
              <a:rPr lang="en-US" dirty="0" smtClean="0"/>
              <a:t>At the </a:t>
            </a:r>
            <a:r>
              <a:rPr lang="en-US" i="1" dirty="0" smtClean="0"/>
              <a:t>biochemical</a:t>
            </a:r>
            <a:r>
              <a:rPr lang="en-US" dirty="0" smtClean="0"/>
              <a:t> level, the phenotype (i.e., the enzyme activity level) is incompletely dominant</a:t>
            </a:r>
          </a:p>
          <a:p>
            <a:pPr lvl="1"/>
            <a:r>
              <a:rPr lang="en-US" dirty="0" smtClean="0"/>
              <a:t>At the </a:t>
            </a:r>
            <a:r>
              <a:rPr lang="en-US" i="1" dirty="0" smtClean="0"/>
              <a:t>molecular</a:t>
            </a:r>
            <a:r>
              <a:rPr lang="en-US" dirty="0" smtClean="0"/>
              <a:t> level, the alleles are </a:t>
            </a:r>
            <a:r>
              <a:rPr lang="en-US" dirty="0" err="1" smtClean="0"/>
              <a:t>codominant</a:t>
            </a:r>
            <a:endParaRPr lang="en-US" dirty="0" smtClean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1" dirty="0" smtClean="0"/>
              <a:t>Frequency of Dominant Alleles</a:t>
            </a:r>
          </a:p>
          <a:p>
            <a:r>
              <a:rPr lang="en-US" dirty="0" smtClean="0"/>
              <a:t>Dominant alleles are not necessarily more common in populations than recessive alleles</a:t>
            </a:r>
          </a:p>
          <a:p>
            <a:r>
              <a:rPr lang="en-US" dirty="0" smtClean="0"/>
              <a:t>For example, one baby out of 400 in the United States is born with extra fingers or toes, a dominant trait called </a:t>
            </a:r>
            <a:r>
              <a:rPr lang="en-US" dirty="0" err="1" smtClean="0"/>
              <a:t>polydactyly</a:t>
            </a:r>
            <a:endParaRPr lang="en-US" dirty="0" smtClean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2" y="204216"/>
            <a:ext cx="3846576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81288" y="189083"/>
            <a:ext cx="11370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Technique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678113" y="2476672"/>
            <a:ext cx="117981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generation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026025" y="3132311"/>
            <a:ext cx="961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Stamens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78113" y="4722984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Results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2680494" y="5554042"/>
            <a:ext cx="1179810" cy="10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First filial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generation</a:t>
            </a:r>
          </a:p>
          <a:p>
            <a:pPr eaLnBrk="0" hangingPunct="0">
              <a:lnSpc>
                <a:spcPts val="21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offspring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(F</a:t>
            </a:r>
            <a:r>
              <a:rPr lang="en-US" sz="1800" b="1" baseline="-25000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231F20"/>
                </a:solidFill>
                <a:latin typeface="Arial" pitchFamily="34" charset="0"/>
                <a:ea typeface="ＭＳ Ｐゴシック" charset="0"/>
              </a:rPr>
              <a:t>)</a:t>
            </a:r>
            <a:endParaRPr lang="en-US" sz="1800" b="1" dirty="0">
              <a:solidFill>
                <a:srgbClr val="231F2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791161" y="3395986"/>
            <a:ext cx="718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Carpel</a:t>
            </a:r>
          </a:p>
        </p:txBody>
      </p:sp>
      <p:sp>
        <p:nvSpPr>
          <p:cNvPr id="3" name="Freeform 2"/>
          <p:cNvSpPr/>
          <p:nvPr/>
        </p:nvSpPr>
        <p:spPr>
          <a:xfrm>
            <a:off x="4622006" y="2838450"/>
            <a:ext cx="207169" cy="559917"/>
          </a:xfrm>
          <a:custGeom>
            <a:avLst/>
            <a:gdLst>
              <a:gd name="connsiteX0" fmla="*/ 0 w 228600"/>
              <a:gd name="connsiteY0" fmla="*/ 0 h 561975"/>
              <a:gd name="connsiteX1" fmla="*/ 228600 w 228600"/>
              <a:gd name="connsiteY1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561975">
                <a:moveTo>
                  <a:pt x="0" y="0"/>
                </a:moveTo>
                <a:lnTo>
                  <a:pt x="228600" y="5619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41181" y="2869406"/>
            <a:ext cx="69057" cy="311944"/>
          </a:xfrm>
          <a:custGeom>
            <a:avLst/>
            <a:gdLst>
              <a:gd name="connsiteX0" fmla="*/ 69057 w 69057"/>
              <a:gd name="connsiteY0" fmla="*/ 0 h 311944"/>
              <a:gd name="connsiteX1" fmla="*/ 0 w 69057"/>
              <a:gd name="connsiteY1" fmla="*/ 311944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57" h="311944">
                <a:moveTo>
                  <a:pt x="69057" y="0"/>
                </a:moveTo>
                <a:lnTo>
                  <a:pt x="0" y="3119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Multiple Alleles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genes exist in populations in more than two allelic forms</a:t>
            </a:r>
          </a:p>
          <a:p>
            <a:r>
              <a:rPr lang="en-US" dirty="0" smtClean="0"/>
              <a:t>For example, the four phenotypes of the ABO blood group in humans are determined by three alleles of the gene: </a:t>
            </a:r>
            <a:r>
              <a:rPr lang="en-US" i="1" dirty="0" smtClean="0"/>
              <a:t>I</a:t>
            </a:r>
            <a:r>
              <a:rPr lang="en-US" i="1" baseline="30000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, and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enzyme (</a:t>
            </a:r>
            <a:r>
              <a:rPr lang="en-US" i="1" dirty="0" smtClean="0"/>
              <a:t>I</a:t>
            </a:r>
            <a:r>
              <a:rPr lang="en-US" dirty="0" smtClean="0"/>
              <a:t>) adds specific carbohydrates to the surface of blood cells</a:t>
            </a:r>
          </a:p>
          <a:p>
            <a:r>
              <a:rPr lang="en-US" dirty="0" smtClean="0"/>
              <a:t>The enzyme encoded by </a:t>
            </a:r>
            <a:r>
              <a:rPr lang="en-US" i="1" dirty="0" smtClean="0"/>
              <a:t>I</a:t>
            </a:r>
            <a:r>
              <a:rPr lang="en-US" i="1" baseline="30000" dirty="0" smtClean="0"/>
              <a:t>A</a:t>
            </a:r>
            <a:r>
              <a:rPr lang="en-US" dirty="0" smtClean="0"/>
              <a:t> adds the A carbohydrate, and the enzyme encoded by </a:t>
            </a:r>
            <a:r>
              <a:rPr lang="en-US" i="1" dirty="0" smtClean="0"/>
              <a:t>I</a:t>
            </a:r>
            <a:r>
              <a:rPr lang="en-US" i="1" baseline="30000" dirty="0" smtClean="0"/>
              <a:t>B</a:t>
            </a:r>
            <a:r>
              <a:rPr lang="en-US" dirty="0" smtClean="0"/>
              <a:t> adds the B carbohydrate; the enzyme encoded by the </a:t>
            </a:r>
            <a:r>
              <a:rPr lang="en-US" i="1" dirty="0" smtClean="0"/>
              <a:t>i</a:t>
            </a:r>
            <a:r>
              <a:rPr lang="en-US" dirty="0" smtClean="0"/>
              <a:t> allele adds neither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6032"/>
            <a:ext cx="8546592" cy="63459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05110" y="1394484"/>
            <a:ext cx="753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Allele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0122" y="2110447"/>
            <a:ext cx="1837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Carbohydrate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9222" y="1435759"/>
            <a:ext cx="214802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>
                <a:solidFill>
                  <a:srgbClr val="000000"/>
                </a:solidFill>
                <a:ea typeface="ＭＳ Ｐゴシック" charset="0"/>
              </a:rPr>
              <a:t>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349835" y="212790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210" y="1435759"/>
            <a:ext cx="214802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419935" y="212155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712285" y="1435759"/>
            <a:ext cx="7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440822" y="2088222"/>
            <a:ext cx="676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none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22497" y="2780372"/>
            <a:ext cx="5865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 Blood group genotypes and phenotypes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33647" y="3450297"/>
            <a:ext cx="130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Genotype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51072" y="4388509"/>
            <a:ext cx="193322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 blood cell</a:t>
            </a:r>
          </a:p>
          <a:p>
            <a:pPr eaLnBrk="0" hangingPunct="0"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appearance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57422" y="5625172"/>
            <a:ext cx="184024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  <a:p>
            <a:pPr eaLnBrk="0" hangingPunct="0">
              <a:lnSpc>
                <a:spcPts val="26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(blood group)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9760" y="3470934"/>
            <a:ext cx="475515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en-US" sz="2200" b="1" i="1" dirty="0" err="1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A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5510" y="3464584"/>
            <a:ext cx="482504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B </a:t>
            </a:r>
            <a:r>
              <a:rPr lang="en-US" sz="2200" b="1" i="1" dirty="0" err="1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8135" y="3477284"/>
            <a:ext cx="475515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B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7961522" y="3470934"/>
            <a:ext cx="1570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ii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284747" y="579820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4837322" y="5798209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6280360" y="5798209"/>
            <a:ext cx="407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AB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7932947" y="5798209"/>
            <a:ext cx="219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2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2248" y="3447195"/>
            <a:ext cx="283732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dirty="0" smtClean="0">
                <a:solidFill>
                  <a:srgbClr val="000000"/>
                </a:solidFill>
                <a:ea typeface="ＭＳ Ｐゴシック" charset="0"/>
              </a:rPr>
              <a:t>or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1120" y="3470079"/>
            <a:ext cx="339260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938" y="3439184"/>
            <a:ext cx="283732" cy="338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1" b="1" dirty="0" smtClean="0">
                <a:solidFill>
                  <a:srgbClr val="000000"/>
                </a:solidFill>
                <a:ea typeface="ＭＳ Ｐゴシック" charset="0"/>
              </a:rPr>
              <a:t>or</a:t>
            </a:r>
            <a:endParaRPr lang="en-US" sz="220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8284" y="3479073"/>
            <a:ext cx="346249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2200" b="1" i="1" baseline="30000" dirty="0" smtClean="0">
                <a:solidFill>
                  <a:srgbClr val="000000"/>
                </a:solidFill>
                <a:ea typeface="ＭＳ Ｐゴシック" charset="0"/>
              </a:rPr>
              <a:t>B </a:t>
            </a:r>
            <a:r>
              <a:rPr lang="en-US" sz="2200" b="1" i="1" dirty="0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220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508210" y="473736"/>
            <a:ext cx="7471725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38912" eaLnBrk="0" hangingPunct="0">
              <a:lnSpc>
                <a:spcPts val="25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 The three alleles for the ABO blood groups and their</a:t>
            </a:r>
            <a:b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carbohydrates</a:t>
            </a:r>
            <a:endParaRPr lang="en-US" sz="22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Mendelian Genetics for Two or More Genes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traits may be determined by two or more genes</a:t>
            </a:r>
          </a:p>
          <a:p>
            <a:r>
              <a:rPr lang="en-US" dirty="0" smtClean="0"/>
              <a:t>The gene products may interact</a:t>
            </a:r>
          </a:p>
          <a:p>
            <a:r>
              <a:rPr lang="en-US" dirty="0" smtClean="0"/>
              <a:t>Alternatively, multiple genes could independently affect a single trait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Polygenic Inheritance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Quantitative characters</a:t>
            </a:r>
            <a:r>
              <a:rPr lang="en-US" dirty="0" smtClean="0"/>
              <a:t> are those that vary in the population along a continuum</a:t>
            </a:r>
          </a:p>
          <a:p>
            <a:r>
              <a:rPr lang="en-US" dirty="0" smtClean="0"/>
              <a:t>Quantitative variation usually indicates </a:t>
            </a:r>
            <a:r>
              <a:rPr lang="en-US" b="1" dirty="0" smtClean="0"/>
              <a:t>polygenic inheritance</a:t>
            </a:r>
            <a:r>
              <a:rPr lang="en-US" dirty="0" smtClean="0"/>
              <a:t>, an additive effect of two or more genes on a single phenotype</a:t>
            </a:r>
          </a:p>
          <a:p>
            <a:r>
              <a:rPr lang="en-US" dirty="0" smtClean="0"/>
              <a:t>Skin color in humans is an example of polygenic inheritance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6" y="268224"/>
            <a:ext cx="6083808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688" y="741364"/>
            <a:ext cx="1866921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i="1" dirty="0" err="1">
                <a:solidFill>
                  <a:srgbClr val="000000"/>
                </a:solidFill>
                <a:ea typeface="ＭＳ Ｐゴシック" charset="0"/>
              </a:rPr>
              <a:t>AaBbCc</a:t>
            </a:r>
            <a:r>
              <a:rPr lang="en-US" sz="1810" b="1" i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10" b="1" i="1" dirty="0" err="1">
                <a:solidFill>
                  <a:srgbClr val="000000"/>
                </a:solidFill>
                <a:ea typeface="ＭＳ Ｐゴシック" charset="0"/>
              </a:rPr>
              <a:t>AaBbCc</a:t>
            </a:r>
            <a:endParaRPr lang="en-US" sz="1810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6488" y="1258889"/>
            <a:ext cx="722955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Sperm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9675" y="3568701"/>
            <a:ext cx="567463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Eggs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58940" y="5759958"/>
            <a:ext cx="1885131" cy="8356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Phenotypes: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Number of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dark-skin alleles:</a:t>
            </a:r>
            <a:endParaRPr lang="en-US" sz="18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02116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19652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>
                <a:solidFill>
                  <a:srgbClr val="000000"/>
                </a:solidFill>
                <a:ea typeface="ＭＳ Ｐゴシック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45127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>
                <a:solidFill>
                  <a:srgbClr val="000000"/>
                </a:solidFill>
                <a:ea typeface="ＭＳ Ｐゴシック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51550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69087" y="6319824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>
                <a:solidFill>
                  <a:srgbClr val="000000"/>
                </a:solidFill>
                <a:ea typeface="ＭＳ Ｐゴシック" charset="0"/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85036" y="6315061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>
                <a:solidFill>
                  <a:srgbClr val="000000"/>
                </a:solidFill>
                <a:ea typeface="ＭＳ Ｐゴシック" charset="0"/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00618" y="6315884"/>
            <a:ext cx="129844" cy="2785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10" b="1" dirty="0" smtClean="0">
                <a:solidFill>
                  <a:srgbClr val="000000"/>
                </a:solidFill>
                <a:ea typeface="ＭＳ Ｐゴシック" charset="0"/>
              </a:rPr>
              <a:t>0</a:t>
            </a:r>
            <a:endParaRPr lang="en-US" sz="1810" b="1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9216" name="Group 9215"/>
          <p:cNvGrpSpPr/>
          <p:nvPr/>
        </p:nvGrpSpPr>
        <p:grpSpPr>
          <a:xfrm>
            <a:off x="3121606" y="5092714"/>
            <a:ext cx="252412" cy="302437"/>
            <a:chOff x="3121606" y="5086364"/>
            <a:chExt cx="252412" cy="302437"/>
          </a:xfrm>
        </p:grpSpPr>
        <p:sp>
          <p:nvSpPr>
            <p:cNvPr id="21" name="TextBox 20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3195638" y="5129213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127534" y="2023124"/>
            <a:ext cx="252412" cy="302437"/>
            <a:chOff x="3121606" y="5086364"/>
            <a:chExt cx="252412" cy="302437"/>
          </a:xfrm>
        </p:grpSpPr>
        <p:sp>
          <p:nvSpPr>
            <p:cNvPr id="67" name="TextBox 66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200731" y="513873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121184" y="2462086"/>
            <a:ext cx="252412" cy="302437"/>
            <a:chOff x="3121606" y="5086364"/>
            <a:chExt cx="252412" cy="302437"/>
          </a:xfrm>
        </p:grpSpPr>
        <p:sp>
          <p:nvSpPr>
            <p:cNvPr id="71" name="TextBox 70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121184" y="2907398"/>
            <a:ext cx="252412" cy="302437"/>
            <a:chOff x="3121606" y="5086364"/>
            <a:chExt cx="252412" cy="302437"/>
          </a:xfrm>
        </p:grpSpPr>
        <p:sp>
          <p:nvSpPr>
            <p:cNvPr id="75" name="TextBox 74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121184" y="3336835"/>
            <a:ext cx="252412" cy="302437"/>
            <a:chOff x="3121606" y="5086364"/>
            <a:chExt cx="252412" cy="302437"/>
          </a:xfrm>
        </p:grpSpPr>
        <p:sp>
          <p:nvSpPr>
            <p:cNvPr id="79" name="TextBox 78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18009" y="3788497"/>
            <a:ext cx="252412" cy="302437"/>
            <a:chOff x="3121606" y="5086364"/>
            <a:chExt cx="252412" cy="302437"/>
          </a:xfrm>
        </p:grpSpPr>
        <p:sp>
          <p:nvSpPr>
            <p:cNvPr id="83" name="TextBox 82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121184" y="4211584"/>
            <a:ext cx="252412" cy="302437"/>
            <a:chOff x="3121606" y="5086364"/>
            <a:chExt cx="252412" cy="302437"/>
          </a:xfrm>
        </p:grpSpPr>
        <p:sp>
          <p:nvSpPr>
            <p:cNvPr id="87" name="TextBox 86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121184" y="4663246"/>
            <a:ext cx="252412" cy="302437"/>
            <a:chOff x="3121606" y="5086364"/>
            <a:chExt cx="252412" cy="302437"/>
          </a:xfrm>
        </p:grpSpPr>
        <p:sp>
          <p:nvSpPr>
            <p:cNvPr id="91" name="TextBox 90"/>
            <p:cNvSpPr txBox="1"/>
            <p:nvPr/>
          </p:nvSpPr>
          <p:spPr>
            <a:xfrm>
              <a:off x="3279440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210256" y="513238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9218" name="Group 9217"/>
          <p:cNvGrpSpPr/>
          <p:nvPr/>
        </p:nvGrpSpPr>
        <p:grpSpPr>
          <a:xfrm>
            <a:off x="3492500" y="5781676"/>
            <a:ext cx="339804" cy="300850"/>
            <a:chOff x="3492500" y="5781676"/>
            <a:chExt cx="339804" cy="300850"/>
          </a:xfrm>
        </p:grpSpPr>
        <p:sp>
          <p:nvSpPr>
            <p:cNvPr id="42" name="TextBox 41"/>
            <p:cNvSpPr txBox="1"/>
            <p:nvPr/>
          </p:nvSpPr>
          <p:spPr>
            <a:xfrm>
              <a:off x="3492500" y="578167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106487" y="5788846"/>
            <a:ext cx="339804" cy="307200"/>
            <a:chOff x="3492500" y="5775326"/>
            <a:chExt cx="339804" cy="307200"/>
          </a:xfrm>
        </p:grpSpPr>
        <p:sp>
          <p:nvSpPr>
            <p:cNvPr id="97" name="TextBox 96"/>
            <p:cNvSpPr txBox="1"/>
            <p:nvPr/>
          </p:nvSpPr>
          <p:spPr>
            <a:xfrm>
              <a:off x="3492500" y="577532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6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689272" y="5787638"/>
            <a:ext cx="403304" cy="300850"/>
            <a:chOff x="3492500" y="5775326"/>
            <a:chExt cx="403304" cy="300850"/>
          </a:xfrm>
        </p:grpSpPr>
        <p:sp>
          <p:nvSpPr>
            <p:cNvPr id="101" name="TextBox 100"/>
            <p:cNvSpPr txBox="1"/>
            <p:nvPr/>
          </p:nvSpPr>
          <p:spPr>
            <a:xfrm>
              <a:off x="3492500" y="57753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15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06650" y="587137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64279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03838" y="5795196"/>
            <a:ext cx="403304" cy="300850"/>
            <a:chOff x="3492500" y="5775326"/>
            <a:chExt cx="403304" cy="300850"/>
          </a:xfrm>
        </p:grpSpPr>
        <p:sp>
          <p:nvSpPr>
            <p:cNvPr id="105" name="TextBox 104"/>
            <p:cNvSpPr txBox="1"/>
            <p:nvPr/>
          </p:nvSpPr>
          <p:spPr>
            <a:xfrm>
              <a:off x="3492500" y="57753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20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706650" y="587137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4279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914820" y="5784463"/>
            <a:ext cx="403304" cy="288150"/>
            <a:chOff x="3492500" y="5788026"/>
            <a:chExt cx="403304" cy="288150"/>
          </a:xfrm>
        </p:grpSpPr>
        <p:sp>
          <p:nvSpPr>
            <p:cNvPr id="109" name="TextBox 108"/>
            <p:cNvSpPr txBox="1"/>
            <p:nvPr/>
          </p:nvSpPr>
          <p:spPr>
            <a:xfrm>
              <a:off x="3492500" y="57880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smtClean="0">
                  <a:solidFill>
                    <a:srgbClr val="000000"/>
                  </a:solidFill>
                  <a:ea typeface="ＭＳ Ｐゴシック" charset="0"/>
                </a:rPr>
                <a:t>15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706650" y="587137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64279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565189" y="5782496"/>
            <a:ext cx="339804" cy="307200"/>
            <a:chOff x="3492500" y="5775326"/>
            <a:chExt cx="339804" cy="307200"/>
          </a:xfrm>
        </p:grpSpPr>
        <p:sp>
          <p:nvSpPr>
            <p:cNvPr id="113" name="TextBox 112"/>
            <p:cNvSpPr txBox="1"/>
            <p:nvPr/>
          </p:nvSpPr>
          <p:spPr>
            <a:xfrm>
              <a:off x="3492500" y="577532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000000"/>
                  </a:solidFill>
                  <a:ea typeface="ＭＳ Ｐゴシック" charset="0"/>
                </a:rPr>
                <a:t>6</a:t>
              </a:r>
              <a:endParaRPr lang="en-US" sz="1331" b="1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178208" y="5782496"/>
            <a:ext cx="339804" cy="307200"/>
            <a:chOff x="3492500" y="5775326"/>
            <a:chExt cx="339804" cy="307200"/>
          </a:xfrm>
        </p:grpSpPr>
        <p:sp>
          <p:nvSpPr>
            <p:cNvPr id="117" name="TextBox 116"/>
            <p:cNvSpPr txBox="1"/>
            <p:nvPr/>
          </p:nvSpPr>
          <p:spPr>
            <a:xfrm>
              <a:off x="3492500" y="5775326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 smtClean="0">
                  <a:solidFill>
                    <a:srgbClr val="FFFFFF"/>
                  </a:solidFill>
                  <a:ea typeface="ＭＳ Ｐゴシック" charset="0"/>
                </a:rPr>
                <a:t>1</a:t>
              </a:r>
              <a:endParaRPr lang="en-US" sz="1331" b="1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43150" y="5877726"/>
              <a:ext cx="189154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FFFFFF"/>
                  </a:solidFill>
                  <a:ea typeface="ＭＳ Ｐゴシック" charset="0"/>
                </a:rPr>
                <a:t>64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585649" y="5810270"/>
              <a:ext cx="85725" cy="22383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815000" y="1578624"/>
            <a:ext cx="261938" cy="302437"/>
            <a:chOff x="3121606" y="5086364"/>
            <a:chExt cx="261938" cy="302437"/>
          </a:xfrm>
        </p:grpSpPr>
        <p:sp>
          <p:nvSpPr>
            <p:cNvPr id="185" name="TextBox 184"/>
            <p:cNvSpPr txBox="1"/>
            <p:nvPr/>
          </p:nvSpPr>
          <p:spPr>
            <a:xfrm>
              <a:off x="3288966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121606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200731" y="513873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261819" y="1575505"/>
            <a:ext cx="252412" cy="302437"/>
            <a:chOff x="3131132" y="5091127"/>
            <a:chExt cx="252412" cy="302437"/>
          </a:xfrm>
        </p:grpSpPr>
        <p:sp>
          <p:nvSpPr>
            <p:cNvPr id="189" name="TextBox 188"/>
            <p:cNvSpPr txBox="1"/>
            <p:nvPr/>
          </p:nvSpPr>
          <p:spPr>
            <a:xfrm>
              <a:off x="3288966" y="51887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131132" y="5091127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215020" y="5138738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708637" y="1581910"/>
            <a:ext cx="257175" cy="302437"/>
            <a:chOff x="3131132" y="5086364"/>
            <a:chExt cx="257175" cy="302437"/>
          </a:xfrm>
        </p:grpSpPr>
        <p:sp>
          <p:nvSpPr>
            <p:cNvPr id="193" name="TextBox 192"/>
            <p:cNvSpPr txBox="1"/>
            <p:nvPr/>
          </p:nvSpPr>
          <p:spPr>
            <a:xfrm>
              <a:off x="3293729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131132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215020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155455" y="1578789"/>
            <a:ext cx="252412" cy="302437"/>
            <a:chOff x="3131132" y="5072075"/>
            <a:chExt cx="252412" cy="302437"/>
          </a:xfrm>
        </p:grpSpPr>
        <p:sp>
          <p:nvSpPr>
            <p:cNvPr id="197" name="TextBox 196"/>
            <p:cNvSpPr txBox="1"/>
            <p:nvPr/>
          </p:nvSpPr>
          <p:spPr>
            <a:xfrm>
              <a:off x="3288966" y="5169712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131132" y="5072075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215020" y="5124449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592748" y="1580433"/>
            <a:ext cx="252412" cy="302437"/>
            <a:chOff x="3131132" y="5081601"/>
            <a:chExt cx="252412" cy="302437"/>
          </a:xfrm>
        </p:grpSpPr>
        <p:sp>
          <p:nvSpPr>
            <p:cNvPr id="201" name="TextBox 200"/>
            <p:cNvSpPr txBox="1"/>
            <p:nvPr/>
          </p:nvSpPr>
          <p:spPr>
            <a:xfrm>
              <a:off x="3288966" y="5179238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131132" y="50816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210257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030041" y="1582077"/>
            <a:ext cx="257175" cy="297674"/>
            <a:chOff x="3131132" y="5091127"/>
            <a:chExt cx="257175" cy="297674"/>
          </a:xfrm>
        </p:grpSpPr>
        <p:sp>
          <p:nvSpPr>
            <p:cNvPr id="205" name="TextBox 204"/>
            <p:cNvSpPr txBox="1"/>
            <p:nvPr/>
          </p:nvSpPr>
          <p:spPr>
            <a:xfrm>
              <a:off x="3293729" y="51840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131132" y="5091127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215020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486384" y="1583719"/>
            <a:ext cx="252412" cy="297674"/>
            <a:chOff x="3131132" y="5081601"/>
            <a:chExt cx="252412" cy="297674"/>
          </a:xfrm>
        </p:grpSpPr>
        <p:sp>
          <p:nvSpPr>
            <p:cNvPr id="209" name="TextBox 208"/>
            <p:cNvSpPr txBox="1"/>
            <p:nvPr/>
          </p:nvSpPr>
          <p:spPr>
            <a:xfrm>
              <a:off x="3288966" y="5174475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131132" y="5081601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210257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6928439" y="1571075"/>
            <a:ext cx="257175" cy="307200"/>
            <a:chOff x="3126369" y="5086364"/>
            <a:chExt cx="257175" cy="307200"/>
          </a:xfrm>
        </p:grpSpPr>
        <p:sp>
          <p:nvSpPr>
            <p:cNvPr id="213" name="TextBox 212"/>
            <p:cNvSpPr txBox="1"/>
            <p:nvPr/>
          </p:nvSpPr>
          <p:spPr>
            <a:xfrm>
              <a:off x="3288966" y="51887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8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126369" y="5086364"/>
              <a:ext cx="94578" cy="2048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31" b="1" dirty="0">
                  <a:solidFill>
                    <a:srgbClr val="000000"/>
                  </a:solidFill>
                  <a:ea typeface="ＭＳ Ｐゴシック" charset="0"/>
                </a:rPr>
                <a:t>1</a:t>
              </a: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3210257" y="5133975"/>
              <a:ext cx="71107" cy="200977"/>
            </a:xfrm>
            <a:custGeom>
              <a:avLst/>
              <a:gdLst>
                <a:gd name="connsiteX0" fmla="*/ 85725 w 85725"/>
                <a:gd name="connsiteY0" fmla="*/ 0 h 223837"/>
                <a:gd name="connsiteX1" fmla="*/ 0 w 85725"/>
                <a:gd name="connsiteY1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23837">
                  <a:moveTo>
                    <a:pt x="85725" y="0"/>
                  </a:moveTo>
                  <a:lnTo>
                    <a:pt x="0" y="22383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68224"/>
            <a:ext cx="7918704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11.UN05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8483" y="347283"/>
            <a:ext cx="2260234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Relationship among</a:t>
            </a:r>
          </a:p>
          <a:p>
            <a:pPr algn="ctr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alleles of a single gene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261" y="1118173"/>
            <a:ext cx="2098331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Complete dominance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of one allele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0148" y="460948"/>
            <a:ext cx="1141338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>
                <a:solidFill>
                  <a:srgbClr val="000000"/>
                </a:solidFill>
                <a:ea typeface="ＭＳ Ｐゴシック" charset="0"/>
              </a:rPr>
              <a:t>Description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9911" y="1108648"/>
            <a:ext cx="2478243" cy="7110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Heterozygous phenotype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same as that of homo-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err="1" smtClean="0">
                <a:solidFill>
                  <a:srgbClr val="000000"/>
                </a:solidFill>
                <a:ea typeface="ＭＳ Ｐゴシック" charset="0"/>
              </a:rPr>
              <a:t>zygous</a:t>
            </a: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 dominant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2298" y="1240411"/>
            <a:ext cx="275717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i="1" dirty="0">
                <a:solidFill>
                  <a:srgbClr val="000000"/>
                </a:solidFill>
                <a:ea typeface="ＭＳ Ｐゴシック" charset="0"/>
              </a:rPr>
              <a:t>PP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49911" y="2196086"/>
            <a:ext cx="2478243" cy="9419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Heterozygous phenotype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intermediate between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the two homozygous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phenotypes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6599" y="3115248"/>
            <a:ext cx="538609" cy="2492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620" b="1" i="1" baseline="30000" dirty="0" smtClean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en-US" sz="1000" b="1" i="1" baseline="300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62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62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R</a:t>
            </a:r>
            <a:endParaRPr lang="en-US" sz="162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3811" y="460948"/>
            <a:ext cx="852798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>
                <a:solidFill>
                  <a:srgbClr val="000000"/>
                </a:solidFill>
                <a:ea typeface="ＭＳ Ｐゴシック" charset="0"/>
              </a:rPr>
              <a:t>Example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18648" y="1240411"/>
            <a:ext cx="264496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i="1" dirty="0" err="1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621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2611" y="2205611"/>
            <a:ext cx="2247410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Incomplete dominance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of either allele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1938" y="3113658"/>
            <a:ext cx="570669" cy="2492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620" b="1" i="1" baseline="30000" dirty="0" smtClean="0">
                <a:solidFill>
                  <a:srgbClr val="000000"/>
                </a:solidFill>
                <a:ea typeface="ＭＳ Ｐゴシック" charset="0"/>
              </a:rPr>
              <a:t>R </a:t>
            </a:r>
            <a:r>
              <a:rPr lang="en-US" sz="162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620" b="1" i="1" baseline="30000" dirty="0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62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436" y="3689923"/>
            <a:ext cx="1372171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err="1">
                <a:solidFill>
                  <a:srgbClr val="000000"/>
                </a:solidFill>
                <a:ea typeface="ＭＳ Ｐゴシック" charset="0"/>
              </a:rPr>
              <a:t>Codominance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8324" y="3713738"/>
            <a:ext cx="1694375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Both phenotypes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expressed in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heterozygotes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3086" y="4782126"/>
            <a:ext cx="2293898" cy="6924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In the population,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some genes have more</a:t>
            </a:r>
          </a:p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 smtClean="0">
                <a:solidFill>
                  <a:srgbClr val="000000"/>
                </a:solidFill>
                <a:ea typeface="ＭＳ Ｐゴシック" charset="0"/>
              </a:rPr>
              <a:t>than two alleles</a:t>
            </a: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36014" y="3901056"/>
            <a:ext cx="314189" cy="2492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0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1620" b="1" i="1" baseline="30000" dirty="0">
                <a:solidFill>
                  <a:srgbClr val="000000"/>
                </a:solidFill>
                <a:ea typeface="ＭＳ Ｐゴシック" charset="0"/>
              </a:rPr>
              <a:t>A</a:t>
            </a:r>
            <a:r>
              <a:rPr lang="en-US" sz="1620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1620" b="1" i="1" baseline="30000" dirty="0">
                <a:solidFill>
                  <a:srgbClr val="000000"/>
                </a:solidFill>
                <a:ea typeface="ＭＳ Ｐゴシック" charset="0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3086" y="4767836"/>
            <a:ext cx="1476366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>
                <a:solidFill>
                  <a:srgbClr val="000000"/>
                </a:solidFill>
                <a:ea typeface="ＭＳ Ｐゴシック" charset="0"/>
              </a:rPr>
              <a:t>Multiple alleles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0564" y="4810692"/>
            <a:ext cx="2422138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1" b="1" dirty="0">
                <a:solidFill>
                  <a:srgbClr val="000000"/>
                </a:solidFill>
                <a:ea typeface="ＭＳ Ｐゴシック" charset="0"/>
              </a:rPr>
              <a:t>ABO blood group alleles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13740" y="5178992"/>
            <a:ext cx="602729" cy="2492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0" b="1" i="1" dirty="0">
                <a:solidFill>
                  <a:srgbClr val="000000"/>
                </a:solidFill>
                <a:ea typeface="ＭＳ Ｐゴシック" charset="0"/>
              </a:rPr>
              <a:t>I</a:t>
            </a:r>
            <a:r>
              <a:rPr lang="en-US" sz="1620" b="1" i="1" baseline="30000" dirty="0">
                <a:solidFill>
                  <a:srgbClr val="000000"/>
                </a:solidFill>
                <a:ea typeface="ＭＳ Ｐゴシック" charset="0"/>
              </a:rPr>
              <a:t>A</a:t>
            </a:r>
            <a:r>
              <a:rPr lang="en-US" sz="1620" b="1" i="1" dirty="0">
                <a:solidFill>
                  <a:srgbClr val="000000"/>
                </a:solidFill>
                <a:ea typeface="ＭＳ Ｐゴシック" charset="0"/>
              </a:rPr>
              <a:t>, I</a:t>
            </a:r>
            <a:r>
              <a:rPr lang="en-US" sz="1620" b="1" i="1" baseline="30000" dirty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en-US" sz="1620" b="1" i="1" dirty="0">
                <a:solidFill>
                  <a:srgbClr val="000000"/>
                </a:solidFill>
                <a:ea typeface="ＭＳ Ｐゴシック" charset="0"/>
              </a:rPr>
              <a:t>, 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09291" y="5773993"/>
            <a:ext cx="65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9436" y="5785423"/>
            <a:ext cx="65" cy="2494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37732" y="3114866"/>
            <a:ext cx="602729" cy="2492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0" b="1" i="1" dirty="0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620" b="1" i="1" baseline="30000" dirty="0" smtClean="0">
                <a:solidFill>
                  <a:srgbClr val="000000"/>
                </a:solidFill>
                <a:ea typeface="ＭＳ Ｐゴシック" charset="0"/>
              </a:rPr>
              <a:t>W </a:t>
            </a:r>
            <a:r>
              <a:rPr lang="en-US" sz="1620" b="1" i="1" dirty="0" err="1" smtClean="0">
                <a:solidFill>
                  <a:srgbClr val="000000"/>
                </a:solidFill>
                <a:ea typeface="ＭＳ Ｐゴシック" charset="0"/>
              </a:rPr>
              <a:t>C</a:t>
            </a:r>
            <a:r>
              <a:rPr lang="en-US" sz="1620" b="1" i="1" baseline="30000" dirty="0" err="1" smtClean="0">
                <a:solidFill>
                  <a:srgbClr val="000000"/>
                </a:solidFill>
                <a:ea typeface="ＭＳ Ｐゴシック" charset="0"/>
              </a:rPr>
              <a:t>W</a:t>
            </a:r>
            <a:endParaRPr lang="en-US" sz="1620" b="1" i="1" baseline="30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9911" y="5758436"/>
            <a:ext cx="6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21" b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Nature and Nurture: The Environmental Impact on Phenotype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Another departure from Mendelian genetics arises when the phenotype for a character depends on environment as well as genotype</a:t>
            </a:r>
          </a:p>
          <a:p>
            <a:r>
              <a:rPr lang="en-US" smtClean="0"/>
              <a:t>The norm of reaction is the phenotypic range of a genotype influenced by the environment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phenotypic range is generally broadest for polygenic characters</a:t>
            </a:r>
          </a:p>
          <a:p>
            <a:r>
              <a:rPr lang="en-US" dirty="0" smtClean="0"/>
              <a:t>Such characters are called </a:t>
            </a:r>
            <a:r>
              <a:rPr lang="en-US" b="1" dirty="0" smtClean="0"/>
              <a:t>multifactorial</a:t>
            </a:r>
            <a:r>
              <a:rPr lang="en-US" dirty="0" smtClean="0"/>
              <a:t> because genetic and environmental factors collectively influence phenotype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Mendelian</a:t>
            </a:r>
            <a:r>
              <a:rPr lang="en-US" dirty="0" smtClean="0"/>
              <a:t> View of Heredity and Variation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organism’s</a:t>
            </a:r>
            <a:r>
              <a:rPr lang="en-US" altLang="ja-JP" dirty="0" smtClean="0"/>
              <a:t> phenotype includes its physical appearance, internal anatomy, physiology, and behavior</a:t>
            </a:r>
          </a:p>
          <a:p>
            <a:r>
              <a:rPr lang="en-US" dirty="0" smtClean="0"/>
              <a:t>An organism’s</a:t>
            </a:r>
            <a:r>
              <a:rPr lang="en-US" altLang="ja-JP" dirty="0" smtClean="0"/>
              <a:t> phenotype reflects its overall genotype and unique environmental history</a:t>
            </a:r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11.4: Many human traits follow Mendelian patterns of inheritance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Humans are not good subjects for genetic research </a:t>
            </a:r>
          </a:p>
          <a:p>
            <a:pPr lvl="1"/>
            <a:r>
              <a:rPr lang="en-US" smtClean="0"/>
              <a:t>Generation time is too long</a:t>
            </a:r>
          </a:p>
          <a:p>
            <a:pPr lvl="1"/>
            <a:r>
              <a:rPr lang="en-US" smtClean="0"/>
              <a:t>Parents produce relatively few offspring</a:t>
            </a:r>
          </a:p>
          <a:p>
            <a:pPr lvl="1"/>
            <a:r>
              <a:rPr lang="en-US" smtClean="0"/>
              <a:t>Breeding experiments are unacceptable</a:t>
            </a:r>
          </a:p>
          <a:p>
            <a:r>
              <a:rPr lang="en-US" smtClean="0"/>
              <a:t>However, basic Mendelian genetics endures as the foundation of human genetics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chose to track only characters that occurred in two distinct alternative forms</a:t>
            </a:r>
          </a:p>
          <a:p>
            <a:r>
              <a:rPr lang="en-US" dirty="0" smtClean="0"/>
              <a:t>He also used varieties that were </a:t>
            </a:r>
            <a:r>
              <a:rPr lang="en-US" b="1" dirty="0" smtClean="0"/>
              <a:t>true-breeding </a:t>
            </a:r>
            <a:r>
              <a:rPr lang="en-US" dirty="0" smtClean="0"/>
              <a:t>(plants that produce offspring of the same variety when they self-pollinate)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Pedigree Analysis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pedigree</a:t>
            </a:r>
            <a:r>
              <a:rPr lang="en-US" dirty="0" smtClean="0"/>
              <a:t> is a family tree that describes the interrelationships of parents and children across generations</a:t>
            </a:r>
          </a:p>
          <a:p>
            <a:r>
              <a:rPr lang="en-US" dirty="0" smtClean="0"/>
              <a:t>Inheritance patterns of particular traits can be traced and described using pedigrees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Pedigrees can also be used to make predictions about future offspring</a:t>
            </a:r>
          </a:p>
          <a:p>
            <a:r>
              <a:rPr lang="en-US" smtClean="0"/>
              <a:t>We can use the multiplication and addition rules to predict the probability of specific phenotypes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2856"/>
            <a:ext cx="8546592" cy="53522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1217" y="754445"/>
            <a:ext cx="3286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Key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8393" y="98780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Male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307055" y="987808"/>
            <a:ext cx="61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Female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48443" y="989395"/>
            <a:ext cx="8047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Male with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408905" y="1013208"/>
            <a:ext cx="10243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Female with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353592" y="1000508"/>
            <a:ext cx="575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Mating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245892" y="987807"/>
            <a:ext cx="1498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Offspring, in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birth order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(first-born on left)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820318" y="210223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30742" y="2300670"/>
            <a:ext cx="12615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1st generation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(grandparents)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059530" y="2519745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2653255" y="2514982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407318" y="2524508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005806" y="2524508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342481" y="3073783"/>
            <a:ext cx="218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5475830" y="327698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3473993" y="3500821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981994" y="3491295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404518" y="2106996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187156" y="2092707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7761830" y="2106996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329154" y="3113469"/>
            <a:ext cx="1330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2nd generation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(parents, aunts,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uncles)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1810293" y="3496058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332329" y="3926269"/>
            <a:ext cx="1242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3rd generation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(two sisters)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2915193" y="4459671"/>
            <a:ext cx="33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1662655" y="5397884"/>
            <a:ext cx="11747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Widow’s peak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6323556" y="3075370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6668043" y="308013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230018" y="3084896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7747543" y="3065844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6714081" y="4045333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3450181" y="4459670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7166517" y="4032633"/>
            <a:ext cx="218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</a:p>
        </p:txBody>
      </p:sp>
      <p:sp>
        <p:nvSpPr>
          <p:cNvPr id="38" name="TextBox 44"/>
          <p:cNvSpPr txBox="1">
            <a:spLocks noChangeArrowheads="1"/>
          </p:cNvSpPr>
          <p:nvPr/>
        </p:nvSpPr>
        <p:spPr bwMode="auto">
          <a:xfrm>
            <a:off x="7180804" y="422630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  <p:sp>
        <p:nvSpPr>
          <p:cNvPr id="39" name="TextBox 45"/>
          <p:cNvSpPr txBox="1">
            <a:spLocks noChangeArrowheads="1"/>
          </p:cNvSpPr>
          <p:nvPr/>
        </p:nvSpPr>
        <p:spPr bwMode="auto">
          <a:xfrm>
            <a:off x="7190330" y="443903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3694654" y="5388358"/>
            <a:ext cx="3024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 widow’s peak  Cannot taste PTC</a:t>
            </a:r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7474492" y="5378832"/>
            <a:ext cx="1213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Can taste PTC</a:t>
            </a:r>
          </a:p>
        </p:txBody>
      </p:sp>
      <p:sp>
        <p:nvSpPr>
          <p:cNvPr id="42" name="TextBox 48"/>
          <p:cNvSpPr txBox="1">
            <a:spLocks noChangeArrowheads="1"/>
          </p:cNvSpPr>
          <p:nvPr/>
        </p:nvSpPr>
        <p:spPr bwMode="auto">
          <a:xfrm>
            <a:off x="394243" y="5677283"/>
            <a:ext cx="43567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 Is a widow’s peak a dominant or recessive trait?</a:t>
            </a:r>
          </a:p>
        </p:txBody>
      </p:sp>
      <p:sp>
        <p:nvSpPr>
          <p:cNvPr id="43" name="TextBox 50"/>
          <p:cNvSpPr txBox="1">
            <a:spLocks noChangeArrowheads="1"/>
          </p:cNvSpPr>
          <p:nvPr/>
        </p:nvSpPr>
        <p:spPr bwMode="auto">
          <a:xfrm>
            <a:off x="5225005" y="5677283"/>
            <a:ext cx="36740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274320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 Is the inability to taste a chemical called</a:t>
            </a:r>
            <a:b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PTC a dominant or recessive trait?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4" name="TextBox 20"/>
          <p:cNvSpPr txBox="1">
            <a:spLocks noChangeArrowheads="1"/>
          </p:cNvSpPr>
          <p:nvPr/>
        </p:nvSpPr>
        <p:spPr bwMode="auto">
          <a:xfrm>
            <a:off x="5594757" y="3065839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5967427" y="3070527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2199931" y="3493489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2551465" y="3490920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8" name="TextBox 29"/>
          <p:cNvSpPr txBox="1">
            <a:spLocks noChangeArrowheads="1"/>
          </p:cNvSpPr>
          <p:nvPr/>
        </p:nvSpPr>
        <p:spPr bwMode="auto">
          <a:xfrm>
            <a:off x="2907762" y="3497877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2931361" y="4860856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2991569" y="464834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Recessively Inherited Disorders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genetic disorders are inherited in a recessive manner</a:t>
            </a:r>
          </a:p>
          <a:p>
            <a:r>
              <a:rPr lang="en-US" smtClean="0"/>
              <a:t>These range from relatively mild to life-threatening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Behavior of Recessive Alleles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Recessively inherited disorders show up only in individuals homozygous for the allele</a:t>
            </a:r>
          </a:p>
          <a:p>
            <a:r>
              <a:rPr lang="en-US" b="1" dirty="0" smtClean="0"/>
              <a:t>Carriers</a:t>
            </a:r>
            <a:r>
              <a:rPr lang="en-US" dirty="0" smtClean="0"/>
              <a:t> are heterozygous individuals who carry the recessive allele but are phenotypically normal</a:t>
            </a:r>
          </a:p>
          <a:p>
            <a:r>
              <a:rPr lang="en-US" dirty="0" smtClean="0"/>
              <a:t>Most people who have recessive disorders are born to parents who are carriers of the disorder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385316"/>
            <a:ext cx="6041136" cy="40873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7111" y="1386832"/>
            <a:ext cx="7069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36409" y="1732909"/>
            <a:ext cx="1024319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phenotype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59711" y="2633020"/>
            <a:ext cx="5995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45486" y="3015607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44049" y="3006081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35455" y="1713857"/>
            <a:ext cx="102431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phenotype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586611" y="3372794"/>
            <a:ext cx="4696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75536" y="379189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478411" y="3454345"/>
            <a:ext cx="1069202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Carrier with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324367" y="3575048"/>
            <a:ext cx="97142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2288289" y="4441008"/>
            <a:ext cx="1069202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Carrier with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521566" y="4548002"/>
            <a:ext cx="9714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Albinism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1891411" y="4782494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95714" y="2145656"/>
            <a:ext cx="217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×</a:t>
            </a:r>
            <a:endParaRPr lang="en-US" sz="1500" b="1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 recessive allele that causes a disease is rare, then the chance of two carriers meeting and mating is low</a:t>
            </a:r>
          </a:p>
          <a:p>
            <a:r>
              <a:rPr lang="en-US" smtClean="0"/>
              <a:t>Consanguineous (between close relatives) matings increase the chance of mating between two carriers of the same rare allele </a:t>
            </a:r>
          </a:p>
          <a:p>
            <a:r>
              <a:rPr lang="en-US" smtClean="0"/>
              <a:t>Most societies and cultures have laws or taboos against marriages between close relatives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Cystic Fibrosis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Cystic fibrosis</a:t>
            </a:r>
            <a:r>
              <a:rPr lang="en-US" dirty="0" smtClean="0"/>
              <a:t> is the most common lethal genetic disease in the United States, striking one out of every 2,500 people of European descent </a:t>
            </a:r>
          </a:p>
          <a:p>
            <a:r>
              <a:rPr lang="en-US" dirty="0" smtClean="0"/>
              <a:t>The cystic fibrosis allele results in defective or absent chloride transport channels in plasma membranes leading to a buildup of chloride ions outside the cell</a:t>
            </a:r>
          </a:p>
          <a:p>
            <a:r>
              <a:rPr lang="en-US" dirty="0" smtClean="0"/>
              <a:t>Symptoms include mucus buildup in some internal organs and abnormal absorption of nutrients in the small intestine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Sickle-Cell Disease: A Genetic Disorder with Evolutionary Implications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Sickle-cell disease</a:t>
            </a:r>
            <a:r>
              <a:rPr lang="en-US" dirty="0" smtClean="0"/>
              <a:t> affects one out of 400 African-Americans</a:t>
            </a:r>
          </a:p>
          <a:p>
            <a:r>
              <a:rPr lang="en-US" dirty="0" smtClean="0"/>
              <a:t>The disease is caused by the substitution of a single amino acid in the hemoglobin protein in red blood cells</a:t>
            </a:r>
          </a:p>
          <a:p>
            <a:r>
              <a:rPr lang="en-US" dirty="0" smtClean="0"/>
              <a:t>In homozygous individuals, all hemoglobin is abnormal (sickle-cell)</a:t>
            </a:r>
          </a:p>
          <a:p>
            <a:r>
              <a:rPr lang="en-US" dirty="0" smtClean="0"/>
              <a:t>Symptoms include physical weakness, pain, organ damage, and even stroke and paralysis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Heterozygotes (said to have sickle-cell trait) are usually healthy but may suffer some symptoms</a:t>
            </a:r>
          </a:p>
          <a:p>
            <a:r>
              <a:rPr lang="en-US" smtClean="0"/>
              <a:t>About one out of ten African-Americans has sickle-cell trait, an unusually high frequency of an allele with detrimental effects in homozygotes</a:t>
            </a:r>
          </a:p>
          <a:p>
            <a:r>
              <a:rPr lang="en-US" smtClean="0"/>
              <a:t>Heterozygotes are less susceptible to the malaria parasite, so there is an advantage to being heterozygous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Law of Segregation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Mendel crossed contrasting, true-breeding white- and purple-flowered pea plants, all of the F</a:t>
            </a:r>
            <a:r>
              <a:rPr lang="en-US" baseline="-25000" dirty="0" smtClean="0"/>
              <a:t>1</a:t>
            </a:r>
            <a:r>
              <a:rPr lang="en-US" dirty="0" smtClean="0"/>
              <a:t> hybrids were purple</a:t>
            </a:r>
          </a:p>
          <a:p>
            <a:r>
              <a:rPr lang="en-US" dirty="0" smtClean="0"/>
              <a:t>When Mendel crossed the F</a:t>
            </a:r>
            <a:r>
              <a:rPr lang="en-US" baseline="-25000" dirty="0"/>
              <a:t>1</a:t>
            </a:r>
            <a:r>
              <a:rPr lang="en-US" dirty="0" smtClean="0"/>
              <a:t> hybrids, many of the </a:t>
            </a:r>
            <a:br>
              <a:rPr lang="en-US" dirty="0" smtClean="0"/>
            </a:br>
            <a:r>
              <a:rPr lang="en-US" dirty="0" smtClean="0"/>
              <a:t>F</a:t>
            </a:r>
            <a:r>
              <a:rPr lang="en-US" baseline="-25000" dirty="0"/>
              <a:t>2</a:t>
            </a:r>
            <a:r>
              <a:rPr lang="en-US" dirty="0" smtClean="0"/>
              <a:t> plants had purple flowers, but some had white</a:t>
            </a:r>
          </a:p>
          <a:p>
            <a:r>
              <a:rPr lang="en-US" dirty="0" smtClean="0"/>
              <a:t>Mendel discovered a ratio of about three to one, purple to white flowers, in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268224"/>
            <a:ext cx="6742176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32047" y="248233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 alleles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33782" y="622884"/>
            <a:ext cx="4616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Low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endParaRPr lang="en-US" sz="1800" b="1" baseline="-25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086747" y="875296"/>
            <a:ext cx="846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disease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779985" y="1964321"/>
            <a:ext cx="18594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Part of a fiber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ickle-cell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globin proteins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089232" y="1942071"/>
            <a:ext cx="130805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hemoglobin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729013" y="2188285"/>
            <a:ext cx="225702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Fibers cause sickled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blood cells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232047" y="2786492"/>
            <a:ext cx="4334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</a:t>
            </a: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Homozygote with sickle-cell disease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225697" y="3242105"/>
            <a:ext cx="1769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 allele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686072" y="3553216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allele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314770" y="3592904"/>
            <a:ext cx="4873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Very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low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endParaRPr lang="en-US" sz="1800" b="1" baseline="-25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111724" y="4153253"/>
            <a:ext cx="74379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trait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2111522" y="5213934"/>
            <a:ext cx="1308050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hemoglobin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017864" y="5213934"/>
            <a:ext cx="16286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normal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 blood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3657747" y="5213934"/>
            <a:ext cx="2282676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Part of a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fiber and normal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hemoglobin proteins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220896" y="6269198"/>
            <a:ext cx="4013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b)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Heterozygote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with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trait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327150" y="508000"/>
            <a:ext cx="266700" cy="359359"/>
          </a:xfrm>
          <a:custGeom>
            <a:avLst/>
            <a:gdLst>
              <a:gd name="connsiteX0" fmla="*/ 0 w 292100"/>
              <a:gd name="connsiteY0" fmla="*/ 349250 h 349250"/>
              <a:gd name="connsiteX1" fmla="*/ 203200 w 292100"/>
              <a:gd name="connsiteY1" fmla="*/ 0 h 349250"/>
              <a:gd name="connsiteX2" fmla="*/ 292100 w 292100"/>
              <a:gd name="connsiteY2" fmla="*/ 34290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349250">
                <a:moveTo>
                  <a:pt x="0" y="349250"/>
                </a:moveTo>
                <a:lnTo>
                  <a:pt x="203200" y="0"/>
                </a:lnTo>
                <a:lnTo>
                  <a:pt x="292100" y="3429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33499" y="3530600"/>
            <a:ext cx="45719" cy="622653"/>
          </a:xfrm>
          <a:custGeom>
            <a:avLst/>
            <a:gdLst>
              <a:gd name="connsiteX0" fmla="*/ 44450 w 44450"/>
              <a:gd name="connsiteY0" fmla="*/ 0 h 673100"/>
              <a:gd name="connsiteX1" fmla="*/ 0 w 44450"/>
              <a:gd name="connsiteY1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73100">
                <a:moveTo>
                  <a:pt x="44450" y="0"/>
                </a:moveTo>
                <a:lnTo>
                  <a:pt x="0" y="6731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614488" y="3824288"/>
            <a:ext cx="145256" cy="326231"/>
          </a:xfrm>
          <a:custGeom>
            <a:avLst/>
            <a:gdLst>
              <a:gd name="connsiteX0" fmla="*/ 145256 w 145256"/>
              <a:gd name="connsiteY0" fmla="*/ 0 h 326231"/>
              <a:gd name="connsiteX1" fmla="*/ 0 w 145256"/>
              <a:gd name="connsiteY1" fmla="*/ 326231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26231">
                <a:moveTo>
                  <a:pt x="145256" y="0"/>
                </a:moveTo>
                <a:lnTo>
                  <a:pt x="0" y="3262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Dominantly Inherited Disorders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human disorders are caused by dominant alleles</a:t>
            </a:r>
          </a:p>
          <a:p>
            <a:r>
              <a:rPr lang="en-US" smtClean="0"/>
              <a:t>Dominant alleles that cause a lethal disease are rare and arise by mutation</a:t>
            </a:r>
          </a:p>
          <a:p>
            <a:r>
              <a:rPr lang="en-US" smtClean="0"/>
              <a:t>Achondroplasia is a form of dwarfism caused by a rare dominant allele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04088"/>
            <a:ext cx="8546592" cy="54498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90641" y="674166"/>
            <a:ext cx="985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72999" y="1159243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Dwarf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279708" y="2334374"/>
            <a:ext cx="8367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51621" y="1154188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461" y="2858567"/>
            <a:ext cx="200376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31653" y="3383712"/>
            <a:ext cx="6588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370133" y="3592656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Dwarf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375208" y="4863223"/>
            <a:ext cx="13625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Dwarf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9448" y="2866187"/>
            <a:ext cx="169918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041239" y="3586367"/>
            <a:ext cx="136255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058477" y="4878463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60" y="3898062"/>
            <a:ext cx="169918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109" y="5161673"/>
            <a:ext cx="169918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timing of onset of a disease significantly affects its inheritance</a:t>
            </a:r>
          </a:p>
          <a:p>
            <a:r>
              <a:rPr lang="en-US" b="1" dirty="0" smtClean="0"/>
              <a:t>Huntington’s</a:t>
            </a:r>
            <a:r>
              <a:rPr lang="en-US" altLang="ja-JP" b="1" dirty="0" smtClean="0"/>
              <a:t> disease</a:t>
            </a:r>
            <a:r>
              <a:rPr lang="en-US" altLang="ja-JP" dirty="0" smtClean="0"/>
              <a:t> is a degenerative disease of the nervous system</a:t>
            </a:r>
          </a:p>
          <a:p>
            <a:r>
              <a:rPr lang="en-US" dirty="0" smtClean="0"/>
              <a:t>The disease has no obvious phenotypic effects until the individual is about 35 to 45 years of age</a:t>
            </a:r>
          </a:p>
          <a:p>
            <a:r>
              <a:rPr lang="en-US" dirty="0" smtClean="0"/>
              <a:t>Once the deterioration of the nervous system begins the condition is irreversible and fatal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Multifactorial Disorders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diseases, such as heart disease, diabetes, alcoholism, mental illnesses, and cancer, have both genetic and environmental components</a:t>
            </a:r>
          </a:p>
          <a:p>
            <a:r>
              <a:rPr lang="en-US" smtClean="0"/>
              <a:t>Lifestyle has a tremendous effect on phenotype for cardiovascular health and other multifactorial characters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Counseling Based on Mendelian Genetics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 counselors can provide information to prospective parents concerned about a family history for a specific disease</a:t>
            </a:r>
          </a:p>
          <a:p>
            <a:r>
              <a:rPr lang="en-US" smtClean="0"/>
              <a:t>Each child represents an independent event in </a:t>
            </a:r>
            <a:br>
              <a:rPr lang="en-US" smtClean="0"/>
            </a:br>
            <a:r>
              <a:rPr lang="en-US" smtClean="0"/>
              <a:t>the sense that its genotype is unaffected by the genotypes of older siblings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204216"/>
            <a:ext cx="5839968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11.3-s3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67891" y="202628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Experiment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99641" y="604266"/>
            <a:ext cx="1432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 Generation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90116" y="956691"/>
            <a:ext cx="1564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(true-breeding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23791" y="127260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Purple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2991" y="1278954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White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683304" y="2708126"/>
            <a:ext cx="1508426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</a:p>
          <a:p>
            <a:pPr algn="ctr" eaLnBrk="0" hangingPunct="0">
              <a:lnSpc>
                <a:spcPts val="22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(hybrids)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900948" y="3191570"/>
            <a:ext cx="315471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All plants had purple flowers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652113" y="3612060"/>
            <a:ext cx="27186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Self- or cross-pollination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662503" y="4235355"/>
            <a:ext cx="83356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B01016"/>
                </a:solidFill>
                <a:latin typeface="Arial" pitchFamily="34" charset="0"/>
                <a:ea typeface="ＭＳ Ｐゴシック" charset="0"/>
              </a:rPr>
              <a:t>Results</a:t>
            </a:r>
            <a:endParaRPr lang="en-US" sz="1800" b="1" dirty="0">
              <a:solidFill>
                <a:srgbClr val="B01016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653536" y="4797985"/>
            <a:ext cx="15517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Generation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2997360" y="6102723"/>
            <a:ext cx="218008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705 purple-flowered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plants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399381" y="6093197"/>
            <a:ext cx="206466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224 white-flowered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plants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reasoned that in the F</a:t>
            </a:r>
            <a:r>
              <a:rPr lang="en-US" baseline="-25000" dirty="0" smtClean="0"/>
              <a:t>1</a:t>
            </a:r>
            <a:r>
              <a:rPr lang="en-US" dirty="0" smtClean="0"/>
              <a:t> plants, the heritable factor for white flowers was hidden or masked in the presence of the purple-flower factor</a:t>
            </a:r>
          </a:p>
          <a:p>
            <a:r>
              <a:rPr lang="en-US" dirty="0" smtClean="0"/>
              <a:t>He called the purple flower color a dominant trait and the white flower color a recessive trait</a:t>
            </a:r>
          </a:p>
          <a:p>
            <a:r>
              <a:rPr lang="en-US" dirty="0" smtClean="0"/>
              <a:t>The factor for white flowers was not diluted or destroyed because it reappeared in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observed the same pattern of inheritance in six other pea plant characters, each represented by two traits</a:t>
            </a:r>
          </a:p>
          <a:p>
            <a:r>
              <a:rPr lang="en-US" dirty="0" smtClean="0"/>
              <a:t>What Mendel called a </a:t>
            </a:r>
            <a:r>
              <a:rPr lang="en-US" altLang="ja-JP" dirty="0" smtClean="0"/>
              <a:t>“heritable factor” is what we now call a gene</a:t>
            </a:r>
            <a:endParaRPr lang="en-US" dirty="0" smtClean="0"/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3777</TotalTime>
  <Words>3810</Words>
  <Application>Microsoft Office PowerPoint</Application>
  <PresentationFormat>On-screen Show (4:3)</PresentationFormat>
  <Paragraphs>940</Paragraphs>
  <Slides>65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169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243" baseType="lpstr">
      <vt:lpstr>ＭＳ Ｐゴシック</vt:lpstr>
      <vt:lpstr>Arial</vt:lpstr>
      <vt:lpstr>Symbol</vt:lpstr>
      <vt:lpstr>Tahoma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Equation</vt:lpstr>
      <vt:lpstr>PowerPoint Presentation</vt:lpstr>
      <vt:lpstr>Concept 11.1: Mendel used the scientific approach to identify two laws of inheritance</vt:lpstr>
      <vt:lpstr>Mendel’s Experimental, Quantitative Approach</vt:lpstr>
      <vt:lpstr>Figure 11.2</vt:lpstr>
      <vt:lpstr>PowerPoint Presentation</vt:lpstr>
      <vt:lpstr>The Law of Segregation</vt:lpstr>
      <vt:lpstr>Figure 11.3-s3</vt:lpstr>
      <vt:lpstr>PowerPoint Presentation</vt:lpstr>
      <vt:lpstr>PowerPoint Presentation</vt:lpstr>
      <vt:lpstr>Table 11.1</vt:lpstr>
      <vt:lpstr>Mendel’s Model</vt:lpstr>
      <vt:lpstr>PowerPoint Presentation</vt:lpstr>
      <vt:lpstr>Figure 11.4</vt:lpstr>
      <vt:lpstr>PowerPoint Presentation</vt:lpstr>
      <vt:lpstr>PowerPoint Presentation</vt:lpstr>
      <vt:lpstr>PowerPoint Presentation</vt:lpstr>
      <vt:lpstr>PowerPoint Presentation</vt:lpstr>
      <vt:lpstr>Figure 11.5-s3</vt:lpstr>
      <vt:lpstr>Figure 11.6</vt:lpstr>
      <vt:lpstr>The Testcross</vt:lpstr>
      <vt:lpstr>Figure 11.7</vt:lpstr>
      <vt:lpstr>The Law of Independent Assortment</vt:lpstr>
      <vt:lpstr>PowerPoint Presentation</vt:lpstr>
      <vt:lpstr>Figure 11.8</vt:lpstr>
      <vt:lpstr>PowerPoint Presentation</vt:lpstr>
      <vt:lpstr>Concept 11.2: Probability laws govern Mendelian inheritance</vt:lpstr>
      <vt:lpstr>The Multiplication and Addition Rules Applied to Monohybrid Crosses</vt:lpstr>
      <vt:lpstr>Figure 11.9</vt:lpstr>
      <vt:lpstr>PowerPoint Presentation</vt:lpstr>
      <vt:lpstr>Solving Complex Genetics Problems with the Rules of Probability</vt:lpstr>
      <vt:lpstr>PowerPoint Presentation</vt:lpstr>
      <vt:lpstr>PowerPoint Presentation</vt:lpstr>
      <vt:lpstr>Concept 11.3: Inheritance patterns are often more complex than predicted by simple Mendelian genetics</vt:lpstr>
      <vt:lpstr>Extending Mendelian Genetics for a Single Gene</vt:lpstr>
      <vt:lpstr>Degrees of Dominance </vt:lpstr>
      <vt:lpstr>Figure 11.10-s3</vt:lpstr>
      <vt:lpstr>PowerPoint Presentation</vt:lpstr>
      <vt:lpstr>PowerPoint Presentation</vt:lpstr>
      <vt:lpstr>PowerPoint Presentation</vt:lpstr>
      <vt:lpstr>Multiple Alleles</vt:lpstr>
      <vt:lpstr>Figure 11.11</vt:lpstr>
      <vt:lpstr>Extending Mendelian Genetics for Two or More Genes</vt:lpstr>
      <vt:lpstr>Polygenic Inheritance</vt:lpstr>
      <vt:lpstr>Figure 11.13</vt:lpstr>
      <vt:lpstr>Figure 11.UN05</vt:lpstr>
      <vt:lpstr>Nature and Nurture: The Environmental Impact on Phenotype</vt:lpstr>
      <vt:lpstr>PowerPoint Presentation</vt:lpstr>
      <vt:lpstr>A Mendelian View of Heredity and Variation</vt:lpstr>
      <vt:lpstr>Concept 11.4: Many human traits follow Mendelian patterns of inheritance</vt:lpstr>
      <vt:lpstr>Pedigree Analysis</vt:lpstr>
      <vt:lpstr>PowerPoint Presentation</vt:lpstr>
      <vt:lpstr>Figure 11.14</vt:lpstr>
      <vt:lpstr>Recessively Inherited Disorders</vt:lpstr>
      <vt:lpstr>The Behavior of Recessive Alleles</vt:lpstr>
      <vt:lpstr>Figure 11.15</vt:lpstr>
      <vt:lpstr>PowerPoint Presentation</vt:lpstr>
      <vt:lpstr>Cystic Fibrosis</vt:lpstr>
      <vt:lpstr>Sickle-Cell Disease: A Genetic Disorder with Evolutionary Implications</vt:lpstr>
      <vt:lpstr>PowerPoint Presentation</vt:lpstr>
      <vt:lpstr>Figure 11.16</vt:lpstr>
      <vt:lpstr>Dominantly Inherited Disorders</vt:lpstr>
      <vt:lpstr>Figure 11.17</vt:lpstr>
      <vt:lpstr>PowerPoint Presentation</vt:lpstr>
      <vt:lpstr>Multifactorial Disorders</vt:lpstr>
      <vt:lpstr>Genetic Counseling Based on Mendelian Genetics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Kristi Whittaker</cp:lastModifiedBy>
  <cp:revision>609</cp:revision>
  <cp:lastPrinted>2005-03-24T12:52:04Z</cp:lastPrinted>
  <dcterms:created xsi:type="dcterms:W3CDTF">2010-10-31T21:38:30Z</dcterms:created>
  <dcterms:modified xsi:type="dcterms:W3CDTF">2017-11-06T15:36:09Z</dcterms:modified>
</cp:coreProperties>
</file>